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689" r:id="rId2"/>
  </p:sldMasterIdLst>
  <p:notesMasterIdLst>
    <p:notesMasterId r:id="rId43"/>
  </p:notesMasterIdLst>
  <p:handoutMasterIdLst>
    <p:handoutMasterId r:id="rId44"/>
  </p:handoutMasterIdLst>
  <p:sldIdLst>
    <p:sldId id="463" r:id="rId3"/>
    <p:sldId id="469" r:id="rId4"/>
    <p:sldId id="492" r:id="rId5"/>
    <p:sldId id="493" r:id="rId6"/>
    <p:sldId id="472" r:id="rId7"/>
    <p:sldId id="473" r:id="rId8"/>
    <p:sldId id="474" r:id="rId9"/>
    <p:sldId id="475" r:id="rId10"/>
    <p:sldId id="476" r:id="rId11"/>
    <p:sldId id="494" r:id="rId12"/>
    <p:sldId id="523" r:id="rId13"/>
    <p:sldId id="524" r:id="rId14"/>
    <p:sldId id="525" r:id="rId15"/>
    <p:sldId id="488" r:id="rId16"/>
    <p:sldId id="522" r:id="rId17"/>
    <p:sldId id="479" r:id="rId18"/>
    <p:sldId id="480" r:id="rId19"/>
    <p:sldId id="481" r:id="rId20"/>
    <p:sldId id="482" r:id="rId21"/>
    <p:sldId id="483" r:id="rId22"/>
    <p:sldId id="485" r:id="rId23"/>
    <p:sldId id="486" r:id="rId24"/>
    <p:sldId id="487" r:id="rId25"/>
    <p:sldId id="495" r:id="rId26"/>
    <p:sldId id="496" r:id="rId27"/>
    <p:sldId id="497" r:id="rId28"/>
    <p:sldId id="498" r:id="rId29"/>
    <p:sldId id="500" r:id="rId30"/>
    <p:sldId id="503" r:id="rId31"/>
    <p:sldId id="504" r:id="rId32"/>
    <p:sldId id="505" r:id="rId33"/>
    <p:sldId id="506" r:id="rId34"/>
    <p:sldId id="511" r:id="rId35"/>
    <p:sldId id="526" r:id="rId36"/>
    <p:sldId id="513" r:id="rId37"/>
    <p:sldId id="514" r:id="rId38"/>
    <p:sldId id="519" r:id="rId39"/>
    <p:sldId id="520" r:id="rId40"/>
    <p:sldId id="521" r:id="rId41"/>
    <p:sldId id="439" r:id="rId4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  <p15:guide id="4" pos="3080" userDrawn="1">
          <p15:clr>
            <a:srgbClr val="A4A3A4"/>
          </p15:clr>
        </p15:guide>
        <p15:guide id="5" orient="horz" pos="2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m" initials="T" lastIdx="5" clrIdx="0"/>
  <p:cmAuthor id="1" name="Michelle Stewart" initials="MS" lastIdx="1" clrIdx="1">
    <p:extLst/>
  </p:cmAuthor>
  <p:cmAuthor id="2" name="Kim B" initials="A" lastIdx="14" clrIdx="2">
    <p:extLst/>
  </p:cmAuthor>
  <p:cmAuthor id="3" name="Greg Henry" initials="GH" lastIdx="29" clrIdx="3">
    <p:extLst/>
  </p:cmAuthor>
  <p:cmAuthor id="4" name="Jordan Taylor" initials="JT" lastIdx="4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73F"/>
    <a:srgbClr val="1C3F94"/>
    <a:srgbClr val="C3CDC3"/>
    <a:srgbClr val="5CB46F"/>
    <a:srgbClr val="FF2623"/>
    <a:srgbClr val="FFFFFF"/>
    <a:srgbClr val="000000"/>
    <a:srgbClr val="FFFF66"/>
    <a:srgbClr val="CFE9D5"/>
    <a:srgbClr val="DFE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9" autoAdjust="0"/>
    <p:restoredTop sz="81512" autoAdjust="0"/>
  </p:normalViewPr>
  <p:slideViewPr>
    <p:cSldViewPr>
      <p:cViewPr>
        <p:scale>
          <a:sx n="114" d="100"/>
          <a:sy n="114" d="100"/>
        </p:scale>
        <p:origin x="-1554" y="-72"/>
      </p:cViewPr>
      <p:guideLst>
        <p:guide orient="horz" pos="2160"/>
        <p:guide orient="horz" pos="2260"/>
        <p:guide pos="2880"/>
        <p:guide pos="2980"/>
        <p:guide pos="30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2958" y="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51976770620208"/>
          <c:y val="0.18931755007134177"/>
          <c:w val="0.50947804519169548"/>
          <c:h val="0.67805020345611156"/>
        </c:manualLayout>
      </c:layout>
      <c:pieChart>
        <c:varyColors val="1"/>
        <c:ser>
          <c:idx val="0"/>
          <c:order val="0"/>
          <c:tx>
            <c:strRef>
              <c:f>'[Chart in Microsoft PowerPoint]Sheet1'!$B$1</c:f>
              <c:strCache>
                <c:ptCount val="1"/>
                <c:pt idx="0">
                  <c:v>Column2</c:v>
                </c:pt>
              </c:strCache>
            </c:strRef>
          </c:tx>
          <c:spPr>
            <a:ln>
              <a:noFill/>
            </a:ln>
          </c:spPr>
          <c:explosion val="8"/>
          <c:dPt>
            <c:idx val="0"/>
            <c:bubble3D val="0"/>
            <c:spPr>
              <a:solidFill>
                <a:schemeClr val="tx2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C7-4E07-9C2C-951952628615}"/>
              </c:ext>
            </c:extLst>
          </c:dPt>
          <c:dPt>
            <c:idx val="1"/>
            <c:bubble3D val="0"/>
            <c:explosion val="2"/>
            <c:spPr>
              <a:solidFill>
                <a:srgbClr val="8DC73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1C7-4E07-9C2C-951952628615}"/>
              </c:ext>
            </c:extLst>
          </c:dPt>
          <c:dLbls>
            <c:dLbl>
              <c:idx val="0"/>
              <c:layout>
                <c:manualLayout>
                  <c:x val="-0.17754220759006001"/>
                  <c:y val="0.16192612165090103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>
                        <a:solidFill>
                          <a:schemeClr val="bg1"/>
                        </a:solidFill>
                      </a:rPr>
                      <a:t>30% Fixed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1C7-4E07-9C2C-951952628615}"/>
                </c:ext>
              </c:extLst>
            </c:dLbl>
            <c:dLbl>
              <c:idx val="1"/>
              <c:layout>
                <c:manualLayout>
                  <c:x val="0.20330461772651415"/>
                  <c:y val="-0.2052698788299131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/>
                      <a:t>70% Variable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1C7-4E07-9C2C-95195262861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'[Chart in Microsoft PowerPoint]Sheet1'!$A$19:$A$20</c:f>
              <c:strCache>
                <c:ptCount val="2"/>
                <c:pt idx="0">
                  <c:v>Fixed Costs</c:v>
                </c:pt>
                <c:pt idx="1">
                  <c:v>Variable Costs</c:v>
                </c:pt>
              </c:strCache>
            </c:strRef>
          </c:cat>
          <c:val>
            <c:numRef>
              <c:f>'[Chart in Microsoft PowerPoint]Sheet1'!$B$19:$B$20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1C7-4E07-9C2C-951952628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600">
          <a:latin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51976770620208"/>
          <c:y val="0.18931755007134177"/>
          <c:w val="0.50947804519169548"/>
          <c:h val="0.67805020345611156"/>
        </c:manualLayout>
      </c:layout>
      <c:pieChart>
        <c:varyColors val="1"/>
        <c:ser>
          <c:idx val="0"/>
          <c:order val="0"/>
          <c:tx>
            <c:strRef>
              <c:f>'[Chart in Microsoft PowerPoint]Sheet1'!$B$1</c:f>
              <c:strCache>
                <c:ptCount val="1"/>
                <c:pt idx="0">
                  <c:v>Column2</c:v>
                </c:pt>
              </c:strCache>
            </c:strRef>
          </c:tx>
          <c:spPr>
            <a:ln>
              <a:noFill/>
            </a:ln>
          </c:spPr>
          <c:explosion val="8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C7-4E07-9C2C-951952628615}"/>
              </c:ext>
            </c:extLst>
          </c:dPt>
          <c:dPt>
            <c:idx val="1"/>
            <c:bubble3D val="0"/>
            <c:explosion val="2"/>
            <c:spPr>
              <a:solidFill>
                <a:schemeClr val="tx2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1C7-4E07-9C2C-951952628615}"/>
              </c:ext>
            </c:extLst>
          </c:dPt>
          <c:dLbls>
            <c:dLbl>
              <c:idx val="0"/>
              <c:layout>
                <c:manualLayout>
                  <c:x val="-0.17754220759006001"/>
                  <c:y val="0.1619261216509010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defRPr>
                    </a:pPr>
                    <a:r>
                      <a: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rPr>
                      <a:t>30</a:t>
                    </a:r>
                    <a:r>
                      <a:rPr lang="en-US" sz="1400" dirty="0" smtClean="0">
                        <a:solidFill>
                          <a:schemeClr val="tx1"/>
                        </a:solidFill>
                        <a:effectLst/>
                        <a:latin typeface="+mn-lt"/>
                      </a:rPr>
                      <a:t>% Variable</a:t>
                    </a:r>
                    <a:endParaRPr lang="en-US" sz="1400" dirty="0">
                      <a:solidFill>
                        <a:schemeClr val="tx1"/>
                      </a:solidFill>
                      <a:effectLst/>
                      <a:latin typeface="+mn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1C7-4E07-9C2C-951952628615}"/>
                </c:ext>
              </c:extLst>
            </c:dLbl>
            <c:dLbl>
              <c:idx val="1"/>
              <c:layout>
                <c:manualLayout>
                  <c:x val="0.20330461772651415"/>
                  <c:y val="-0.2052698788299131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anose="020B0604020202020204" pitchFamily="34" charset="0"/>
                      </a:defRPr>
                    </a:pPr>
                    <a:r>
                      <a: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anose="020B0604020202020204" pitchFamily="34" charset="0"/>
                      </a:rPr>
                      <a:t>70</a:t>
                    </a:r>
                    <a:r>
                      <a:rPr lang="en-US" sz="18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anose="020B0604020202020204" pitchFamily="34" charset="0"/>
                      </a:rPr>
                      <a:t>% Fixed</a:t>
                    </a:r>
                    <a:endParaRPr lang="en-US" sz="18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1C7-4E07-9C2C-9519526286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'[Chart in Microsoft PowerPoint]Sheet1'!$A$19:$A$20</c:f>
              <c:strCache>
                <c:ptCount val="2"/>
                <c:pt idx="0">
                  <c:v>Fixed Costs</c:v>
                </c:pt>
                <c:pt idx="1">
                  <c:v>Variable Costs</c:v>
                </c:pt>
              </c:strCache>
            </c:strRef>
          </c:cat>
          <c:val>
            <c:numRef>
              <c:f>'[Chart in Microsoft PowerPoint]Sheet1'!$B$19:$B$20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1C7-4E07-9C2C-951952628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C3F9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Tier 1</c:v>
                </c:pt>
                <c:pt idx="1">
                  <c:v>Tier 2</c:v>
                </c:pt>
                <c:pt idx="2">
                  <c:v>Tier 3</c:v>
                </c:pt>
                <c:pt idx="3">
                  <c:v>Tier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6F-4E69-BF72-7C36A9168D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8523136"/>
        <c:axId val="238524672"/>
      </c:barChart>
      <c:catAx>
        <c:axId val="23852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524672"/>
        <c:crosses val="autoZero"/>
        <c:auto val="1"/>
        <c:lblAlgn val="ctr"/>
        <c:lblOffset val="100"/>
        <c:noMultiLvlLbl val="0"/>
      </c:catAx>
      <c:valAx>
        <c:axId val="2385246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3852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B7875E-9B1D-49E0-812D-F8183F21170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973B43A-7ABD-4474-AFE5-F789399DA311}">
      <dgm:prSet phldrT="[Text]"/>
      <dgm:spPr>
        <a:solidFill>
          <a:srgbClr val="8DC73F"/>
        </a:solidFill>
      </dgm:spPr>
      <dgm:t>
        <a:bodyPr/>
        <a:lstStyle/>
        <a:p>
          <a:pPr algn="l"/>
          <a:r>
            <a:rPr lang="en-US" dirty="0" smtClean="0"/>
            <a:t>Drought</a:t>
          </a:r>
          <a:endParaRPr lang="en-US" dirty="0"/>
        </a:p>
      </dgm:t>
    </dgm:pt>
    <dgm:pt modelId="{DF700A11-629D-45E1-9A5E-BD3D5DF23499}" type="parTrans" cxnId="{1779080F-D393-40D5-9990-8D284D4B0D53}">
      <dgm:prSet/>
      <dgm:spPr/>
      <dgm:t>
        <a:bodyPr/>
        <a:lstStyle/>
        <a:p>
          <a:endParaRPr lang="en-US"/>
        </a:p>
      </dgm:t>
    </dgm:pt>
    <dgm:pt modelId="{0DC30D21-1CE5-4B82-B413-C75B7DCE7164}" type="sibTrans" cxnId="{1779080F-D393-40D5-9990-8D284D4B0D53}">
      <dgm:prSet/>
      <dgm:spPr/>
      <dgm:t>
        <a:bodyPr/>
        <a:lstStyle/>
        <a:p>
          <a:endParaRPr lang="en-US"/>
        </a:p>
      </dgm:t>
    </dgm:pt>
    <dgm:pt modelId="{02F2E9D9-973A-4B27-B596-BBCEE326A00F}">
      <dgm:prSet phldrT="[Text]"/>
      <dgm:spPr>
        <a:solidFill>
          <a:srgbClr val="5CB46F"/>
        </a:solidFill>
      </dgm:spPr>
      <dgm:t>
        <a:bodyPr/>
        <a:lstStyle/>
        <a:p>
          <a:pPr algn="l"/>
          <a:r>
            <a:rPr lang="en-US" dirty="0" smtClean="0"/>
            <a:t>Capital Projects</a:t>
          </a:r>
          <a:endParaRPr lang="en-US" dirty="0"/>
        </a:p>
      </dgm:t>
    </dgm:pt>
    <dgm:pt modelId="{BB075266-FC0A-4A81-B67A-95F8845A4698}" type="parTrans" cxnId="{0702E5E8-1479-4467-B64E-D103D68CB873}">
      <dgm:prSet/>
      <dgm:spPr/>
      <dgm:t>
        <a:bodyPr/>
        <a:lstStyle/>
        <a:p>
          <a:endParaRPr lang="en-US"/>
        </a:p>
      </dgm:t>
    </dgm:pt>
    <dgm:pt modelId="{A2313F28-EA4E-4A2F-8EE1-2723330987C3}" type="sibTrans" cxnId="{0702E5E8-1479-4467-B64E-D103D68CB873}">
      <dgm:prSet/>
      <dgm:spPr/>
      <dgm:t>
        <a:bodyPr/>
        <a:lstStyle/>
        <a:p>
          <a:endParaRPr lang="en-US"/>
        </a:p>
      </dgm:t>
    </dgm:pt>
    <dgm:pt modelId="{26A14F35-83BA-425C-A1EB-C25803842420}">
      <dgm:prSet phldrT="[Text]"/>
      <dgm:spPr>
        <a:solidFill>
          <a:srgbClr val="1C3F94"/>
        </a:solidFill>
      </dgm:spPr>
      <dgm:t>
        <a:bodyPr/>
        <a:lstStyle/>
        <a:p>
          <a:pPr algn="l"/>
          <a:r>
            <a:rPr lang="en-US" dirty="0" smtClean="0"/>
            <a:t>Customer Classes</a:t>
          </a:r>
          <a:endParaRPr lang="en-US" dirty="0"/>
        </a:p>
      </dgm:t>
    </dgm:pt>
    <dgm:pt modelId="{FE805E24-CEB1-4221-A946-DC02D9D189FE}" type="parTrans" cxnId="{7777FFE3-C791-4617-92F2-02D6025D6B0E}">
      <dgm:prSet/>
      <dgm:spPr/>
      <dgm:t>
        <a:bodyPr/>
        <a:lstStyle/>
        <a:p>
          <a:endParaRPr lang="en-US"/>
        </a:p>
      </dgm:t>
    </dgm:pt>
    <dgm:pt modelId="{2C28C5C4-3E2D-49B4-B207-27F507173565}" type="sibTrans" cxnId="{7777FFE3-C791-4617-92F2-02D6025D6B0E}">
      <dgm:prSet/>
      <dgm:spPr/>
      <dgm:t>
        <a:bodyPr/>
        <a:lstStyle/>
        <a:p>
          <a:endParaRPr lang="en-US"/>
        </a:p>
      </dgm:t>
    </dgm:pt>
    <dgm:pt modelId="{20A0F5E1-6461-4D8B-9372-49F3F4228173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l"/>
          <a:r>
            <a:rPr lang="en-US" dirty="0" smtClean="0"/>
            <a:t>Legal Constraints</a:t>
          </a:r>
          <a:endParaRPr lang="en-US" dirty="0"/>
        </a:p>
      </dgm:t>
    </dgm:pt>
    <dgm:pt modelId="{5BEABF1B-D4D2-4059-9402-5059DDDE8A02}" type="parTrans" cxnId="{5627FF49-4ABC-47A1-BE97-67D716C298A3}">
      <dgm:prSet/>
      <dgm:spPr/>
      <dgm:t>
        <a:bodyPr/>
        <a:lstStyle/>
        <a:p>
          <a:endParaRPr lang="en-US"/>
        </a:p>
      </dgm:t>
    </dgm:pt>
    <dgm:pt modelId="{01757517-FACF-4242-BF03-D648C2A0081B}" type="sibTrans" cxnId="{5627FF49-4ABC-47A1-BE97-67D716C298A3}">
      <dgm:prSet/>
      <dgm:spPr/>
      <dgm:t>
        <a:bodyPr/>
        <a:lstStyle/>
        <a:p>
          <a:endParaRPr lang="en-US"/>
        </a:p>
      </dgm:t>
    </dgm:pt>
    <dgm:pt modelId="{3352F3AD-F9CB-4817-9610-20D6607E894C}" type="pres">
      <dgm:prSet presAssocID="{AAB7875E-9B1D-49E0-812D-F8183F211702}" presName="linearFlow" presStyleCnt="0">
        <dgm:presLayoutVars>
          <dgm:dir/>
          <dgm:resizeHandles val="exact"/>
        </dgm:presLayoutVars>
      </dgm:prSet>
      <dgm:spPr/>
    </dgm:pt>
    <dgm:pt modelId="{C8D5CE89-CD4A-4A30-A460-D224451D3EA6}" type="pres">
      <dgm:prSet presAssocID="{6973B43A-7ABD-4474-AFE5-F789399DA311}" presName="composite" presStyleCnt="0"/>
      <dgm:spPr/>
    </dgm:pt>
    <dgm:pt modelId="{A382DE20-9265-4C7A-B679-CA37FB4F00B1}" type="pres">
      <dgm:prSet presAssocID="{6973B43A-7ABD-4474-AFE5-F789399DA311}" presName="imgShp" presStyleLbl="fgImgPlace1" presStyleIdx="0" presStyleCnt="4" custLinFactNeighborX="-50156" custLinFactNeighborY="-23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</dgm:pt>
    <dgm:pt modelId="{EF65C70C-567B-4BFA-830C-0514B702D0C1}" type="pres">
      <dgm:prSet presAssocID="{6973B43A-7ABD-4474-AFE5-F789399DA311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37F3A2-5640-4374-B906-36E49240DB63}" type="pres">
      <dgm:prSet presAssocID="{0DC30D21-1CE5-4B82-B413-C75B7DCE7164}" presName="spacing" presStyleCnt="0"/>
      <dgm:spPr/>
    </dgm:pt>
    <dgm:pt modelId="{E312C30A-6260-4FEB-8E25-DE9B5CB377B7}" type="pres">
      <dgm:prSet presAssocID="{02F2E9D9-973A-4B27-B596-BBCEE326A00F}" presName="composite" presStyleCnt="0"/>
      <dgm:spPr/>
    </dgm:pt>
    <dgm:pt modelId="{4F6FE1A9-909F-4C77-A30A-D5A4CE8C3D71}" type="pres">
      <dgm:prSet presAssocID="{02F2E9D9-973A-4B27-B596-BBCEE326A00F}" presName="imgShp" presStyleLbl="fgImgPlace1" presStyleIdx="1" presStyleCnt="4" custLinFactNeighborX="-50156" custLinFactNeighborY="569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</dgm:pt>
    <dgm:pt modelId="{C3F2F978-5077-4A3D-94FF-F0BB9CD907FA}" type="pres">
      <dgm:prSet presAssocID="{02F2E9D9-973A-4B27-B596-BBCEE326A00F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A383EA-1E96-4912-AC94-D16325798F89}" type="pres">
      <dgm:prSet presAssocID="{A2313F28-EA4E-4A2F-8EE1-2723330987C3}" presName="spacing" presStyleCnt="0"/>
      <dgm:spPr/>
    </dgm:pt>
    <dgm:pt modelId="{87FEE10A-8A28-48EE-B2B3-8C8E872F083F}" type="pres">
      <dgm:prSet presAssocID="{26A14F35-83BA-425C-A1EB-C25803842420}" presName="composite" presStyleCnt="0"/>
      <dgm:spPr/>
    </dgm:pt>
    <dgm:pt modelId="{26E31116-DDFF-4BBC-8AEB-AFFD09968925}" type="pres">
      <dgm:prSet presAssocID="{26A14F35-83BA-425C-A1EB-C25803842420}" presName="imgShp" presStyleLbl="fgImgPlace1" presStyleIdx="2" presStyleCnt="4" custLinFactNeighborX="-50156" custLinFactNeighborY="-435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</dgm:pt>
    <dgm:pt modelId="{5A40F415-3CAF-4E10-87D2-A1C2F92DD3E1}" type="pres">
      <dgm:prSet presAssocID="{26A14F35-83BA-425C-A1EB-C25803842420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E6092-3020-4C4F-AD7B-E631882F114A}" type="pres">
      <dgm:prSet presAssocID="{2C28C5C4-3E2D-49B4-B207-27F507173565}" presName="spacing" presStyleCnt="0"/>
      <dgm:spPr/>
    </dgm:pt>
    <dgm:pt modelId="{DB682AD8-7189-4B55-9223-64A85413B641}" type="pres">
      <dgm:prSet presAssocID="{20A0F5E1-6461-4D8B-9372-49F3F4228173}" presName="composite" presStyleCnt="0"/>
      <dgm:spPr/>
    </dgm:pt>
    <dgm:pt modelId="{84F3D5C5-D255-4F2C-B0FE-1B9ADE7BAA6C}" type="pres">
      <dgm:prSet presAssocID="{20A0F5E1-6461-4D8B-9372-49F3F4228173}" presName="imgShp" presStyleLbl="fgImgPlace1" presStyleIdx="3" presStyleCnt="4" custLinFactNeighborX="-50156" custLinFactNeighborY="-641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</dgm:pt>
    <dgm:pt modelId="{54AC6A50-27F8-46F0-A010-8FE973D93DA0}" type="pres">
      <dgm:prSet presAssocID="{20A0F5E1-6461-4D8B-9372-49F3F4228173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8062DB-E552-49BA-8E84-A0C1A5C18769}" type="presOf" srcId="{AAB7875E-9B1D-49E0-812D-F8183F211702}" destId="{3352F3AD-F9CB-4817-9610-20D6607E894C}" srcOrd="0" destOrd="0" presId="urn:microsoft.com/office/officeart/2005/8/layout/vList3"/>
    <dgm:cxn modelId="{1994E5F8-5992-4489-A1D3-D20615204C3E}" type="presOf" srcId="{20A0F5E1-6461-4D8B-9372-49F3F4228173}" destId="{54AC6A50-27F8-46F0-A010-8FE973D93DA0}" srcOrd="0" destOrd="0" presId="urn:microsoft.com/office/officeart/2005/8/layout/vList3"/>
    <dgm:cxn modelId="{7777FFE3-C791-4617-92F2-02D6025D6B0E}" srcId="{AAB7875E-9B1D-49E0-812D-F8183F211702}" destId="{26A14F35-83BA-425C-A1EB-C25803842420}" srcOrd="2" destOrd="0" parTransId="{FE805E24-CEB1-4221-A946-DC02D9D189FE}" sibTransId="{2C28C5C4-3E2D-49B4-B207-27F507173565}"/>
    <dgm:cxn modelId="{5627FF49-4ABC-47A1-BE97-67D716C298A3}" srcId="{AAB7875E-9B1D-49E0-812D-F8183F211702}" destId="{20A0F5E1-6461-4D8B-9372-49F3F4228173}" srcOrd="3" destOrd="0" parTransId="{5BEABF1B-D4D2-4059-9402-5059DDDE8A02}" sibTransId="{01757517-FACF-4242-BF03-D648C2A0081B}"/>
    <dgm:cxn modelId="{C3A6935E-7B52-4FDE-B2AF-F9AA20FC3FAF}" type="presOf" srcId="{02F2E9D9-973A-4B27-B596-BBCEE326A00F}" destId="{C3F2F978-5077-4A3D-94FF-F0BB9CD907FA}" srcOrd="0" destOrd="0" presId="urn:microsoft.com/office/officeart/2005/8/layout/vList3"/>
    <dgm:cxn modelId="{5FD17636-09BB-4176-BAEB-AF2CCBE4FA8A}" type="presOf" srcId="{26A14F35-83BA-425C-A1EB-C25803842420}" destId="{5A40F415-3CAF-4E10-87D2-A1C2F92DD3E1}" srcOrd="0" destOrd="0" presId="urn:microsoft.com/office/officeart/2005/8/layout/vList3"/>
    <dgm:cxn modelId="{0702E5E8-1479-4467-B64E-D103D68CB873}" srcId="{AAB7875E-9B1D-49E0-812D-F8183F211702}" destId="{02F2E9D9-973A-4B27-B596-BBCEE326A00F}" srcOrd="1" destOrd="0" parTransId="{BB075266-FC0A-4A81-B67A-95F8845A4698}" sibTransId="{A2313F28-EA4E-4A2F-8EE1-2723330987C3}"/>
    <dgm:cxn modelId="{0B5F37C3-7B16-4672-979B-B56E7C57DC04}" type="presOf" srcId="{6973B43A-7ABD-4474-AFE5-F789399DA311}" destId="{EF65C70C-567B-4BFA-830C-0514B702D0C1}" srcOrd="0" destOrd="0" presId="urn:microsoft.com/office/officeart/2005/8/layout/vList3"/>
    <dgm:cxn modelId="{1779080F-D393-40D5-9990-8D284D4B0D53}" srcId="{AAB7875E-9B1D-49E0-812D-F8183F211702}" destId="{6973B43A-7ABD-4474-AFE5-F789399DA311}" srcOrd="0" destOrd="0" parTransId="{DF700A11-629D-45E1-9A5E-BD3D5DF23499}" sibTransId="{0DC30D21-1CE5-4B82-B413-C75B7DCE7164}"/>
    <dgm:cxn modelId="{30899AE1-7755-4558-9B44-66B2E1BFA9B7}" type="presParOf" srcId="{3352F3AD-F9CB-4817-9610-20D6607E894C}" destId="{C8D5CE89-CD4A-4A30-A460-D224451D3EA6}" srcOrd="0" destOrd="0" presId="urn:microsoft.com/office/officeart/2005/8/layout/vList3"/>
    <dgm:cxn modelId="{8DA0C741-1537-4E4C-8FBD-77CBC5E56B1B}" type="presParOf" srcId="{C8D5CE89-CD4A-4A30-A460-D224451D3EA6}" destId="{A382DE20-9265-4C7A-B679-CA37FB4F00B1}" srcOrd="0" destOrd="0" presId="urn:microsoft.com/office/officeart/2005/8/layout/vList3"/>
    <dgm:cxn modelId="{D4FA9836-F63C-4DAC-A569-D1A1122B06E1}" type="presParOf" srcId="{C8D5CE89-CD4A-4A30-A460-D224451D3EA6}" destId="{EF65C70C-567B-4BFA-830C-0514B702D0C1}" srcOrd="1" destOrd="0" presId="urn:microsoft.com/office/officeart/2005/8/layout/vList3"/>
    <dgm:cxn modelId="{FAF67E56-C0C6-427B-81CB-B73F56C580C9}" type="presParOf" srcId="{3352F3AD-F9CB-4817-9610-20D6607E894C}" destId="{6737F3A2-5640-4374-B906-36E49240DB63}" srcOrd="1" destOrd="0" presId="urn:microsoft.com/office/officeart/2005/8/layout/vList3"/>
    <dgm:cxn modelId="{F5F83F95-20B2-44FC-A3F6-9D05BEE1F3A0}" type="presParOf" srcId="{3352F3AD-F9CB-4817-9610-20D6607E894C}" destId="{E312C30A-6260-4FEB-8E25-DE9B5CB377B7}" srcOrd="2" destOrd="0" presId="urn:microsoft.com/office/officeart/2005/8/layout/vList3"/>
    <dgm:cxn modelId="{96041245-564D-4E42-AF2D-B8866ABD3FEA}" type="presParOf" srcId="{E312C30A-6260-4FEB-8E25-DE9B5CB377B7}" destId="{4F6FE1A9-909F-4C77-A30A-D5A4CE8C3D71}" srcOrd="0" destOrd="0" presId="urn:microsoft.com/office/officeart/2005/8/layout/vList3"/>
    <dgm:cxn modelId="{AD295247-91AF-49A3-9A45-591A06E19D16}" type="presParOf" srcId="{E312C30A-6260-4FEB-8E25-DE9B5CB377B7}" destId="{C3F2F978-5077-4A3D-94FF-F0BB9CD907FA}" srcOrd="1" destOrd="0" presId="urn:microsoft.com/office/officeart/2005/8/layout/vList3"/>
    <dgm:cxn modelId="{4FDBB1E2-1008-44F9-A921-9DB62C561285}" type="presParOf" srcId="{3352F3AD-F9CB-4817-9610-20D6607E894C}" destId="{CDA383EA-1E96-4912-AC94-D16325798F89}" srcOrd="3" destOrd="0" presId="urn:microsoft.com/office/officeart/2005/8/layout/vList3"/>
    <dgm:cxn modelId="{2CA3BF4E-E3BD-4E3F-BAD3-920056477305}" type="presParOf" srcId="{3352F3AD-F9CB-4817-9610-20D6607E894C}" destId="{87FEE10A-8A28-48EE-B2B3-8C8E872F083F}" srcOrd="4" destOrd="0" presId="urn:microsoft.com/office/officeart/2005/8/layout/vList3"/>
    <dgm:cxn modelId="{005AA69D-2DCC-41A8-8D3A-C720B68D80FF}" type="presParOf" srcId="{87FEE10A-8A28-48EE-B2B3-8C8E872F083F}" destId="{26E31116-DDFF-4BBC-8AEB-AFFD09968925}" srcOrd="0" destOrd="0" presId="urn:microsoft.com/office/officeart/2005/8/layout/vList3"/>
    <dgm:cxn modelId="{9BED4B81-E31F-49EB-B23E-EE2624420AED}" type="presParOf" srcId="{87FEE10A-8A28-48EE-B2B3-8C8E872F083F}" destId="{5A40F415-3CAF-4E10-87D2-A1C2F92DD3E1}" srcOrd="1" destOrd="0" presId="urn:microsoft.com/office/officeart/2005/8/layout/vList3"/>
    <dgm:cxn modelId="{F9E0232B-9945-4EC8-82BD-29181C9D3B08}" type="presParOf" srcId="{3352F3AD-F9CB-4817-9610-20D6607E894C}" destId="{B30E6092-3020-4C4F-AD7B-E631882F114A}" srcOrd="5" destOrd="0" presId="urn:microsoft.com/office/officeart/2005/8/layout/vList3"/>
    <dgm:cxn modelId="{6B14BE2D-8B56-4DF0-AC6F-31BD1BB68578}" type="presParOf" srcId="{3352F3AD-F9CB-4817-9610-20D6607E894C}" destId="{DB682AD8-7189-4B55-9223-64A85413B641}" srcOrd="6" destOrd="0" presId="urn:microsoft.com/office/officeart/2005/8/layout/vList3"/>
    <dgm:cxn modelId="{BD7EADB9-8C23-4659-9EA7-D0BA1F45674A}" type="presParOf" srcId="{DB682AD8-7189-4B55-9223-64A85413B641}" destId="{84F3D5C5-D255-4F2C-B0FE-1B9ADE7BAA6C}" srcOrd="0" destOrd="0" presId="urn:microsoft.com/office/officeart/2005/8/layout/vList3"/>
    <dgm:cxn modelId="{0B9F1764-773F-4678-A1C6-05C50369477F}" type="presParOf" srcId="{DB682AD8-7189-4B55-9223-64A85413B641}" destId="{54AC6A50-27F8-46F0-A010-8FE973D93DA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A1BDC6-920C-4B8C-9E11-142A3641ECC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56701E6-05CB-4008-9FF9-9E3041B6B0EC}">
      <dgm:prSet phldrT="[Text]" custT="1"/>
      <dgm:spPr>
        <a:solidFill>
          <a:srgbClr val="8DC73F"/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en-US" sz="3000" b="1" dirty="0" smtClean="0">
              <a:solidFill>
                <a:srgbClr val="1C3F94"/>
              </a:solidFill>
              <a:latin typeface="+mn-lt"/>
            </a:rPr>
            <a:t>1. </a:t>
          </a:r>
          <a:br>
            <a:rPr lang="en-US" sz="3000" b="1" dirty="0" smtClean="0">
              <a:solidFill>
                <a:srgbClr val="1C3F94"/>
              </a:solidFill>
              <a:latin typeface="+mn-lt"/>
            </a:rPr>
          </a:br>
          <a:r>
            <a:rPr lang="en-US" sz="3000" b="1" dirty="0" smtClean="0">
              <a:solidFill>
                <a:srgbClr val="1C3F94"/>
              </a:solidFill>
              <a:latin typeface="+mn-lt"/>
            </a:rPr>
            <a:t>O&amp;M Req’t</a:t>
          </a:r>
        </a:p>
      </dgm:t>
    </dgm:pt>
    <dgm:pt modelId="{7EC15EBF-4C87-43E3-92BC-6633ED0A38D5}" type="parTrans" cxnId="{6D1A503F-1287-46F4-8363-F7EE863529D8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D3A51B37-CA4E-4955-85A4-351DBEE81377}" type="sibTrans" cxnId="{6D1A503F-1287-46F4-8363-F7EE863529D8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AB24497A-04DC-4384-9167-8B9C8EBD86C4}">
      <dgm:prSet phldrT="[Text]" custT="1"/>
      <dgm:spPr>
        <a:solidFill>
          <a:srgbClr val="8DC73F"/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en-US" sz="3000" b="1" dirty="0" smtClean="0">
              <a:solidFill>
                <a:srgbClr val="1C3F94"/>
              </a:solidFill>
              <a:latin typeface="+mn-lt"/>
            </a:rPr>
            <a:t>2. </a:t>
          </a:r>
          <a:br>
            <a:rPr lang="en-US" sz="3000" b="1" dirty="0" smtClean="0">
              <a:solidFill>
                <a:srgbClr val="1C3F94"/>
              </a:solidFill>
              <a:latin typeface="+mn-lt"/>
            </a:rPr>
          </a:br>
          <a:r>
            <a:rPr lang="en-US" sz="3000" b="1" dirty="0" smtClean="0">
              <a:solidFill>
                <a:srgbClr val="1C3F94"/>
              </a:solidFill>
              <a:latin typeface="+mn-lt"/>
            </a:rPr>
            <a:t>Debt</a:t>
          </a:r>
        </a:p>
        <a:p>
          <a:pPr>
            <a:spcAft>
              <a:spcPts val="0"/>
            </a:spcAft>
          </a:pPr>
          <a:r>
            <a:rPr lang="en-US" sz="3000" b="1" dirty="0" smtClean="0">
              <a:solidFill>
                <a:srgbClr val="1C3F94"/>
              </a:solidFill>
              <a:latin typeface="+mn-lt"/>
            </a:rPr>
            <a:t>Req’t</a:t>
          </a:r>
          <a:endParaRPr lang="en-US" sz="3000" b="1" dirty="0">
            <a:solidFill>
              <a:srgbClr val="1C3F94"/>
            </a:solidFill>
            <a:latin typeface="+mn-lt"/>
          </a:endParaRPr>
        </a:p>
      </dgm:t>
    </dgm:pt>
    <dgm:pt modelId="{C62ADBCA-77AA-4695-AA4D-0C65053766BD}" type="parTrans" cxnId="{1DBBD859-C87E-4896-A70E-4A4C607A4237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5241F8FE-F3DF-4E2C-8338-404F8EAF546A}" type="sibTrans" cxnId="{1DBBD859-C87E-4896-A70E-4A4C607A4237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586AC6F2-8F7E-4864-B6FA-AAC0EB387B1C}">
      <dgm:prSet phldrT="[Text]" custT="1"/>
      <dgm:spPr>
        <a:solidFill>
          <a:srgbClr val="8DC73F"/>
        </a:solidFill>
        <a:ln>
          <a:noFill/>
        </a:ln>
      </dgm:spPr>
      <dgm:t>
        <a:bodyPr lIns="0" rIns="0"/>
        <a:lstStyle/>
        <a:p>
          <a:pPr>
            <a:spcAft>
              <a:spcPts val="0"/>
            </a:spcAft>
          </a:pPr>
          <a:r>
            <a:rPr lang="en-US" sz="3000" b="1" dirty="0" smtClean="0">
              <a:solidFill>
                <a:srgbClr val="1C3F94"/>
              </a:solidFill>
              <a:latin typeface="+mn-lt"/>
            </a:rPr>
            <a:t>3. Capital</a:t>
          </a:r>
        </a:p>
        <a:p>
          <a:pPr>
            <a:spcAft>
              <a:spcPts val="0"/>
            </a:spcAft>
          </a:pPr>
          <a:r>
            <a:rPr lang="en-US" sz="3000" b="1" dirty="0" smtClean="0">
              <a:solidFill>
                <a:srgbClr val="1C3F94"/>
              </a:solidFill>
              <a:latin typeface="+mn-lt"/>
            </a:rPr>
            <a:t>Req’t</a:t>
          </a:r>
          <a:endParaRPr lang="en-US" sz="3000" b="1" dirty="0">
            <a:solidFill>
              <a:srgbClr val="1C3F94"/>
            </a:solidFill>
            <a:latin typeface="+mn-lt"/>
          </a:endParaRPr>
        </a:p>
      </dgm:t>
    </dgm:pt>
    <dgm:pt modelId="{A80BA6F9-AE27-44AD-85EC-93ACB0F1100D}" type="parTrans" cxnId="{55E9680F-D312-4B04-B8F0-C0C257451A6A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D903948B-092C-4BC9-A886-C062B099C0D7}" type="sibTrans" cxnId="{55E9680F-D312-4B04-B8F0-C0C257451A6A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72DDE65D-69C5-4BAB-A044-E3F3947AB077}">
      <dgm:prSet phldrT="[Text]" custT="1"/>
      <dgm:spPr>
        <a:solidFill>
          <a:srgbClr val="8DC73F"/>
        </a:solidFill>
        <a:ln>
          <a:noFill/>
        </a:ln>
      </dgm:spPr>
      <dgm:t>
        <a:bodyPr lIns="0" rIns="0"/>
        <a:lstStyle/>
        <a:p>
          <a:pPr>
            <a:spcAft>
              <a:spcPts val="0"/>
            </a:spcAft>
          </a:pPr>
          <a:r>
            <a:rPr lang="en-US" sz="3000" b="1" dirty="0" smtClean="0">
              <a:solidFill>
                <a:srgbClr val="1C3F94"/>
              </a:solidFill>
              <a:latin typeface="+mn-lt"/>
            </a:rPr>
            <a:t>4. Reserve</a:t>
          </a:r>
        </a:p>
        <a:p>
          <a:pPr>
            <a:spcAft>
              <a:spcPts val="0"/>
            </a:spcAft>
          </a:pPr>
          <a:r>
            <a:rPr lang="en-US" sz="3000" b="1" dirty="0" smtClean="0">
              <a:solidFill>
                <a:srgbClr val="1C3F94"/>
              </a:solidFill>
              <a:latin typeface="+mn-lt"/>
            </a:rPr>
            <a:t>Req’t</a:t>
          </a:r>
          <a:endParaRPr lang="en-US" sz="3000" b="1" dirty="0">
            <a:solidFill>
              <a:srgbClr val="1C3F94"/>
            </a:solidFill>
            <a:latin typeface="+mn-lt"/>
          </a:endParaRPr>
        </a:p>
      </dgm:t>
    </dgm:pt>
    <dgm:pt modelId="{BD97FF9D-ABD1-48AB-AC2A-D6CC5F7267E3}" type="parTrans" cxnId="{13A42905-E270-483D-B24B-833C77EA1E57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2D121221-14C6-4732-93FC-B03D79A00065}" type="sibTrans" cxnId="{13A42905-E270-483D-B24B-833C77EA1E57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C388931C-898A-40BD-8736-1352B3B59EA6}">
      <dgm:prSet phldrT="[Text]" custT="1"/>
      <dgm:spPr>
        <a:solidFill>
          <a:srgbClr val="F9D93D"/>
        </a:solidFill>
        <a:ln>
          <a:noFill/>
        </a:ln>
      </dgm:spPr>
      <dgm:t>
        <a:bodyPr lIns="0" rIns="0"/>
        <a:lstStyle/>
        <a:p>
          <a:r>
            <a:rPr lang="en-US" sz="3000" b="1" dirty="0" smtClean="0">
              <a:solidFill>
                <a:schemeClr val="tx1"/>
              </a:solidFill>
              <a:latin typeface="+mn-lt"/>
            </a:rPr>
            <a:t>Revenue Target</a:t>
          </a:r>
          <a:endParaRPr lang="en-US" sz="3000" b="1" dirty="0">
            <a:solidFill>
              <a:schemeClr val="tx1"/>
            </a:solidFill>
            <a:latin typeface="+mn-lt"/>
          </a:endParaRPr>
        </a:p>
      </dgm:t>
    </dgm:pt>
    <dgm:pt modelId="{2A3389CA-B621-4C18-AC2B-EBBCA33B5781}" type="parTrans" cxnId="{4C9BECED-0243-45FE-8D44-A6965BAA83B1}">
      <dgm:prSet/>
      <dgm:spPr/>
      <dgm:t>
        <a:bodyPr/>
        <a:lstStyle/>
        <a:p>
          <a:endParaRPr lang="en-US"/>
        </a:p>
      </dgm:t>
    </dgm:pt>
    <dgm:pt modelId="{EC8D9A8E-9642-4A91-80D3-E2606A2E5722}" type="sibTrans" cxnId="{4C9BECED-0243-45FE-8D44-A6965BAA83B1}">
      <dgm:prSet/>
      <dgm:spPr/>
      <dgm:t>
        <a:bodyPr/>
        <a:lstStyle/>
        <a:p>
          <a:endParaRPr lang="en-US"/>
        </a:p>
      </dgm:t>
    </dgm:pt>
    <dgm:pt modelId="{A8900782-0390-44DB-BE38-B74495F98BD8}" type="pres">
      <dgm:prSet presAssocID="{51A1BDC6-920C-4B8C-9E11-142A3641ECC7}" presName="CompostProcess" presStyleCnt="0">
        <dgm:presLayoutVars>
          <dgm:dir/>
          <dgm:resizeHandles val="exact"/>
        </dgm:presLayoutVars>
      </dgm:prSet>
      <dgm:spPr/>
    </dgm:pt>
    <dgm:pt modelId="{2BA3CB6F-CC1E-46FF-A4D7-153A4BEDFBAC}" type="pres">
      <dgm:prSet presAssocID="{51A1BDC6-920C-4B8C-9E11-142A3641ECC7}" presName="arrow" presStyleLbl="bgShp" presStyleIdx="0" presStyleCnt="1" custScaleX="117647"/>
      <dgm:spPr>
        <a:solidFill>
          <a:srgbClr val="FF2623">
            <a:alpha val="15000"/>
          </a:srgbClr>
        </a:solidFill>
      </dgm:spPr>
    </dgm:pt>
    <dgm:pt modelId="{E907E279-8979-4762-A5C2-D783C5E0C572}" type="pres">
      <dgm:prSet presAssocID="{51A1BDC6-920C-4B8C-9E11-142A3641ECC7}" presName="linearProcess" presStyleCnt="0"/>
      <dgm:spPr/>
    </dgm:pt>
    <dgm:pt modelId="{37FB0C59-5B22-4619-A6D2-27B2360B96A6}" type="pres">
      <dgm:prSet presAssocID="{C56701E6-05CB-4008-9FF9-9E3041B6B0EC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6AF72-A362-41CB-98F7-679C3C94B412}" type="pres">
      <dgm:prSet presAssocID="{D3A51B37-CA4E-4955-85A4-351DBEE81377}" presName="sibTrans" presStyleCnt="0"/>
      <dgm:spPr/>
    </dgm:pt>
    <dgm:pt modelId="{A2C39D8C-804C-473A-89BE-3B531E7BF81F}" type="pres">
      <dgm:prSet presAssocID="{AB24497A-04DC-4384-9167-8B9C8EBD86C4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4D2F2-E672-4F70-9D3D-68BB3E5B41CE}" type="pres">
      <dgm:prSet presAssocID="{5241F8FE-F3DF-4E2C-8338-404F8EAF546A}" presName="sibTrans" presStyleCnt="0"/>
      <dgm:spPr/>
    </dgm:pt>
    <dgm:pt modelId="{0D30F7C1-7C6D-422A-9117-DD3B9532C00D}" type="pres">
      <dgm:prSet presAssocID="{586AC6F2-8F7E-4864-B6FA-AAC0EB387B1C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836AF-A9C6-43D7-BD3B-14AE72559E8E}" type="pres">
      <dgm:prSet presAssocID="{D903948B-092C-4BC9-A886-C062B099C0D7}" presName="sibTrans" presStyleCnt="0"/>
      <dgm:spPr/>
    </dgm:pt>
    <dgm:pt modelId="{F3D4D784-B0A2-4982-ABA2-A3BD64ADB77D}" type="pres">
      <dgm:prSet presAssocID="{72DDE65D-69C5-4BAB-A044-E3F3947AB077}" presName="textNode" presStyleLbl="node1" presStyleIdx="3" presStyleCnt="5" custLinFactNeighborX="36945" custLinFactNeighborY="6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FC40B-D9E4-42ED-8458-CA60B51720E0}" type="pres">
      <dgm:prSet presAssocID="{2D121221-14C6-4732-93FC-B03D79A00065}" presName="sibTrans" presStyleCnt="0"/>
      <dgm:spPr/>
    </dgm:pt>
    <dgm:pt modelId="{D1C4D411-9C7D-4E1D-95D6-7654657C1B5B}" type="pres">
      <dgm:prSet presAssocID="{C388931C-898A-40BD-8736-1352B3B59EA6}" presName="textNode" presStyleLbl="node1" presStyleIdx="4" presStyleCnt="5" custScaleX="115358" custScaleY="83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BBD859-C87E-4896-A70E-4A4C607A4237}" srcId="{51A1BDC6-920C-4B8C-9E11-142A3641ECC7}" destId="{AB24497A-04DC-4384-9167-8B9C8EBD86C4}" srcOrd="1" destOrd="0" parTransId="{C62ADBCA-77AA-4695-AA4D-0C65053766BD}" sibTransId="{5241F8FE-F3DF-4E2C-8338-404F8EAF546A}"/>
    <dgm:cxn modelId="{F2D3DCA2-E7B3-41BC-8F80-3C1B0D38CE41}" type="presOf" srcId="{AB24497A-04DC-4384-9167-8B9C8EBD86C4}" destId="{A2C39D8C-804C-473A-89BE-3B531E7BF81F}" srcOrd="0" destOrd="0" presId="urn:microsoft.com/office/officeart/2005/8/layout/hProcess9"/>
    <dgm:cxn modelId="{38D00A23-12A5-46D7-94EA-88087016C816}" type="presOf" srcId="{72DDE65D-69C5-4BAB-A044-E3F3947AB077}" destId="{F3D4D784-B0A2-4982-ABA2-A3BD64ADB77D}" srcOrd="0" destOrd="0" presId="urn:microsoft.com/office/officeart/2005/8/layout/hProcess9"/>
    <dgm:cxn modelId="{55E9680F-D312-4B04-B8F0-C0C257451A6A}" srcId="{51A1BDC6-920C-4B8C-9E11-142A3641ECC7}" destId="{586AC6F2-8F7E-4864-B6FA-AAC0EB387B1C}" srcOrd="2" destOrd="0" parTransId="{A80BA6F9-AE27-44AD-85EC-93ACB0F1100D}" sibTransId="{D903948B-092C-4BC9-A886-C062B099C0D7}"/>
    <dgm:cxn modelId="{A05E16C3-DFC4-485B-AD27-C1DD9A791422}" type="presOf" srcId="{586AC6F2-8F7E-4864-B6FA-AAC0EB387B1C}" destId="{0D30F7C1-7C6D-422A-9117-DD3B9532C00D}" srcOrd="0" destOrd="0" presId="urn:microsoft.com/office/officeart/2005/8/layout/hProcess9"/>
    <dgm:cxn modelId="{327B6662-CD1B-412F-916D-108CBDE192A1}" type="presOf" srcId="{C56701E6-05CB-4008-9FF9-9E3041B6B0EC}" destId="{37FB0C59-5B22-4619-A6D2-27B2360B96A6}" srcOrd="0" destOrd="0" presId="urn:microsoft.com/office/officeart/2005/8/layout/hProcess9"/>
    <dgm:cxn modelId="{7CBD88C4-95E1-4849-B138-F6615F12DC41}" type="presOf" srcId="{C388931C-898A-40BD-8736-1352B3B59EA6}" destId="{D1C4D411-9C7D-4E1D-95D6-7654657C1B5B}" srcOrd="0" destOrd="0" presId="urn:microsoft.com/office/officeart/2005/8/layout/hProcess9"/>
    <dgm:cxn modelId="{4C9BECED-0243-45FE-8D44-A6965BAA83B1}" srcId="{51A1BDC6-920C-4B8C-9E11-142A3641ECC7}" destId="{C388931C-898A-40BD-8736-1352B3B59EA6}" srcOrd="4" destOrd="0" parTransId="{2A3389CA-B621-4C18-AC2B-EBBCA33B5781}" sibTransId="{EC8D9A8E-9642-4A91-80D3-E2606A2E5722}"/>
    <dgm:cxn modelId="{53CB4241-974D-447A-9EEE-6A8CF672D02A}" type="presOf" srcId="{51A1BDC6-920C-4B8C-9E11-142A3641ECC7}" destId="{A8900782-0390-44DB-BE38-B74495F98BD8}" srcOrd="0" destOrd="0" presId="urn:microsoft.com/office/officeart/2005/8/layout/hProcess9"/>
    <dgm:cxn modelId="{6D1A503F-1287-46F4-8363-F7EE863529D8}" srcId="{51A1BDC6-920C-4B8C-9E11-142A3641ECC7}" destId="{C56701E6-05CB-4008-9FF9-9E3041B6B0EC}" srcOrd="0" destOrd="0" parTransId="{7EC15EBF-4C87-43E3-92BC-6633ED0A38D5}" sibTransId="{D3A51B37-CA4E-4955-85A4-351DBEE81377}"/>
    <dgm:cxn modelId="{13A42905-E270-483D-B24B-833C77EA1E57}" srcId="{51A1BDC6-920C-4B8C-9E11-142A3641ECC7}" destId="{72DDE65D-69C5-4BAB-A044-E3F3947AB077}" srcOrd="3" destOrd="0" parTransId="{BD97FF9D-ABD1-48AB-AC2A-D6CC5F7267E3}" sibTransId="{2D121221-14C6-4732-93FC-B03D79A00065}"/>
    <dgm:cxn modelId="{641FA539-F418-4004-BAA3-81C438E0F404}" type="presParOf" srcId="{A8900782-0390-44DB-BE38-B74495F98BD8}" destId="{2BA3CB6F-CC1E-46FF-A4D7-153A4BEDFBAC}" srcOrd="0" destOrd="0" presId="urn:microsoft.com/office/officeart/2005/8/layout/hProcess9"/>
    <dgm:cxn modelId="{C9765E6C-D8A5-452B-AD33-3CA0086781AD}" type="presParOf" srcId="{A8900782-0390-44DB-BE38-B74495F98BD8}" destId="{E907E279-8979-4762-A5C2-D783C5E0C572}" srcOrd="1" destOrd="0" presId="urn:microsoft.com/office/officeart/2005/8/layout/hProcess9"/>
    <dgm:cxn modelId="{DAD04A7F-FBFA-44E6-B576-A9B34ABD54BC}" type="presParOf" srcId="{E907E279-8979-4762-A5C2-D783C5E0C572}" destId="{37FB0C59-5B22-4619-A6D2-27B2360B96A6}" srcOrd="0" destOrd="0" presId="urn:microsoft.com/office/officeart/2005/8/layout/hProcess9"/>
    <dgm:cxn modelId="{C8CCAFA1-CD83-46C4-BEC2-EA8010D0BE41}" type="presParOf" srcId="{E907E279-8979-4762-A5C2-D783C5E0C572}" destId="{9306AF72-A362-41CB-98F7-679C3C94B412}" srcOrd="1" destOrd="0" presId="urn:microsoft.com/office/officeart/2005/8/layout/hProcess9"/>
    <dgm:cxn modelId="{B97AD272-9E3E-4100-BD38-68F3E7CFC973}" type="presParOf" srcId="{E907E279-8979-4762-A5C2-D783C5E0C572}" destId="{A2C39D8C-804C-473A-89BE-3B531E7BF81F}" srcOrd="2" destOrd="0" presId="urn:microsoft.com/office/officeart/2005/8/layout/hProcess9"/>
    <dgm:cxn modelId="{202E25B3-4F34-4BB5-BDC7-31D095F9E871}" type="presParOf" srcId="{E907E279-8979-4762-A5C2-D783C5E0C572}" destId="{49A4D2F2-E672-4F70-9D3D-68BB3E5B41CE}" srcOrd="3" destOrd="0" presId="urn:microsoft.com/office/officeart/2005/8/layout/hProcess9"/>
    <dgm:cxn modelId="{27CBC452-3E32-463F-BDA4-8DC2B4948969}" type="presParOf" srcId="{E907E279-8979-4762-A5C2-D783C5E0C572}" destId="{0D30F7C1-7C6D-422A-9117-DD3B9532C00D}" srcOrd="4" destOrd="0" presId="urn:microsoft.com/office/officeart/2005/8/layout/hProcess9"/>
    <dgm:cxn modelId="{32DD8D80-8B12-471C-8D7F-A29D5E0E28F9}" type="presParOf" srcId="{E907E279-8979-4762-A5C2-D783C5E0C572}" destId="{F55836AF-A9C6-43D7-BD3B-14AE72559E8E}" srcOrd="5" destOrd="0" presId="urn:microsoft.com/office/officeart/2005/8/layout/hProcess9"/>
    <dgm:cxn modelId="{BBD9679D-5BA1-4A05-9826-BBB73769FD13}" type="presParOf" srcId="{E907E279-8979-4762-A5C2-D783C5E0C572}" destId="{F3D4D784-B0A2-4982-ABA2-A3BD64ADB77D}" srcOrd="6" destOrd="0" presId="urn:microsoft.com/office/officeart/2005/8/layout/hProcess9"/>
    <dgm:cxn modelId="{78BAEBFA-B254-42CC-807C-9CF7E80EE5D3}" type="presParOf" srcId="{E907E279-8979-4762-A5C2-D783C5E0C572}" destId="{8CEFC40B-D9E4-42ED-8458-CA60B51720E0}" srcOrd="7" destOrd="0" presId="urn:microsoft.com/office/officeart/2005/8/layout/hProcess9"/>
    <dgm:cxn modelId="{C98C3DA9-3852-49FF-8137-A7B808BE04C4}" type="presParOf" srcId="{E907E279-8979-4762-A5C2-D783C5E0C572}" destId="{D1C4D411-9C7D-4E1D-95D6-7654657C1B5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5D1E01-EE89-468E-9F59-3B84CA7D3CD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0A3AE3-2293-44C0-BDC7-1115ADD46521}">
      <dgm:prSet phldrT="[Text]" custT="1"/>
      <dgm:spPr>
        <a:solidFill>
          <a:srgbClr val="8DC73F"/>
        </a:solidFill>
        <a:ln>
          <a:noFill/>
        </a:ln>
      </dgm:spPr>
      <dgm:t>
        <a:bodyPr/>
        <a:lstStyle/>
        <a:p>
          <a:r>
            <a:rPr lang="en-US" sz="3200" b="1" dirty="0" smtClean="0">
              <a:latin typeface="+mn-lt"/>
              <a:cs typeface="Arial" panose="020B0604020202020204" pitchFamily="34" charset="0"/>
            </a:rPr>
            <a:t>Capacity Related Costs</a:t>
          </a:r>
          <a:endParaRPr lang="en-US" sz="3200" b="1" dirty="0">
            <a:latin typeface="+mn-lt"/>
            <a:cs typeface="Arial" panose="020B0604020202020204" pitchFamily="34" charset="0"/>
          </a:endParaRPr>
        </a:p>
      </dgm:t>
    </dgm:pt>
    <dgm:pt modelId="{792DCDEF-EB3C-4501-9AEF-A9A754C17170}" type="parTrans" cxnId="{61C7F759-E6AD-4A36-BA5C-39CBAB9CE7DF}">
      <dgm:prSet/>
      <dgm:spPr/>
      <dgm:t>
        <a:bodyPr/>
        <a:lstStyle/>
        <a:p>
          <a:endParaRPr lang="en-US">
            <a:latin typeface="+mn-lt"/>
            <a:cs typeface="Arial" panose="020B0604020202020204" pitchFamily="34" charset="0"/>
          </a:endParaRPr>
        </a:p>
      </dgm:t>
    </dgm:pt>
    <dgm:pt modelId="{4CEF8B6E-EDD6-4611-8BA3-082A83D71E24}" type="sibTrans" cxnId="{61C7F759-E6AD-4A36-BA5C-39CBAB9CE7DF}">
      <dgm:prSet/>
      <dgm:spPr/>
      <dgm:t>
        <a:bodyPr/>
        <a:lstStyle/>
        <a:p>
          <a:endParaRPr lang="en-US">
            <a:latin typeface="+mn-lt"/>
            <a:cs typeface="Arial" panose="020B0604020202020204" pitchFamily="34" charset="0"/>
          </a:endParaRPr>
        </a:p>
      </dgm:t>
    </dgm:pt>
    <dgm:pt modelId="{33720AE8-A045-4464-8CDA-97858EB5DAFC}">
      <dgm:prSet phldrT="[Text]" custT="1"/>
      <dgm:spPr>
        <a:solidFill>
          <a:srgbClr val="8DC73F"/>
        </a:solidFill>
        <a:ln>
          <a:noFill/>
        </a:ln>
      </dgm:spPr>
      <dgm:t>
        <a:bodyPr/>
        <a:lstStyle/>
        <a:p>
          <a:r>
            <a:rPr lang="en-US" sz="3200" b="1" dirty="0" smtClean="0">
              <a:latin typeface="+mn-lt"/>
              <a:cs typeface="Arial" panose="020B0604020202020204" pitchFamily="34" charset="0"/>
            </a:rPr>
            <a:t>Customer Related Costs</a:t>
          </a:r>
          <a:endParaRPr lang="en-US" sz="3200" b="1" dirty="0">
            <a:latin typeface="+mn-lt"/>
            <a:cs typeface="Arial" panose="020B0604020202020204" pitchFamily="34" charset="0"/>
          </a:endParaRPr>
        </a:p>
      </dgm:t>
    </dgm:pt>
    <dgm:pt modelId="{6FEDC3FD-80E2-4FFA-8783-C38B0066BC7F}" type="parTrans" cxnId="{B2702074-8981-4A16-A3C7-FE64C2DE25CB}">
      <dgm:prSet/>
      <dgm:spPr/>
      <dgm:t>
        <a:bodyPr/>
        <a:lstStyle/>
        <a:p>
          <a:endParaRPr lang="en-US">
            <a:latin typeface="+mn-lt"/>
            <a:cs typeface="Arial" panose="020B0604020202020204" pitchFamily="34" charset="0"/>
          </a:endParaRPr>
        </a:p>
      </dgm:t>
    </dgm:pt>
    <dgm:pt modelId="{37EDE777-BE15-45BF-9AB6-151E6BBA703C}" type="sibTrans" cxnId="{B2702074-8981-4A16-A3C7-FE64C2DE25CB}">
      <dgm:prSet/>
      <dgm:spPr/>
      <dgm:t>
        <a:bodyPr/>
        <a:lstStyle/>
        <a:p>
          <a:endParaRPr lang="en-US">
            <a:latin typeface="+mn-lt"/>
            <a:cs typeface="Arial" panose="020B0604020202020204" pitchFamily="34" charset="0"/>
          </a:endParaRPr>
        </a:p>
      </dgm:t>
    </dgm:pt>
    <dgm:pt modelId="{9821486C-84D1-4319-8020-2484761A47E1}">
      <dgm:prSet custT="1"/>
      <dgm:spPr>
        <a:solidFill>
          <a:srgbClr val="1C3F94">
            <a:alpha val="90000"/>
          </a:srgbClr>
        </a:solidFill>
        <a:ln>
          <a:noFill/>
        </a:ln>
      </dgm:spPr>
      <dgm:t>
        <a:bodyPr/>
        <a:lstStyle/>
        <a:p>
          <a:r>
            <a:rPr lang="en-US" sz="28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Allocated by peak water use </a:t>
          </a:r>
          <a:br>
            <a:rPr lang="en-US" sz="28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</a:br>
          <a:r>
            <a:rPr lang="en-US" sz="28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&amp; meter size</a:t>
          </a:r>
          <a:endParaRPr lang="en-US" sz="28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gm:t>
    </dgm:pt>
    <dgm:pt modelId="{EBE39DCC-929E-4F9B-A46E-622D0BF18485}" type="parTrans" cxnId="{BB197827-CFBB-4470-B8B3-896D8C01FA25}">
      <dgm:prSet/>
      <dgm:spPr/>
      <dgm:t>
        <a:bodyPr/>
        <a:lstStyle/>
        <a:p>
          <a:endParaRPr lang="en-US">
            <a:latin typeface="+mn-lt"/>
            <a:cs typeface="Arial" panose="020B0604020202020204" pitchFamily="34" charset="0"/>
          </a:endParaRPr>
        </a:p>
      </dgm:t>
    </dgm:pt>
    <dgm:pt modelId="{7F772F81-E562-4200-9BAF-526A79EBC2A5}" type="sibTrans" cxnId="{BB197827-CFBB-4470-B8B3-896D8C01FA25}">
      <dgm:prSet/>
      <dgm:spPr/>
      <dgm:t>
        <a:bodyPr/>
        <a:lstStyle/>
        <a:p>
          <a:endParaRPr lang="en-US">
            <a:latin typeface="+mn-lt"/>
            <a:cs typeface="Arial" panose="020B0604020202020204" pitchFamily="34" charset="0"/>
          </a:endParaRPr>
        </a:p>
      </dgm:t>
    </dgm:pt>
    <dgm:pt modelId="{63BD7107-9C0F-46EF-96A2-E160C9A0374B}">
      <dgm:prSet phldrT="[Text]" custT="1"/>
      <dgm:spPr>
        <a:solidFill>
          <a:srgbClr val="1C3F94">
            <a:alpha val="89804"/>
          </a:srgbClr>
        </a:solidFill>
        <a:ln>
          <a:noFill/>
        </a:ln>
      </dgm:spPr>
      <dgm:t>
        <a:bodyPr/>
        <a:lstStyle/>
        <a:p>
          <a:r>
            <a:rPr lang="en-US" sz="28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Allocated equally to each meter</a:t>
          </a:r>
          <a:endParaRPr lang="en-US" sz="28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gm:t>
    </dgm:pt>
    <dgm:pt modelId="{4201A1B9-3CAB-4413-BDF6-BA3C62ED6150}" type="parTrans" cxnId="{9151FA13-57D9-4A3D-8615-D5FF82B80879}">
      <dgm:prSet/>
      <dgm:spPr/>
      <dgm:t>
        <a:bodyPr/>
        <a:lstStyle/>
        <a:p>
          <a:endParaRPr lang="en-US">
            <a:latin typeface="+mn-lt"/>
            <a:cs typeface="Arial" panose="020B0604020202020204" pitchFamily="34" charset="0"/>
          </a:endParaRPr>
        </a:p>
      </dgm:t>
    </dgm:pt>
    <dgm:pt modelId="{7BFC2789-B715-4F03-BE6D-2701D011C3AF}" type="sibTrans" cxnId="{9151FA13-57D9-4A3D-8615-D5FF82B80879}">
      <dgm:prSet/>
      <dgm:spPr/>
      <dgm:t>
        <a:bodyPr/>
        <a:lstStyle/>
        <a:p>
          <a:endParaRPr lang="en-US">
            <a:latin typeface="+mn-lt"/>
            <a:cs typeface="Arial" panose="020B0604020202020204" pitchFamily="34" charset="0"/>
          </a:endParaRPr>
        </a:p>
      </dgm:t>
    </dgm:pt>
    <dgm:pt modelId="{4C9512AA-1997-4DB1-9C19-C53120CAFBCC}">
      <dgm:prSet phldrT="[Text]" custT="1"/>
      <dgm:spPr>
        <a:solidFill>
          <a:srgbClr val="8DC73F"/>
        </a:solidFill>
        <a:ln>
          <a:noFill/>
        </a:ln>
      </dgm:spPr>
      <dgm:t>
        <a:bodyPr/>
        <a:lstStyle/>
        <a:p>
          <a:r>
            <a:rPr lang="en-US" sz="3200" b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Fire Protection Costs</a:t>
          </a:r>
          <a:endParaRPr lang="en-US" sz="3200" b="1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gm:t>
    </dgm:pt>
    <dgm:pt modelId="{B7B74C50-D890-4BE6-BFA6-D5C01A3A825E}" type="parTrans" cxnId="{C75C1449-B027-4432-AD4C-8C9278BA3F10}">
      <dgm:prSet/>
      <dgm:spPr/>
      <dgm:t>
        <a:bodyPr/>
        <a:lstStyle/>
        <a:p>
          <a:endParaRPr lang="en-US"/>
        </a:p>
      </dgm:t>
    </dgm:pt>
    <dgm:pt modelId="{E1B1BC45-26F6-4175-9868-8C75D08A8157}" type="sibTrans" cxnId="{C75C1449-B027-4432-AD4C-8C9278BA3F10}">
      <dgm:prSet/>
      <dgm:spPr/>
      <dgm:t>
        <a:bodyPr/>
        <a:lstStyle/>
        <a:p>
          <a:endParaRPr lang="en-US"/>
        </a:p>
      </dgm:t>
    </dgm:pt>
    <dgm:pt modelId="{B1AAA642-001E-4BB7-9F9E-85505A8F214D}">
      <dgm:prSet phldrT="[Text]" custT="1"/>
      <dgm:spPr>
        <a:solidFill>
          <a:srgbClr val="1C3F94">
            <a:alpha val="89804"/>
          </a:srgbClr>
        </a:solidFill>
        <a:ln>
          <a:noFill/>
        </a:ln>
      </dgm:spPr>
      <dgm:t>
        <a:bodyPr/>
        <a:lstStyle/>
        <a:p>
          <a:r>
            <a:rPr lang="en-US" sz="28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Allocated by meter size</a:t>
          </a:r>
          <a:endParaRPr lang="en-US" sz="28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gm:t>
    </dgm:pt>
    <dgm:pt modelId="{F0B90F85-5F45-4775-9F90-452D7C080326}" type="parTrans" cxnId="{7A8AC1B1-115E-4D1A-ACD5-DC7F0F0D11CE}">
      <dgm:prSet/>
      <dgm:spPr/>
      <dgm:t>
        <a:bodyPr/>
        <a:lstStyle/>
        <a:p>
          <a:endParaRPr lang="en-US"/>
        </a:p>
      </dgm:t>
    </dgm:pt>
    <dgm:pt modelId="{FAF40562-147C-4EE0-A22D-A9B6823088E9}" type="sibTrans" cxnId="{7A8AC1B1-115E-4D1A-ACD5-DC7F0F0D11CE}">
      <dgm:prSet/>
      <dgm:spPr/>
      <dgm:t>
        <a:bodyPr/>
        <a:lstStyle/>
        <a:p>
          <a:endParaRPr lang="en-US"/>
        </a:p>
      </dgm:t>
    </dgm:pt>
    <dgm:pt modelId="{7522927D-284C-44D5-9762-C26FE58C42EC}" type="pres">
      <dgm:prSet presAssocID="{B25D1E01-EE89-468E-9F59-3B84CA7D3C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EEB381-AEE1-4544-9AEF-37BF142207FC}" type="pres">
      <dgm:prSet presAssocID="{200A3AE3-2293-44C0-BDC7-1115ADD46521}" presName="parentLin" presStyleCnt="0"/>
      <dgm:spPr/>
    </dgm:pt>
    <dgm:pt modelId="{32943D98-B679-470F-9787-44F85204D02B}" type="pres">
      <dgm:prSet presAssocID="{200A3AE3-2293-44C0-BDC7-1115ADD4652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DD40AF3-AEFB-4D47-A094-4DBFDCB62B2F}" type="pres">
      <dgm:prSet presAssocID="{200A3AE3-2293-44C0-BDC7-1115ADD4652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46303-AA76-4B9F-88BF-00196BB11718}" type="pres">
      <dgm:prSet presAssocID="{200A3AE3-2293-44C0-BDC7-1115ADD46521}" presName="negativeSpace" presStyleCnt="0"/>
      <dgm:spPr/>
    </dgm:pt>
    <dgm:pt modelId="{BF5AA1A8-DE53-451B-B305-43087361FC85}" type="pres">
      <dgm:prSet presAssocID="{200A3AE3-2293-44C0-BDC7-1115ADD4652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878DE-AFB1-4876-9589-E411FE68BCFD}" type="pres">
      <dgm:prSet presAssocID="{4CEF8B6E-EDD6-4611-8BA3-082A83D71E24}" presName="spaceBetweenRectangles" presStyleCnt="0"/>
      <dgm:spPr/>
    </dgm:pt>
    <dgm:pt modelId="{CC534E00-16C7-4633-AB12-15DEB018321E}" type="pres">
      <dgm:prSet presAssocID="{33720AE8-A045-4464-8CDA-97858EB5DAFC}" presName="parentLin" presStyleCnt="0"/>
      <dgm:spPr/>
    </dgm:pt>
    <dgm:pt modelId="{A480D43C-176D-4812-836B-5EAA891152D4}" type="pres">
      <dgm:prSet presAssocID="{33720AE8-A045-4464-8CDA-97858EB5DAF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FE45A1A-BDAC-480B-8312-7B0C375B5E12}" type="pres">
      <dgm:prSet presAssocID="{33720AE8-A045-4464-8CDA-97858EB5DAF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A0E09-1A22-4E3B-BE3F-738F23A90078}" type="pres">
      <dgm:prSet presAssocID="{33720AE8-A045-4464-8CDA-97858EB5DAFC}" presName="negativeSpace" presStyleCnt="0"/>
      <dgm:spPr/>
    </dgm:pt>
    <dgm:pt modelId="{1D8CA51D-E9AF-48E0-8A33-18092303ED64}" type="pres">
      <dgm:prSet presAssocID="{33720AE8-A045-4464-8CDA-97858EB5DAFC}" presName="childText" presStyleLbl="conFgAcc1" presStyleIdx="1" presStyleCnt="3" custLinFactNeighborX="-607" custLinFactNeighborY="28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B0462-B703-438F-B0A0-336A4FFB89E7}" type="pres">
      <dgm:prSet presAssocID="{37EDE777-BE15-45BF-9AB6-151E6BBA703C}" presName="spaceBetweenRectangles" presStyleCnt="0"/>
      <dgm:spPr/>
    </dgm:pt>
    <dgm:pt modelId="{6C942FC0-1795-45A7-BF24-34BD8527B89D}" type="pres">
      <dgm:prSet presAssocID="{4C9512AA-1997-4DB1-9C19-C53120CAFBCC}" presName="parentLin" presStyleCnt="0"/>
      <dgm:spPr/>
    </dgm:pt>
    <dgm:pt modelId="{11A65FC0-D31E-41BC-AA6B-56D10741A61E}" type="pres">
      <dgm:prSet presAssocID="{4C9512AA-1997-4DB1-9C19-C53120CAFBC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AF7C713-3597-4AFF-8D86-0424488B64AD}" type="pres">
      <dgm:prSet presAssocID="{4C9512AA-1997-4DB1-9C19-C53120CAFBCC}" presName="parentText" presStyleLbl="node1" presStyleIdx="2" presStyleCnt="3" custLinFactNeighborY="-4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09F97-6036-4529-A704-D41544848092}" type="pres">
      <dgm:prSet presAssocID="{4C9512AA-1997-4DB1-9C19-C53120CAFBCC}" presName="negativeSpace" presStyleCnt="0"/>
      <dgm:spPr/>
    </dgm:pt>
    <dgm:pt modelId="{BBA14BB8-5A2E-465F-9A1C-79E3A407BAE6}" type="pres">
      <dgm:prSet presAssocID="{4C9512AA-1997-4DB1-9C19-C53120CAFBC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97ED5E-CA1D-4A2C-B853-5F310E333A4F}" type="presOf" srcId="{4C9512AA-1997-4DB1-9C19-C53120CAFBCC}" destId="{5AF7C713-3597-4AFF-8D86-0424488B64AD}" srcOrd="1" destOrd="0" presId="urn:microsoft.com/office/officeart/2005/8/layout/list1"/>
    <dgm:cxn modelId="{A4BCCB3F-FD38-45CC-AEE4-B87D530F6CC3}" type="presOf" srcId="{63BD7107-9C0F-46EF-96A2-E160C9A0374B}" destId="{1D8CA51D-E9AF-48E0-8A33-18092303ED64}" srcOrd="0" destOrd="0" presId="urn:microsoft.com/office/officeart/2005/8/layout/list1"/>
    <dgm:cxn modelId="{61C7F759-E6AD-4A36-BA5C-39CBAB9CE7DF}" srcId="{B25D1E01-EE89-468E-9F59-3B84CA7D3CDA}" destId="{200A3AE3-2293-44C0-BDC7-1115ADD46521}" srcOrd="0" destOrd="0" parTransId="{792DCDEF-EB3C-4501-9AEF-A9A754C17170}" sibTransId="{4CEF8B6E-EDD6-4611-8BA3-082A83D71E24}"/>
    <dgm:cxn modelId="{0741E98A-6DCD-4546-847A-E4AD66B1FBF2}" type="presOf" srcId="{B1AAA642-001E-4BB7-9F9E-85505A8F214D}" destId="{BBA14BB8-5A2E-465F-9A1C-79E3A407BAE6}" srcOrd="0" destOrd="0" presId="urn:microsoft.com/office/officeart/2005/8/layout/list1"/>
    <dgm:cxn modelId="{4294630C-477A-4F28-8CE5-86935E00CA05}" type="presOf" srcId="{9821486C-84D1-4319-8020-2484761A47E1}" destId="{BF5AA1A8-DE53-451B-B305-43087361FC85}" srcOrd="0" destOrd="0" presId="urn:microsoft.com/office/officeart/2005/8/layout/list1"/>
    <dgm:cxn modelId="{7A8AC1B1-115E-4D1A-ACD5-DC7F0F0D11CE}" srcId="{4C9512AA-1997-4DB1-9C19-C53120CAFBCC}" destId="{B1AAA642-001E-4BB7-9F9E-85505A8F214D}" srcOrd="0" destOrd="0" parTransId="{F0B90F85-5F45-4775-9F90-452D7C080326}" sibTransId="{FAF40562-147C-4EE0-A22D-A9B6823088E9}"/>
    <dgm:cxn modelId="{C75C1449-B027-4432-AD4C-8C9278BA3F10}" srcId="{B25D1E01-EE89-468E-9F59-3B84CA7D3CDA}" destId="{4C9512AA-1997-4DB1-9C19-C53120CAFBCC}" srcOrd="2" destOrd="0" parTransId="{B7B74C50-D890-4BE6-BFA6-D5C01A3A825E}" sibTransId="{E1B1BC45-26F6-4175-9868-8C75D08A8157}"/>
    <dgm:cxn modelId="{9151FA13-57D9-4A3D-8615-D5FF82B80879}" srcId="{33720AE8-A045-4464-8CDA-97858EB5DAFC}" destId="{63BD7107-9C0F-46EF-96A2-E160C9A0374B}" srcOrd="0" destOrd="0" parTransId="{4201A1B9-3CAB-4413-BDF6-BA3C62ED6150}" sibTransId="{7BFC2789-B715-4F03-BE6D-2701D011C3AF}"/>
    <dgm:cxn modelId="{B6D8E09A-2ADA-43AC-B63F-7BB4A63FD9B1}" type="presOf" srcId="{200A3AE3-2293-44C0-BDC7-1115ADD46521}" destId="{2DD40AF3-AEFB-4D47-A094-4DBFDCB62B2F}" srcOrd="1" destOrd="0" presId="urn:microsoft.com/office/officeart/2005/8/layout/list1"/>
    <dgm:cxn modelId="{B2702074-8981-4A16-A3C7-FE64C2DE25CB}" srcId="{B25D1E01-EE89-468E-9F59-3B84CA7D3CDA}" destId="{33720AE8-A045-4464-8CDA-97858EB5DAFC}" srcOrd="1" destOrd="0" parTransId="{6FEDC3FD-80E2-4FFA-8783-C38B0066BC7F}" sibTransId="{37EDE777-BE15-45BF-9AB6-151E6BBA703C}"/>
    <dgm:cxn modelId="{123106F0-DD42-4AF5-93D6-520AC4740D87}" type="presOf" srcId="{B25D1E01-EE89-468E-9F59-3B84CA7D3CDA}" destId="{7522927D-284C-44D5-9762-C26FE58C42EC}" srcOrd="0" destOrd="0" presId="urn:microsoft.com/office/officeart/2005/8/layout/list1"/>
    <dgm:cxn modelId="{B69656EB-814A-4D12-91AB-ACA443215330}" type="presOf" srcId="{200A3AE3-2293-44C0-BDC7-1115ADD46521}" destId="{32943D98-B679-470F-9787-44F85204D02B}" srcOrd="0" destOrd="0" presId="urn:microsoft.com/office/officeart/2005/8/layout/list1"/>
    <dgm:cxn modelId="{6FC9BE94-1724-4C03-96FF-9AFC82AC5A47}" type="presOf" srcId="{4C9512AA-1997-4DB1-9C19-C53120CAFBCC}" destId="{11A65FC0-D31E-41BC-AA6B-56D10741A61E}" srcOrd="0" destOrd="0" presId="urn:microsoft.com/office/officeart/2005/8/layout/list1"/>
    <dgm:cxn modelId="{82A3F8B8-CEA4-4AC7-94D0-796B7B8721EE}" type="presOf" srcId="{33720AE8-A045-4464-8CDA-97858EB5DAFC}" destId="{EFE45A1A-BDAC-480B-8312-7B0C375B5E12}" srcOrd="1" destOrd="0" presId="urn:microsoft.com/office/officeart/2005/8/layout/list1"/>
    <dgm:cxn modelId="{BB197827-CFBB-4470-B8B3-896D8C01FA25}" srcId="{200A3AE3-2293-44C0-BDC7-1115ADD46521}" destId="{9821486C-84D1-4319-8020-2484761A47E1}" srcOrd="0" destOrd="0" parTransId="{EBE39DCC-929E-4F9B-A46E-622D0BF18485}" sibTransId="{7F772F81-E562-4200-9BAF-526A79EBC2A5}"/>
    <dgm:cxn modelId="{8413FFC6-91D8-487D-BF1C-2C153F9D7073}" type="presOf" srcId="{33720AE8-A045-4464-8CDA-97858EB5DAFC}" destId="{A480D43C-176D-4812-836B-5EAA891152D4}" srcOrd="0" destOrd="0" presId="urn:microsoft.com/office/officeart/2005/8/layout/list1"/>
    <dgm:cxn modelId="{B4BB1223-DE7D-45C4-A622-29F85D35CDC3}" type="presParOf" srcId="{7522927D-284C-44D5-9762-C26FE58C42EC}" destId="{41EEB381-AEE1-4544-9AEF-37BF142207FC}" srcOrd="0" destOrd="0" presId="urn:microsoft.com/office/officeart/2005/8/layout/list1"/>
    <dgm:cxn modelId="{F518C886-33B3-4779-98DB-E1BFA469538C}" type="presParOf" srcId="{41EEB381-AEE1-4544-9AEF-37BF142207FC}" destId="{32943D98-B679-470F-9787-44F85204D02B}" srcOrd="0" destOrd="0" presId="urn:microsoft.com/office/officeart/2005/8/layout/list1"/>
    <dgm:cxn modelId="{268861C9-C989-4170-826D-9385BAA70B0F}" type="presParOf" srcId="{41EEB381-AEE1-4544-9AEF-37BF142207FC}" destId="{2DD40AF3-AEFB-4D47-A094-4DBFDCB62B2F}" srcOrd="1" destOrd="0" presId="urn:microsoft.com/office/officeart/2005/8/layout/list1"/>
    <dgm:cxn modelId="{7D1BADD3-CA2A-47AD-A4B1-186382809415}" type="presParOf" srcId="{7522927D-284C-44D5-9762-C26FE58C42EC}" destId="{B1746303-AA76-4B9F-88BF-00196BB11718}" srcOrd="1" destOrd="0" presId="urn:microsoft.com/office/officeart/2005/8/layout/list1"/>
    <dgm:cxn modelId="{FFEA7EBE-319A-4B9A-A7D3-82F4CF94F37A}" type="presParOf" srcId="{7522927D-284C-44D5-9762-C26FE58C42EC}" destId="{BF5AA1A8-DE53-451B-B305-43087361FC85}" srcOrd="2" destOrd="0" presId="urn:microsoft.com/office/officeart/2005/8/layout/list1"/>
    <dgm:cxn modelId="{934CBA61-71E8-42EC-9ECE-DA7E353BAC8A}" type="presParOf" srcId="{7522927D-284C-44D5-9762-C26FE58C42EC}" destId="{F6C878DE-AFB1-4876-9589-E411FE68BCFD}" srcOrd="3" destOrd="0" presId="urn:microsoft.com/office/officeart/2005/8/layout/list1"/>
    <dgm:cxn modelId="{14F18B48-395D-47E3-A4EC-414612D1A609}" type="presParOf" srcId="{7522927D-284C-44D5-9762-C26FE58C42EC}" destId="{CC534E00-16C7-4633-AB12-15DEB018321E}" srcOrd="4" destOrd="0" presId="urn:microsoft.com/office/officeart/2005/8/layout/list1"/>
    <dgm:cxn modelId="{F435DA03-A6B7-466A-A919-5F92052B8B86}" type="presParOf" srcId="{CC534E00-16C7-4633-AB12-15DEB018321E}" destId="{A480D43C-176D-4812-836B-5EAA891152D4}" srcOrd="0" destOrd="0" presId="urn:microsoft.com/office/officeart/2005/8/layout/list1"/>
    <dgm:cxn modelId="{FD9D0A04-CCAB-4F45-BB9A-0F7E5F4D4824}" type="presParOf" srcId="{CC534E00-16C7-4633-AB12-15DEB018321E}" destId="{EFE45A1A-BDAC-480B-8312-7B0C375B5E12}" srcOrd="1" destOrd="0" presId="urn:microsoft.com/office/officeart/2005/8/layout/list1"/>
    <dgm:cxn modelId="{8FA26228-591D-4D92-9FEF-82B2867BAF17}" type="presParOf" srcId="{7522927D-284C-44D5-9762-C26FE58C42EC}" destId="{4DBA0E09-1A22-4E3B-BE3F-738F23A90078}" srcOrd="5" destOrd="0" presId="urn:microsoft.com/office/officeart/2005/8/layout/list1"/>
    <dgm:cxn modelId="{586F09B8-A53C-45FA-81C4-3CE0358AF70B}" type="presParOf" srcId="{7522927D-284C-44D5-9762-C26FE58C42EC}" destId="{1D8CA51D-E9AF-48E0-8A33-18092303ED64}" srcOrd="6" destOrd="0" presId="urn:microsoft.com/office/officeart/2005/8/layout/list1"/>
    <dgm:cxn modelId="{42F6A547-A56F-475F-BF0B-203E02ECDD81}" type="presParOf" srcId="{7522927D-284C-44D5-9762-C26FE58C42EC}" destId="{DC5B0462-B703-438F-B0A0-336A4FFB89E7}" srcOrd="7" destOrd="0" presId="urn:microsoft.com/office/officeart/2005/8/layout/list1"/>
    <dgm:cxn modelId="{67EE286A-2F8E-48B9-B7A3-15F5671B9CA6}" type="presParOf" srcId="{7522927D-284C-44D5-9762-C26FE58C42EC}" destId="{6C942FC0-1795-45A7-BF24-34BD8527B89D}" srcOrd="8" destOrd="0" presId="urn:microsoft.com/office/officeart/2005/8/layout/list1"/>
    <dgm:cxn modelId="{5AA8FD13-0872-4BC7-8F65-B67A1211D08E}" type="presParOf" srcId="{6C942FC0-1795-45A7-BF24-34BD8527B89D}" destId="{11A65FC0-D31E-41BC-AA6B-56D10741A61E}" srcOrd="0" destOrd="0" presId="urn:microsoft.com/office/officeart/2005/8/layout/list1"/>
    <dgm:cxn modelId="{A6DBEBA8-11E1-4BAF-9B36-839FE41E6A72}" type="presParOf" srcId="{6C942FC0-1795-45A7-BF24-34BD8527B89D}" destId="{5AF7C713-3597-4AFF-8D86-0424488B64AD}" srcOrd="1" destOrd="0" presId="urn:microsoft.com/office/officeart/2005/8/layout/list1"/>
    <dgm:cxn modelId="{023F872C-2F75-476D-807A-930FC52F3BEB}" type="presParOf" srcId="{7522927D-284C-44D5-9762-C26FE58C42EC}" destId="{3FC09F97-6036-4529-A704-D41544848092}" srcOrd="9" destOrd="0" presId="urn:microsoft.com/office/officeart/2005/8/layout/list1"/>
    <dgm:cxn modelId="{B3BCD74F-7873-494B-B6D3-ED84D2F6E6A5}" type="presParOf" srcId="{7522927D-284C-44D5-9762-C26FE58C42EC}" destId="{BBA14BB8-5A2E-465F-9A1C-79E3A407BAE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5D1E01-EE89-468E-9F59-3B84CA7D3CD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AE5697-10CA-46A6-ADE4-8AD356EED708}">
      <dgm:prSet phldrT="[Text]" custT="1"/>
      <dgm:spPr>
        <a:solidFill>
          <a:srgbClr val="8DC73F"/>
        </a:solidFill>
        <a:ln>
          <a:noFill/>
        </a:ln>
      </dgm:spPr>
      <dgm:t>
        <a:bodyPr/>
        <a:lstStyle/>
        <a:p>
          <a:r>
            <a:rPr lang="en-US" sz="3200" b="1" dirty="0" smtClean="0">
              <a:latin typeface="+mn-lt"/>
              <a:cs typeface="Arial" panose="020B0604020202020204" pitchFamily="34" charset="0"/>
            </a:rPr>
            <a:t>Commodity Costs</a:t>
          </a:r>
          <a:endParaRPr lang="en-US" sz="3200" b="1" dirty="0">
            <a:latin typeface="+mn-lt"/>
            <a:cs typeface="Arial" panose="020B0604020202020204" pitchFamily="34" charset="0"/>
          </a:endParaRPr>
        </a:p>
      </dgm:t>
    </dgm:pt>
    <dgm:pt modelId="{57130918-7C3A-444E-88AA-774502C23F92}" type="parTrans" cxnId="{AB93F0A2-F34F-4AAA-83DD-11160FDEEB42}">
      <dgm:prSet/>
      <dgm:spPr/>
      <dgm:t>
        <a:bodyPr/>
        <a:lstStyle/>
        <a:p>
          <a:endParaRPr lang="en-US">
            <a:latin typeface="+mn-lt"/>
            <a:cs typeface="Arial" panose="020B0604020202020204" pitchFamily="34" charset="0"/>
          </a:endParaRPr>
        </a:p>
      </dgm:t>
    </dgm:pt>
    <dgm:pt modelId="{D9E53AF5-2522-4E81-BAFE-22F59BC2C99B}" type="sibTrans" cxnId="{AB93F0A2-F34F-4AAA-83DD-11160FDEEB42}">
      <dgm:prSet/>
      <dgm:spPr/>
      <dgm:t>
        <a:bodyPr/>
        <a:lstStyle/>
        <a:p>
          <a:endParaRPr lang="en-US">
            <a:latin typeface="+mn-lt"/>
            <a:cs typeface="Arial" panose="020B0604020202020204" pitchFamily="34" charset="0"/>
          </a:endParaRPr>
        </a:p>
      </dgm:t>
    </dgm:pt>
    <dgm:pt modelId="{1F7A8C12-8732-4130-BCEC-459347D614E4}">
      <dgm:prSet phldrT="[Text]" custT="1"/>
      <dgm:spPr>
        <a:solidFill>
          <a:srgbClr val="1C3F94"/>
        </a:solidFill>
        <a:ln>
          <a:noFill/>
        </a:ln>
      </dgm:spPr>
      <dgm:t>
        <a:bodyPr/>
        <a:lstStyle/>
        <a:p>
          <a:r>
            <a:rPr lang="en-US" sz="2800" b="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Allocated by consumption</a:t>
          </a:r>
          <a:endParaRPr lang="en-US" sz="2800" b="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gm:t>
    </dgm:pt>
    <dgm:pt modelId="{5E9D3C72-A258-4E39-837A-8CEFD3663BDE}" type="parTrans" cxnId="{E0042690-904E-41F9-B508-EA24BE9B028E}">
      <dgm:prSet/>
      <dgm:spPr/>
      <dgm:t>
        <a:bodyPr/>
        <a:lstStyle/>
        <a:p>
          <a:endParaRPr lang="en-US">
            <a:latin typeface="+mn-lt"/>
            <a:cs typeface="Arial" panose="020B0604020202020204" pitchFamily="34" charset="0"/>
          </a:endParaRPr>
        </a:p>
      </dgm:t>
    </dgm:pt>
    <dgm:pt modelId="{0254AC8A-A2FA-4011-A019-6258BE2EE3F2}" type="sibTrans" cxnId="{E0042690-904E-41F9-B508-EA24BE9B028E}">
      <dgm:prSet/>
      <dgm:spPr/>
      <dgm:t>
        <a:bodyPr/>
        <a:lstStyle/>
        <a:p>
          <a:endParaRPr lang="en-US">
            <a:latin typeface="+mn-lt"/>
            <a:cs typeface="Arial" panose="020B0604020202020204" pitchFamily="34" charset="0"/>
          </a:endParaRPr>
        </a:p>
      </dgm:t>
    </dgm:pt>
    <dgm:pt modelId="{7522927D-284C-44D5-9762-C26FE58C42EC}" type="pres">
      <dgm:prSet presAssocID="{B25D1E01-EE89-468E-9F59-3B84CA7D3C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87F6A5-3CE8-4E92-AF6B-B0DA2C5D761E}" type="pres">
      <dgm:prSet presAssocID="{8CAE5697-10CA-46A6-ADE4-8AD356EED708}" presName="parentLin" presStyleCnt="0"/>
      <dgm:spPr/>
    </dgm:pt>
    <dgm:pt modelId="{D296B2EE-FD3A-4E5D-959B-31363B2833E0}" type="pres">
      <dgm:prSet presAssocID="{8CAE5697-10CA-46A6-ADE4-8AD356EED708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02C4BF5-9619-473F-AE3C-CE9C6DCFD3EF}" type="pres">
      <dgm:prSet presAssocID="{8CAE5697-10CA-46A6-ADE4-8AD356EED708}" presName="parentText" presStyleLbl="node1" presStyleIdx="0" presStyleCnt="1" custScaleY="52219" custLinFactNeighborX="-9910" custLinFactNeighborY="-491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CAFFE-7618-4E8E-A75D-38D505B95C29}" type="pres">
      <dgm:prSet presAssocID="{8CAE5697-10CA-46A6-ADE4-8AD356EED708}" presName="negativeSpace" presStyleCnt="0"/>
      <dgm:spPr/>
    </dgm:pt>
    <dgm:pt modelId="{A0E16BEC-16A4-4F4A-9A6C-A594A520F3DF}" type="pres">
      <dgm:prSet presAssocID="{8CAE5697-10CA-46A6-ADE4-8AD356EED708}" presName="childText" presStyleLbl="conFgAcc1" presStyleIdx="0" presStyleCnt="1" custScaleX="100000" custScaleY="68875" custLinFactNeighborX="-79" custLinFactNeighborY="-661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5206D3-80A5-4CB1-9C39-47D23296CAC9}" type="presOf" srcId="{1F7A8C12-8732-4130-BCEC-459347D614E4}" destId="{A0E16BEC-16A4-4F4A-9A6C-A594A520F3DF}" srcOrd="0" destOrd="0" presId="urn:microsoft.com/office/officeart/2005/8/layout/list1"/>
    <dgm:cxn modelId="{123106F0-DD42-4AF5-93D6-520AC4740D87}" type="presOf" srcId="{B25D1E01-EE89-468E-9F59-3B84CA7D3CDA}" destId="{7522927D-284C-44D5-9762-C26FE58C42EC}" srcOrd="0" destOrd="0" presId="urn:microsoft.com/office/officeart/2005/8/layout/list1"/>
    <dgm:cxn modelId="{E0042690-904E-41F9-B508-EA24BE9B028E}" srcId="{8CAE5697-10CA-46A6-ADE4-8AD356EED708}" destId="{1F7A8C12-8732-4130-BCEC-459347D614E4}" srcOrd="0" destOrd="0" parTransId="{5E9D3C72-A258-4E39-837A-8CEFD3663BDE}" sibTransId="{0254AC8A-A2FA-4011-A019-6258BE2EE3F2}"/>
    <dgm:cxn modelId="{9712B1B4-B7DB-4B43-B30A-844B1F418F78}" type="presOf" srcId="{8CAE5697-10CA-46A6-ADE4-8AD356EED708}" destId="{D02C4BF5-9619-473F-AE3C-CE9C6DCFD3EF}" srcOrd="1" destOrd="0" presId="urn:microsoft.com/office/officeart/2005/8/layout/list1"/>
    <dgm:cxn modelId="{A78BEFFF-D927-4CB8-870B-0F02C0F05A38}" type="presOf" srcId="{8CAE5697-10CA-46A6-ADE4-8AD356EED708}" destId="{D296B2EE-FD3A-4E5D-959B-31363B2833E0}" srcOrd="0" destOrd="0" presId="urn:microsoft.com/office/officeart/2005/8/layout/list1"/>
    <dgm:cxn modelId="{AB93F0A2-F34F-4AAA-83DD-11160FDEEB42}" srcId="{B25D1E01-EE89-468E-9F59-3B84CA7D3CDA}" destId="{8CAE5697-10CA-46A6-ADE4-8AD356EED708}" srcOrd="0" destOrd="0" parTransId="{57130918-7C3A-444E-88AA-774502C23F92}" sibTransId="{D9E53AF5-2522-4E81-BAFE-22F59BC2C99B}"/>
    <dgm:cxn modelId="{630E40B4-6D76-44DB-8E97-D02FCA428D9F}" type="presParOf" srcId="{7522927D-284C-44D5-9762-C26FE58C42EC}" destId="{7187F6A5-3CE8-4E92-AF6B-B0DA2C5D761E}" srcOrd="0" destOrd="0" presId="urn:microsoft.com/office/officeart/2005/8/layout/list1"/>
    <dgm:cxn modelId="{12B24496-FA54-48DF-AD9B-A9ABBB41AE2E}" type="presParOf" srcId="{7187F6A5-3CE8-4E92-AF6B-B0DA2C5D761E}" destId="{D296B2EE-FD3A-4E5D-959B-31363B2833E0}" srcOrd="0" destOrd="0" presId="urn:microsoft.com/office/officeart/2005/8/layout/list1"/>
    <dgm:cxn modelId="{32EB5B67-5553-4206-9576-698E242824AA}" type="presParOf" srcId="{7187F6A5-3CE8-4E92-AF6B-B0DA2C5D761E}" destId="{D02C4BF5-9619-473F-AE3C-CE9C6DCFD3EF}" srcOrd="1" destOrd="0" presId="urn:microsoft.com/office/officeart/2005/8/layout/list1"/>
    <dgm:cxn modelId="{75A4DBF5-606E-4C1B-A55D-D038FD30530B}" type="presParOf" srcId="{7522927D-284C-44D5-9762-C26FE58C42EC}" destId="{33ECAFFE-7618-4E8E-A75D-38D505B95C29}" srcOrd="1" destOrd="0" presId="urn:microsoft.com/office/officeart/2005/8/layout/list1"/>
    <dgm:cxn modelId="{8F5C4973-A115-45CB-9099-57742F07B012}" type="presParOf" srcId="{7522927D-284C-44D5-9762-C26FE58C42EC}" destId="{A0E16BEC-16A4-4F4A-9A6C-A594A520F3D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5D1E01-EE89-468E-9F59-3B84CA7D3CD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0A3AE3-2293-44C0-BDC7-1115ADD46521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   Total Fixed Costs by Class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2DCDEF-EB3C-4501-9AEF-A9A754C17170}" type="parTrans" cxnId="{61C7F759-E6AD-4A36-BA5C-39CBAB9CE7D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EF8B6E-EDD6-4611-8BA3-082A83D71E24}" type="sibTrans" cxnId="{61C7F759-E6AD-4A36-BA5C-39CBAB9CE7D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720AE8-A045-4464-8CDA-97858EB5DAFC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+ Total Variable Costs by Class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EDC3FD-80E2-4FFA-8783-C38B0066BC7F}" type="parTrans" cxnId="{B2702074-8981-4A16-A3C7-FE64C2DE25C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EDE777-BE15-45BF-9AB6-151E6BBA703C}" type="sibTrans" cxnId="{B2702074-8981-4A16-A3C7-FE64C2DE25C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ED4DA7-6A17-4F36-BBA9-4E920E0EAB58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= Revenue Requirement by Class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B71DC3-1987-4EB0-A5E4-B5CDF0BD5B4A}" type="parTrans" cxnId="{17997D6C-48EF-49C2-AC48-4D90477A5E7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83242B-4DB7-4A21-BE51-803594959800}" type="sibTrans" cxnId="{17997D6C-48EF-49C2-AC48-4D90477A5E7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22927D-284C-44D5-9762-C26FE58C42EC}" type="pres">
      <dgm:prSet presAssocID="{B25D1E01-EE89-468E-9F59-3B84CA7D3C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EEB381-AEE1-4544-9AEF-37BF142207FC}" type="pres">
      <dgm:prSet presAssocID="{200A3AE3-2293-44C0-BDC7-1115ADD46521}" presName="parentLin" presStyleCnt="0"/>
      <dgm:spPr/>
    </dgm:pt>
    <dgm:pt modelId="{32943D98-B679-470F-9787-44F85204D02B}" type="pres">
      <dgm:prSet presAssocID="{200A3AE3-2293-44C0-BDC7-1115ADD4652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DD40AF3-AEFB-4D47-A094-4DBFDCB62B2F}" type="pres">
      <dgm:prSet presAssocID="{200A3AE3-2293-44C0-BDC7-1115ADD4652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46303-AA76-4B9F-88BF-00196BB11718}" type="pres">
      <dgm:prSet presAssocID="{200A3AE3-2293-44C0-BDC7-1115ADD46521}" presName="negativeSpace" presStyleCnt="0"/>
      <dgm:spPr/>
    </dgm:pt>
    <dgm:pt modelId="{BF5AA1A8-DE53-451B-B305-43087361FC85}" type="pres">
      <dgm:prSet presAssocID="{200A3AE3-2293-44C0-BDC7-1115ADD46521}" presName="childText" presStyleLbl="conFgAcc1" presStyleIdx="0" presStyleCnt="3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F6C878DE-AFB1-4876-9589-E411FE68BCFD}" type="pres">
      <dgm:prSet presAssocID="{4CEF8B6E-EDD6-4611-8BA3-082A83D71E24}" presName="spaceBetweenRectangles" presStyleCnt="0"/>
      <dgm:spPr/>
    </dgm:pt>
    <dgm:pt modelId="{CC534E00-16C7-4633-AB12-15DEB018321E}" type="pres">
      <dgm:prSet presAssocID="{33720AE8-A045-4464-8CDA-97858EB5DAFC}" presName="parentLin" presStyleCnt="0"/>
      <dgm:spPr/>
    </dgm:pt>
    <dgm:pt modelId="{A480D43C-176D-4812-836B-5EAA891152D4}" type="pres">
      <dgm:prSet presAssocID="{33720AE8-A045-4464-8CDA-97858EB5DAF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FE45A1A-BDAC-480B-8312-7B0C375B5E12}" type="pres">
      <dgm:prSet presAssocID="{33720AE8-A045-4464-8CDA-97858EB5DAF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A0E09-1A22-4E3B-BE3F-738F23A90078}" type="pres">
      <dgm:prSet presAssocID="{33720AE8-A045-4464-8CDA-97858EB5DAFC}" presName="negativeSpace" presStyleCnt="0"/>
      <dgm:spPr/>
    </dgm:pt>
    <dgm:pt modelId="{1D8CA51D-E9AF-48E0-8A33-18092303ED64}" type="pres">
      <dgm:prSet presAssocID="{33720AE8-A045-4464-8CDA-97858EB5DAFC}" presName="childText" presStyleLbl="conFgAcc1" presStyleIdx="1" presStyleCnt="3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C35112D7-5E2A-4555-AE2F-B7C0F70790E2}" type="pres">
      <dgm:prSet presAssocID="{37EDE777-BE15-45BF-9AB6-151E6BBA703C}" presName="spaceBetweenRectangles" presStyleCnt="0"/>
      <dgm:spPr/>
    </dgm:pt>
    <dgm:pt modelId="{5CAF21C4-FBB7-4384-B86A-AAC55E3D9814}" type="pres">
      <dgm:prSet presAssocID="{9DED4DA7-6A17-4F36-BBA9-4E920E0EAB58}" presName="parentLin" presStyleCnt="0"/>
      <dgm:spPr/>
    </dgm:pt>
    <dgm:pt modelId="{F3682663-14C6-4C2D-86B9-765A2F50A871}" type="pres">
      <dgm:prSet presAssocID="{9DED4DA7-6A17-4F36-BBA9-4E920E0EAB5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14442EE-5BD9-4D55-AD68-E3CCB4C07173}" type="pres">
      <dgm:prSet presAssocID="{9DED4DA7-6A17-4F36-BBA9-4E920E0EAB5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E5A43-3E18-43B6-AE87-F154A2BBD72F}" type="pres">
      <dgm:prSet presAssocID="{9DED4DA7-6A17-4F36-BBA9-4E920E0EAB58}" presName="negativeSpace" presStyleCnt="0"/>
      <dgm:spPr/>
    </dgm:pt>
    <dgm:pt modelId="{5BC4A4EF-8823-4EF4-AC53-EC15F6916084}" type="pres">
      <dgm:prSet presAssocID="{9DED4DA7-6A17-4F36-BBA9-4E920E0EAB58}" presName="childText" presStyleLbl="conFgAcc1" presStyleIdx="2" presStyleCnt="3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en-US"/>
        </a:p>
      </dgm:t>
    </dgm:pt>
  </dgm:ptLst>
  <dgm:cxnLst>
    <dgm:cxn modelId="{61C7F759-E6AD-4A36-BA5C-39CBAB9CE7DF}" srcId="{B25D1E01-EE89-468E-9F59-3B84CA7D3CDA}" destId="{200A3AE3-2293-44C0-BDC7-1115ADD46521}" srcOrd="0" destOrd="0" parTransId="{792DCDEF-EB3C-4501-9AEF-A9A754C17170}" sibTransId="{4CEF8B6E-EDD6-4611-8BA3-082A83D71E24}"/>
    <dgm:cxn modelId="{1F5A7432-4D2C-4C05-A090-DC6E0B8BEE09}" type="presOf" srcId="{9DED4DA7-6A17-4F36-BBA9-4E920E0EAB58}" destId="{F3682663-14C6-4C2D-86B9-765A2F50A871}" srcOrd="0" destOrd="0" presId="urn:microsoft.com/office/officeart/2005/8/layout/list1"/>
    <dgm:cxn modelId="{B6D8E09A-2ADA-43AC-B63F-7BB4A63FD9B1}" type="presOf" srcId="{200A3AE3-2293-44C0-BDC7-1115ADD46521}" destId="{2DD40AF3-AEFB-4D47-A094-4DBFDCB62B2F}" srcOrd="1" destOrd="0" presId="urn:microsoft.com/office/officeart/2005/8/layout/list1"/>
    <dgm:cxn modelId="{9DBBF84C-C019-4A5A-B17B-7D36E6C7B3FA}" type="presOf" srcId="{9DED4DA7-6A17-4F36-BBA9-4E920E0EAB58}" destId="{314442EE-5BD9-4D55-AD68-E3CCB4C07173}" srcOrd="1" destOrd="0" presId="urn:microsoft.com/office/officeart/2005/8/layout/list1"/>
    <dgm:cxn modelId="{B2702074-8981-4A16-A3C7-FE64C2DE25CB}" srcId="{B25D1E01-EE89-468E-9F59-3B84CA7D3CDA}" destId="{33720AE8-A045-4464-8CDA-97858EB5DAFC}" srcOrd="1" destOrd="0" parTransId="{6FEDC3FD-80E2-4FFA-8783-C38B0066BC7F}" sibTransId="{37EDE777-BE15-45BF-9AB6-151E6BBA703C}"/>
    <dgm:cxn modelId="{123106F0-DD42-4AF5-93D6-520AC4740D87}" type="presOf" srcId="{B25D1E01-EE89-468E-9F59-3B84CA7D3CDA}" destId="{7522927D-284C-44D5-9762-C26FE58C42EC}" srcOrd="0" destOrd="0" presId="urn:microsoft.com/office/officeart/2005/8/layout/list1"/>
    <dgm:cxn modelId="{B69656EB-814A-4D12-91AB-ACA443215330}" type="presOf" srcId="{200A3AE3-2293-44C0-BDC7-1115ADD46521}" destId="{32943D98-B679-470F-9787-44F85204D02B}" srcOrd="0" destOrd="0" presId="urn:microsoft.com/office/officeart/2005/8/layout/list1"/>
    <dgm:cxn modelId="{17997D6C-48EF-49C2-AC48-4D90477A5E7C}" srcId="{B25D1E01-EE89-468E-9F59-3B84CA7D3CDA}" destId="{9DED4DA7-6A17-4F36-BBA9-4E920E0EAB58}" srcOrd="2" destOrd="0" parTransId="{54B71DC3-1987-4EB0-A5E4-B5CDF0BD5B4A}" sibTransId="{6683242B-4DB7-4A21-BE51-803594959800}"/>
    <dgm:cxn modelId="{82A3F8B8-CEA4-4AC7-94D0-796B7B8721EE}" type="presOf" srcId="{33720AE8-A045-4464-8CDA-97858EB5DAFC}" destId="{EFE45A1A-BDAC-480B-8312-7B0C375B5E12}" srcOrd="1" destOrd="0" presId="urn:microsoft.com/office/officeart/2005/8/layout/list1"/>
    <dgm:cxn modelId="{8413FFC6-91D8-487D-BF1C-2C153F9D7073}" type="presOf" srcId="{33720AE8-A045-4464-8CDA-97858EB5DAFC}" destId="{A480D43C-176D-4812-836B-5EAA891152D4}" srcOrd="0" destOrd="0" presId="urn:microsoft.com/office/officeart/2005/8/layout/list1"/>
    <dgm:cxn modelId="{B4BB1223-DE7D-45C4-A622-29F85D35CDC3}" type="presParOf" srcId="{7522927D-284C-44D5-9762-C26FE58C42EC}" destId="{41EEB381-AEE1-4544-9AEF-37BF142207FC}" srcOrd="0" destOrd="0" presId="urn:microsoft.com/office/officeart/2005/8/layout/list1"/>
    <dgm:cxn modelId="{F518C886-33B3-4779-98DB-E1BFA469538C}" type="presParOf" srcId="{41EEB381-AEE1-4544-9AEF-37BF142207FC}" destId="{32943D98-B679-470F-9787-44F85204D02B}" srcOrd="0" destOrd="0" presId="urn:microsoft.com/office/officeart/2005/8/layout/list1"/>
    <dgm:cxn modelId="{268861C9-C989-4170-826D-9385BAA70B0F}" type="presParOf" srcId="{41EEB381-AEE1-4544-9AEF-37BF142207FC}" destId="{2DD40AF3-AEFB-4D47-A094-4DBFDCB62B2F}" srcOrd="1" destOrd="0" presId="urn:microsoft.com/office/officeart/2005/8/layout/list1"/>
    <dgm:cxn modelId="{7D1BADD3-CA2A-47AD-A4B1-186382809415}" type="presParOf" srcId="{7522927D-284C-44D5-9762-C26FE58C42EC}" destId="{B1746303-AA76-4B9F-88BF-00196BB11718}" srcOrd="1" destOrd="0" presId="urn:microsoft.com/office/officeart/2005/8/layout/list1"/>
    <dgm:cxn modelId="{FFEA7EBE-319A-4B9A-A7D3-82F4CF94F37A}" type="presParOf" srcId="{7522927D-284C-44D5-9762-C26FE58C42EC}" destId="{BF5AA1A8-DE53-451B-B305-43087361FC85}" srcOrd="2" destOrd="0" presId="urn:microsoft.com/office/officeart/2005/8/layout/list1"/>
    <dgm:cxn modelId="{934CBA61-71E8-42EC-9ECE-DA7E353BAC8A}" type="presParOf" srcId="{7522927D-284C-44D5-9762-C26FE58C42EC}" destId="{F6C878DE-AFB1-4876-9589-E411FE68BCFD}" srcOrd="3" destOrd="0" presId="urn:microsoft.com/office/officeart/2005/8/layout/list1"/>
    <dgm:cxn modelId="{14F18B48-395D-47E3-A4EC-414612D1A609}" type="presParOf" srcId="{7522927D-284C-44D5-9762-C26FE58C42EC}" destId="{CC534E00-16C7-4633-AB12-15DEB018321E}" srcOrd="4" destOrd="0" presId="urn:microsoft.com/office/officeart/2005/8/layout/list1"/>
    <dgm:cxn modelId="{F435DA03-A6B7-466A-A919-5F92052B8B86}" type="presParOf" srcId="{CC534E00-16C7-4633-AB12-15DEB018321E}" destId="{A480D43C-176D-4812-836B-5EAA891152D4}" srcOrd="0" destOrd="0" presId="urn:microsoft.com/office/officeart/2005/8/layout/list1"/>
    <dgm:cxn modelId="{FD9D0A04-CCAB-4F45-BB9A-0F7E5F4D4824}" type="presParOf" srcId="{CC534E00-16C7-4633-AB12-15DEB018321E}" destId="{EFE45A1A-BDAC-480B-8312-7B0C375B5E12}" srcOrd="1" destOrd="0" presId="urn:microsoft.com/office/officeart/2005/8/layout/list1"/>
    <dgm:cxn modelId="{8FA26228-591D-4D92-9FEF-82B2867BAF17}" type="presParOf" srcId="{7522927D-284C-44D5-9762-C26FE58C42EC}" destId="{4DBA0E09-1A22-4E3B-BE3F-738F23A90078}" srcOrd="5" destOrd="0" presId="urn:microsoft.com/office/officeart/2005/8/layout/list1"/>
    <dgm:cxn modelId="{586F09B8-A53C-45FA-81C4-3CE0358AF70B}" type="presParOf" srcId="{7522927D-284C-44D5-9762-C26FE58C42EC}" destId="{1D8CA51D-E9AF-48E0-8A33-18092303ED64}" srcOrd="6" destOrd="0" presId="urn:microsoft.com/office/officeart/2005/8/layout/list1"/>
    <dgm:cxn modelId="{CAC6FC53-9388-4B74-BBD6-F8154C7991FC}" type="presParOf" srcId="{7522927D-284C-44D5-9762-C26FE58C42EC}" destId="{C35112D7-5E2A-4555-AE2F-B7C0F70790E2}" srcOrd="7" destOrd="0" presId="urn:microsoft.com/office/officeart/2005/8/layout/list1"/>
    <dgm:cxn modelId="{2B4C9827-018E-425C-AD81-78D3680A0B66}" type="presParOf" srcId="{7522927D-284C-44D5-9762-C26FE58C42EC}" destId="{5CAF21C4-FBB7-4384-B86A-AAC55E3D9814}" srcOrd="8" destOrd="0" presId="urn:microsoft.com/office/officeart/2005/8/layout/list1"/>
    <dgm:cxn modelId="{7E28C801-4FA0-4B36-905B-259C15706D0F}" type="presParOf" srcId="{5CAF21C4-FBB7-4384-B86A-AAC55E3D9814}" destId="{F3682663-14C6-4C2D-86B9-765A2F50A871}" srcOrd="0" destOrd="0" presId="urn:microsoft.com/office/officeart/2005/8/layout/list1"/>
    <dgm:cxn modelId="{B7832731-62D5-4E8B-9EC8-B229DD7AA1CD}" type="presParOf" srcId="{5CAF21C4-FBB7-4384-B86A-AAC55E3D9814}" destId="{314442EE-5BD9-4D55-AD68-E3CCB4C07173}" srcOrd="1" destOrd="0" presId="urn:microsoft.com/office/officeart/2005/8/layout/list1"/>
    <dgm:cxn modelId="{A2EC248F-BCB9-4535-A095-37E74E74DDD7}" type="presParOf" srcId="{7522927D-284C-44D5-9762-C26FE58C42EC}" destId="{9ADE5A43-3E18-43B6-AE87-F154A2BBD72F}" srcOrd="9" destOrd="0" presId="urn:microsoft.com/office/officeart/2005/8/layout/list1"/>
    <dgm:cxn modelId="{FE04816D-F174-445C-9906-60E6B92FF614}" type="presParOf" srcId="{7522927D-284C-44D5-9762-C26FE58C42EC}" destId="{5BC4A4EF-8823-4EF4-AC53-EC15F691608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5C70C-567B-4BFA-830C-0514B702D0C1}">
      <dsp:nvSpPr>
        <dsp:cNvPr id="0" name=""/>
        <dsp:cNvSpPr/>
      </dsp:nvSpPr>
      <dsp:spPr>
        <a:xfrm rot="10800000">
          <a:off x="1412759" y="2227"/>
          <a:ext cx="4661916" cy="954071"/>
        </a:xfrm>
        <a:prstGeom prst="homePlate">
          <a:avLst/>
        </a:prstGeom>
        <a:solidFill>
          <a:srgbClr val="8DC73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719" tIns="156210" rIns="291592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Drought</a:t>
          </a:r>
          <a:endParaRPr lang="en-US" sz="4100" kern="1200" dirty="0"/>
        </a:p>
      </dsp:txBody>
      <dsp:txXfrm rot="10800000">
        <a:off x="1651277" y="2227"/>
        <a:ext cx="4423398" cy="954071"/>
      </dsp:txXfrm>
    </dsp:sp>
    <dsp:sp modelId="{A382DE20-9265-4C7A-B679-CA37FB4F00B1}">
      <dsp:nvSpPr>
        <dsp:cNvPr id="0" name=""/>
        <dsp:cNvSpPr/>
      </dsp:nvSpPr>
      <dsp:spPr>
        <a:xfrm>
          <a:off x="457199" y="4"/>
          <a:ext cx="954071" cy="95407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2F978-5077-4A3D-94FF-F0BB9CD907FA}">
      <dsp:nvSpPr>
        <dsp:cNvPr id="0" name=""/>
        <dsp:cNvSpPr/>
      </dsp:nvSpPr>
      <dsp:spPr>
        <a:xfrm rot="10800000">
          <a:off x="1412759" y="1241096"/>
          <a:ext cx="4661916" cy="954071"/>
        </a:xfrm>
        <a:prstGeom prst="homePlate">
          <a:avLst/>
        </a:prstGeom>
        <a:solidFill>
          <a:srgbClr val="5CB46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719" tIns="156210" rIns="291592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Capital Projects</a:t>
          </a:r>
          <a:endParaRPr lang="en-US" sz="4100" kern="1200" dirty="0"/>
        </a:p>
      </dsp:txBody>
      <dsp:txXfrm rot="10800000">
        <a:off x="1651277" y="1241096"/>
        <a:ext cx="4423398" cy="954071"/>
      </dsp:txXfrm>
    </dsp:sp>
    <dsp:sp modelId="{4F6FE1A9-909F-4C77-A30A-D5A4CE8C3D71}">
      <dsp:nvSpPr>
        <dsp:cNvPr id="0" name=""/>
        <dsp:cNvSpPr/>
      </dsp:nvSpPr>
      <dsp:spPr>
        <a:xfrm>
          <a:off x="457199" y="1295402"/>
          <a:ext cx="954071" cy="95407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40F415-3CAF-4E10-87D2-A1C2F92DD3E1}">
      <dsp:nvSpPr>
        <dsp:cNvPr id="0" name=""/>
        <dsp:cNvSpPr/>
      </dsp:nvSpPr>
      <dsp:spPr>
        <a:xfrm rot="10800000">
          <a:off x="1412759" y="2479965"/>
          <a:ext cx="4661916" cy="954071"/>
        </a:xfrm>
        <a:prstGeom prst="homePlate">
          <a:avLst/>
        </a:prstGeom>
        <a:solidFill>
          <a:srgbClr val="1C3F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719" tIns="156210" rIns="291592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Customer Classes</a:t>
          </a:r>
          <a:endParaRPr lang="en-US" sz="4100" kern="1200" dirty="0"/>
        </a:p>
      </dsp:txBody>
      <dsp:txXfrm rot="10800000">
        <a:off x="1651277" y="2479965"/>
        <a:ext cx="4423398" cy="954071"/>
      </dsp:txXfrm>
    </dsp:sp>
    <dsp:sp modelId="{26E31116-DDFF-4BBC-8AEB-AFFD09968925}">
      <dsp:nvSpPr>
        <dsp:cNvPr id="0" name=""/>
        <dsp:cNvSpPr/>
      </dsp:nvSpPr>
      <dsp:spPr>
        <a:xfrm>
          <a:off x="457199" y="2438396"/>
          <a:ext cx="954071" cy="95407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AC6A50-27F8-46F0-A010-8FE973D93DA0}">
      <dsp:nvSpPr>
        <dsp:cNvPr id="0" name=""/>
        <dsp:cNvSpPr/>
      </dsp:nvSpPr>
      <dsp:spPr>
        <a:xfrm rot="10800000">
          <a:off x="1412759" y="3718834"/>
          <a:ext cx="4661916" cy="954071"/>
        </a:xfrm>
        <a:prstGeom prst="homePlat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719" tIns="156210" rIns="291592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Legal Constraints</a:t>
          </a:r>
          <a:endParaRPr lang="en-US" sz="4100" kern="1200" dirty="0"/>
        </a:p>
      </dsp:txBody>
      <dsp:txXfrm rot="10800000">
        <a:off x="1651277" y="3718834"/>
        <a:ext cx="4423398" cy="954071"/>
      </dsp:txXfrm>
    </dsp:sp>
    <dsp:sp modelId="{84F3D5C5-D255-4F2C-B0FE-1B9ADE7BAA6C}">
      <dsp:nvSpPr>
        <dsp:cNvPr id="0" name=""/>
        <dsp:cNvSpPr/>
      </dsp:nvSpPr>
      <dsp:spPr>
        <a:xfrm>
          <a:off x="457199" y="3657602"/>
          <a:ext cx="954071" cy="95407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3CB6F-CC1E-46FF-A4D7-153A4BEDFBAC}">
      <dsp:nvSpPr>
        <dsp:cNvPr id="0" name=""/>
        <dsp:cNvSpPr/>
      </dsp:nvSpPr>
      <dsp:spPr>
        <a:xfrm>
          <a:off x="2" y="0"/>
          <a:ext cx="8534395" cy="5247456"/>
        </a:xfrm>
        <a:prstGeom prst="rightArrow">
          <a:avLst/>
        </a:prstGeom>
        <a:solidFill>
          <a:srgbClr val="FF2623">
            <a:alpha val="1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B0C59-5B22-4619-A6D2-27B2360B96A6}">
      <dsp:nvSpPr>
        <dsp:cNvPr id="0" name=""/>
        <dsp:cNvSpPr/>
      </dsp:nvSpPr>
      <dsp:spPr>
        <a:xfrm>
          <a:off x="3336" y="1574236"/>
          <a:ext cx="1465183" cy="2098982"/>
        </a:xfrm>
        <a:prstGeom prst="roundRect">
          <a:avLst/>
        </a:prstGeom>
        <a:solidFill>
          <a:srgbClr val="8DC73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000" b="1" kern="1200" dirty="0" smtClean="0">
              <a:solidFill>
                <a:srgbClr val="1C3F94"/>
              </a:solidFill>
              <a:latin typeface="+mn-lt"/>
            </a:rPr>
            <a:t>1. </a:t>
          </a:r>
          <a:br>
            <a:rPr lang="en-US" sz="3000" b="1" kern="1200" dirty="0" smtClean="0">
              <a:solidFill>
                <a:srgbClr val="1C3F94"/>
              </a:solidFill>
              <a:latin typeface="+mn-lt"/>
            </a:rPr>
          </a:br>
          <a:r>
            <a:rPr lang="en-US" sz="3000" b="1" kern="1200" dirty="0" smtClean="0">
              <a:solidFill>
                <a:srgbClr val="1C3F94"/>
              </a:solidFill>
              <a:latin typeface="+mn-lt"/>
            </a:rPr>
            <a:t>O&amp;M Req’t</a:t>
          </a:r>
        </a:p>
      </dsp:txBody>
      <dsp:txXfrm>
        <a:off x="74860" y="1645760"/>
        <a:ext cx="1322135" cy="1955934"/>
      </dsp:txXfrm>
    </dsp:sp>
    <dsp:sp modelId="{A2C39D8C-804C-473A-89BE-3B531E7BF81F}">
      <dsp:nvSpPr>
        <dsp:cNvPr id="0" name=""/>
        <dsp:cNvSpPr/>
      </dsp:nvSpPr>
      <dsp:spPr>
        <a:xfrm>
          <a:off x="1712716" y="1574236"/>
          <a:ext cx="1465183" cy="2098982"/>
        </a:xfrm>
        <a:prstGeom prst="roundRect">
          <a:avLst/>
        </a:prstGeom>
        <a:solidFill>
          <a:srgbClr val="8DC73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000" b="1" kern="1200" dirty="0" smtClean="0">
              <a:solidFill>
                <a:srgbClr val="1C3F94"/>
              </a:solidFill>
              <a:latin typeface="+mn-lt"/>
            </a:rPr>
            <a:t>2. </a:t>
          </a:r>
          <a:br>
            <a:rPr lang="en-US" sz="3000" b="1" kern="1200" dirty="0" smtClean="0">
              <a:solidFill>
                <a:srgbClr val="1C3F94"/>
              </a:solidFill>
              <a:latin typeface="+mn-lt"/>
            </a:rPr>
          </a:br>
          <a:r>
            <a:rPr lang="en-US" sz="3000" b="1" kern="1200" dirty="0" smtClean="0">
              <a:solidFill>
                <a:srgbClr val="1C3F94"/>
              </a:solidFill>
              <a:latin typeface="+mn-lt"/>
            </a:rPr>
            <a:t>Debt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000" b="1" kern="1200" dirty="0" smtClean="0">
              <a:solidFill>
                <a:srgbClr val="1C3F94"/>
              </a:solidFill>
              <a:latin typeface="+mn-lt"/>
            </a:rPr>
            <a:t>Req’t</a:t>
          </a:r>
          <a:endParaRPr lang="en-US" sz="3000" b="1" kern="1200" dirty="0">
            <a:solidFill>
              <a:srgbClr val="1C3F94"/>
            </a:solidFill>
            <a:latin typeface="+mn-lt"/>
          </a:endParaRPr>
        </a:p>
      </dsp:txBody>
      <dsp:txXfrm>
        <a:off x="1784240" y="1645760"/>
        <a:ext cx="1322135" cy="1955934"/>
      </dsp:txXfrm>
    </dsp:sp>
    <dsp:sp modelId="{0D30F7C1-7C6D-422A-9117-DD3B9532C00D}">
      <dsp:nvSpPr>
        <dsp:cNvPr id="0" name=""/>
        <dsp:cNvSpPr/>
      </dsp:nvSpPr>
      <dsp:spPr>
        <a:xfrm>
          <a:off x="3422097" y="1574236"/>
          <a:ext cx="1465183" cy="2098982"/>
        </a:xfrm>
        <a:prstGeom prst="roundRect">
          <a:avLst/>
        </a:prstGeom>
        <a:solidFill>
          <a:srgbClr val="8DC73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0" rIns="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000" b="1" kern="1200" dirty="0" smtClean="0">
              <a:solidFill>
                <a:srgbClr val="1C3F94"/>
              </a:solidFill>
              <a:latin typeface="+mn-lt"/>
            </a:rPr>
            <a:t>3. Capital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000" b="1" kern="1200" dirty="0" smtClean="0">
              <a:solidFill>
                <a:srgbClr val="1C3F94"/>
              </a:solidFill>
              <a:latin typeface="+mn-lt"/>
            </a:rPr>
            <a:t>Req’t</a:t>
          </a:r>
          <a:endParaRPr lang="en-US" sz="3000" b="1" kern="1200" dirty="0">
            <a:solidFill>
              <a:srgbClr val="1C3F94"/>
            </a:solidFill>
            <a:latin typeface="+mn-lt"/>
          </a:endParaRPr>
        </a:p>
      </dsp:txBody>
      <dsp:txXfrm>
        <a:off x="3493621" y="1645760"/>
        <a:ext cx="1322135" cy="1955934"/>
      </dsp:txXfrm>
    </dsp:sp>
    <dsp:sp modelId="{F3D4D784-B0A2-4982-ABA2-A3BD64ADB77D}">
      <dsp:nvSpPr>
        <dsp:cNvPr id="0" name=""/>
        <dsp:cNvSpPr/>
      </dsp:nvSpPr>
      <dsp:spPr>
        <a:xfrm>
          <a:off x="5221695" y="1588866"/>
          <a:ext cx="1465183" cy="2098982"/>
        </a:xfrm>
        <a:prstGeom prst="roundRect">
          <a:avLst/>
        </a:prstGeom>
        <a:solidFill>
          <a:srgbClr val="8DC73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0" rIns="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000" b="1" kern="1200" dirty="0" smtClean="0">
              <a:solidFill>
                <a:srgbClr val="1C3F94"/>
              </a:solidFill>
              <a:latin typeface="+mn-lt"/>
            </a:rPr>
            <a:t>4. Reserve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000" b="1" kern="1200" dirty="0" smtClean="0">
              <a:solidFill>
                <a:srgbClr val="1C3F94"/>
              </a:solidFill>
              <a:latin typeface="+mn-lt"/>
            </a:rPr>
            <a:t>Req’t</a:t>
          </a:r>
          <a:endParaRPr lang="en-US" sz="3000" b="1" kern="1200" dirty="0">
            <a:solidFill>
              <a:srgbClr val="1C3F94"/>
            </a:solidFill>
            <a:latin typeface="+mn-lt"/>
          </a:endParaRPr>
        </a:p>
      </dsp:txBody>
      <dsp:txXfrm>
        <a:off x="5293219" y="1660390"/>
        <a:ext cx="1322135" cy="1955934"/>
      </dsp:txXfrm>
    </dsp:sp>
    <dsp:sp modelId="{D1C4D411-9C7D-4E1D-95D6-7654657C1B5B}">
      <dsp:nvSpPr>
        <dsp:cNvPr id="0" name=""/>
        <dsp:cNvSpPr/>
      </dsp:nvSpPr>
      <dsp:spPr>
        <a:xfrm>
          <a:off x="6840857" y="1752597"/>
          <a:ext cx="1690205" cy="1742260"/>
        </a:xfrm>
        <a:prstGeom prst="roundRect">
          <a:avLst/>
        </a:prstGeom>
        <a:solidFill>
          <a:srgbClr val="F9D93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0" rIns="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tx1"/>
              </a:solidFill>
              <a:latin typeface="+mn-lt"/>
            </a:rPr>
            <a:t>Revenue Target</a:t>
          </a:r>
          <a:endParaRPr lang="en-US" sz="3000" b="1" kern="1200" dirty="0">
            <a:solidFill>
              <a:schemeClr val="tx1"/>
            </a:solidFill>
            <a:latin typeface="+mn-lt"/>
          </a:endParaRPr>
        </a:p>
      </dsp:txBody>
      <dsp:txXfrm>
        <a:off x="6923366" y="1835106"/>
        <a:ext cx="1525187" cy="15772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AA1A8-DE53-451B-B305-43087361FC85}">
      <dsp:nvSpPr>
        <dsp:cNvPr id="0" name=""/>
        <dsp:cNvSpPr/>
      </dsp:nvSpPr>
      <dsp:spPr>
        <a:xfrm>
          <a:off x="0" y="252836"/>
          <a:ext cx="8001000" cy="1338750"/>
        </a:xfrm>
        <a:prstGeom prst="rect">
          <a:avLst/>
        </a:prstGeom>
        <a:solidFill>
          <a:srgbClr val="1C3F94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67" tIns="354076" rIns="620967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Allocated by peak water use </a:t>
          </a:r>
          <a:br>
            <a:rPr lang="en-US" sz="2800" kern="12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</a:br>
          <a:r>
            <a:rPr lang="en-US" sz="2800" kern="12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&amp; meter size</a:t>
          </a:r>
          <a:endParaRPr lang="en-US" sz="2800" kern="12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sp:txBody>
      <dsp:txXfrm>
        <a:off x="0" y="252836"/>
        <a:ext cx="8001000" cy="1338750"/>
      </dsp:txXfrm>
    </dsp:sp>
    <dsp:sp modelId="{2DD40AF3-AEFB-4D47-A094-4DBFDCB62B2F}">
      <dsp:nvSpPr>
        <dsp:cNvPr id="0" name=""/>
        <dsp:cNvSpPr/>
      </dsp:nvSpPr>
      <dsp:spPr>
        <a:xfrm>
          <a:off x="400050" y="1916"/>
          <a:ext cx="5600700" cy="501840"/>
        </a:xfrm>
        <a:prstGeom prst="roundRect">
          <a:avLst/>
        </a:prstGeom>
        <a:solidFill>
          <a:srgbClr val="8DC73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+mn-lt"/>
              <a:cs typeface="Arial" panose="020B0604020202020204" pitchFamily="34" charset="0"/>
            </a:rPr>
            <a:t>Capacity Related Costs</a:t>
          </a:r>
          <a:endParaRPr lang="en-US" sz="3200" b="1" kern="1200" dirty="0">
            <a:latin typeface="+mn-lt"/>
            <a:cs typeface="Arial" panose="020B0604020202020204" pitchFamily="34" charset="0"/>
          </a:endParaRPr>
        </a:p>
      </dsp:txBody>
      <dsp:txXfrm>
        <a:off x="424548" y="26414"/>
        <a:ext cx="5551704" cy="452844"/>
      </dsp:txXfrm>
    </dsp:sp>
    <dsp:sp modelId="{1D8CA51D-E9AF-48E0-8A33-18092303ED64}">
      <dsp:nvSpPr>
        <dsp:cNvPr id="0" name=""/>
        <dsp:cNvSpPr/>
      </dsp:nvSpPr>
      <dsp:spPr>
        <a:xfrm>
          <a:off x="0" y="1960234"/>
          <a:ext cx="8001000" cy="963900"/>
        </a:xfrm>
        <a:prstGeom prst="rect">
          <a:avLst/>
        </a:prstGeom>
        <a:solidFill>
          <a:srgbClr val="1C3F94">
            <a:alpha val="8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67" tIns="354076" rIns="620967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Allocated equally to each meter</a:t>
          </a:r>
          <a:endParaRPr lang="en-US" sz="2800" kern="12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sp:txBody>
      <dsp:txXfrm>
        <a:off x="0" y="1960234"/>
        <a:ext cx="8001000" cy="963900"/>
      </dsp:txXfrm>
    </dsp:sp>
    <dsp:sp modelId="{EFE45A1A-BDAC-480B-8312-7B0C375B5E12}">
      <dsp:nvSpPr>
        <dsp:cNvPr id="0" name=""/>
        <dsp:cNvSpPr/>
      </dsp:nvSpPr>
      <dsp:spPr>
        <a:xfrm>
          <a:off x="400050" y="1683386"/>
          <a:ext cx="5600700" cy="501840"/>
        </a:xfrm>
        <a:prstGeom prst="roundRect">
          <a:avLst/>
        </a:prstGeom>
        <a:solidFill>
          <a:srgbClr val="8DC73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+mn-lt"/>
              <a:cs typeface="Arial" panose="020B0604020202020204" pitchFamily="34" charset="0"/>
            </a:rPr>
            <a:t>Customer Related Costs</a:t>
          </a:r>
          <a:endParaRPr lang="en-US" sz="3200" b="1" kern="1200" dirty="0">
            <a:latin typeface="+mn-lt"/>
            <a:cs typeface="Arial" panose="020B0604020202020204" pitchFamily="34" charset="0"/>
          </a:endParaRPr>
        </a:p>
      </dsp:txBody>
      <dsp:txXfrm>
        <a:off x="424548" y="1707884"/>
        <a:ext cx="5551704" cy="452844"/>
      </dsp:txXfrm>
    </dsp:sp>
    <dsp:sp modelId="{BBA14BB8-5A2E-465F-9A1C-79E3A407BAE6}">
      <dsp:nvSpPr>
        <dsp:cNvPr id="0" name=""/>
        <dsp:cNvSpPr/>
      </dsp:nvSpPr>
      <dsp:spPr>
        <a:xfrm>
          <a:off x="0" y="3240927"/>
          <a:ext cx="8001000" cy="963900"/>
        </a:xfrm>
        <a:prstGeom prst="rect">
          <a:avLst/>
        </a:prstGeom>
        <a:solidFill>
          <a:srgbClr val="1C3F94">
            <a:alpha val="8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67" tIns="354076" rIns="620967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Allocated by meter size</a:t>
          </a:r>
          <a:endParaRPr lang="en-US" sz="2800" kern="12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sp:txBody>
      <dsp:txXfrm>
        <a:off x="0" y="3240927"/>
        <a:ext cx="8001000" cy="963900"/>
      </dsp:txXfrm>
    </dsp:sp>
    <dsp:sp modelId="{5AF7C713-3597-4AFF-8D86-0424488B64AD}">
      <dsp:nvSpPr>
        <dsp:cNvPr id="0" name=""/>
        <dsp:cNvSpPr/>
      </dsp:nvSpPr>
      <dsp:spPr>
        <a:xfrm>
          <a:off x="400050" y="2987542"/>
          <a:ext cx="5600700" cy="501840"/>
        </a:xfrm>
        <a:prstGeom prst="roundRect">
          <a:avLst/>
        </a:prstGeom>
        <a:solidFill>
          <a:srgbClr val="8DC73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Fire Protection Costs</a:t>
          </a:r>
          <a:endParaRPr lang="en-US" sz="3200" b="1" kern="12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sp:txBody>
      <dsp:txXfrm>
        <a:off x="424548" y="3012040"/>
        <a:ext cx="5551704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16BEC-16A4-4F4A-9A6C-A594A520F3DF}">
      <dsp:nvSpPr>
        <dsp:cNvPr id="0" name=""/>
        <dsp:cNvSpPr/>
      </dsp:nvSpPr>
      <dsp:spPr>
        <a:xfrm>
          <a:off x="0" y="1233825"/>
          <a:ext cx="7680960" cy="1353806"/>
        </a:xfrm>
        <a:prstGeom prst="rect">
          <a:avLst/>
        </a:prstGeom>
        <a:solidFill>
          <a:srgbClr val="1C3F94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128" tIns="749808" rIns="596128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Allocated by consumption</a:t>
          </a:r>
          <a:endParaRPr lang="en-US" sz="2800" b="0" kern="12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sp:txBody>
      <dsp:txXfrm>
        <a:off x="0" y="1233825"/>
        <a:ext cx="7680960" cy="1353806"/>
      </dsp:txXfrm>
    </dsp:sp>
    <dsp:sp modelId="{D02C4BF5-9619-473F-AE3C-CE9C6DCFD3EF}">
      <dsp:nvSpPr>
        <dsp:cNvPr id="0" name=""/>
        <dsp:cNvSpPr/>
      </dsp:nvSpPr>
      <dsp:spPr>
        <a:xfrm>
          <a:off x="345988" y="888569"/>
          <a:ext cx="5376672" cy="986563"/>
        </a:xfrm>
        <a:prstGeom prst="roundRect">
          <a:avLst/>
        </a:prstGeom>
        <a:solidFill>
          <a:srgbClr val="8DC73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25" tIns="0" rIns="20322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+mn-lt"/>
              <a:cs typeface="Arial" panose="020B0604020202020204" pitchFamily="34" charset="0"/>
            </a:rPr>
            <a:t>Commodity Costs</a:t>
          </a:r>
          <a:endParaRPr lang="en-US" sz="3200" b="1" kern="1200" dirty="0">
            <a:latin typeface="+mn-lt"/>
            <a:cs typeface="Arial" panose="020B0604020202020204" pitchFamily="34" charset="0"/>
          </a:endParaRPr>
        </a:p>
      </dsp:txBody>
      <dsp:txXfrm>
        <a:off x="394148" y="936729"/>
        <a:ext cx="5280352" cy="8902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AA1A8-DE53-451B-B305-43087361FC85}">
      <dsp:nvSpPr>
        <dsp:cNvPr id="0" name=""/>
        <dsp:cNvSpPr/>
      </dsp:nvSpPr>
      <dsp:spPr>
        <a:xfrm>
          <a:off x="0" y="423476"/>
          <a:ext cx="7772399" cy="6804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40AF3-AEFB-4D47-A094-4DBFDCB62B2F}">
      <dsp:nvSpPr>
        <dsp:cNvPr id="0" name=""/>
        <dsp:cNvSpPr/>
      </dsp:nvSpPr>
      <dsp:spPr>
        <a:xfrm>
          <a:off x="388619" y="24956"/>
          <a:ext cx="5440679" cy="79704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Total Fixed Costs by Class</a:t>
          </a: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7527" y="63864"/>
        <a:ext cx="5362863" cy="719224"/>
      </dsp:txXfrm>
    </dsp:sp>
    <dsp:sp modelId="{1D8CA51D-E9AF-48E0-8A33-18092303ED64}">
      <dsp:nvSpPr>
        <dsp:cNvPr id="0" name=""/>
        <dsp:cNvSpPr/>
      </dsp:nvSpPr>
      <dsp:spPr>
        <a:xfrm>
          <a:off x="0" y="1648196"/>
          <a:ext cx="7772399" cy="6804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45A1A-BDAC-480B-8312-7B0C375B5E12}">
      <dsp:nvSpPr>
        <dsp:cNvPr id="0" name=""/>
        <dsp:cNvSpPr/>
      </dsp:nvSpPr>
      <dsp:spPr>
        <a:xfrm>
          <a:off x="388619" y="1249676"/>
          <a:ext cx="5440679" cy="79704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+ Total Variable Costs by Class</a:t>
          </a: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7527" y="1288584"/>
        <a:ext cx="5362863" cy="719224"/>
      </dsp:txXfrm>
    </dsp:sp>
    <dsp:sp modelId="{5BC4A4EF-8823-4EF4-AC53-EC15F6916084}">
      <dsp:nvSpPr>
        <dsp:cNvPr id="0" name=""/>
        <dsp:cNvSpPr/>
      </dsp:nvSpPr>
      <dsp:spPr>
        <a:xfrm>
          <a:off x="0" y="2872916"/>
          <a:ext cx="7772399" cy="6804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4442EE-5BD9-4D55-AD68-E3CCB4C07173}">
      <dsp:nvSpPr>
        <dsp:cNvPr id="0" name=""/>
        <dsp:cNvSpPr/>
      </dsp:nvSpPr>
      <dsp:spPr>
        <a:xfrm>
          <a:off x="388619" y="2474396"/>
          <a:ext cx="5440679" cy="79704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= Revenue Requirement by Class</a:t>
          </a: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7527" y="2513304"/>
        <a:ext cx="5362863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1" cy="480060"/>
          </a:xfrm>
          <a:prstGeom prst="rect">
            <a:avLst/>
          </a:prstGeom>
        </p:spPr>
        <p:txBody>
          <a:bodyPr vert="horz" lIns="96626" tIns="48313" rIns="96626" bIns="483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9" y="0"/>
            <a:ext cx="3169921" cy="480060"/>
          </a:xfrm>
          <a:prstGeom prst="rect">
            <a:avLst/>
          </a:prstGeom>
        </p:spPr>
        <p:txBody>
          <a:bodyPr vert="horz" lIns="96626" tIns="48313" rIns="96626" bIns="48313" rtlCol="0"/>
          <a:lstStyle>
            <a:lvl1pPr algn="r">
              <a:defRPr sz="1200"/>
            </a:lvl1pPr>
          </a:lstStyle>
          <a:p>
            <a:fld id="{D4277C15-4B08-4E4A-B258-11B10F4C82BF}" type="datetimeFigureOut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1" cy="480060"/>
          </a:xfrm>
          <a:prstGeom prst="rect">
            <a:avLst/>
          </a:prstGeom>
        </p:spPr>
        <p:txBody>
          <a:bodyPr vert="horz" lIns="96626" tIns="48313" rIns="96626" bIns="483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9" y="9119474"/>
            <a:ext cx="3169921" cy="480060"/>
          </a:xfrm>
          <a:prstGeom prst="rect">
            <a:avLst/>
          </a:prstGeom>
        </p:spPr>
        <p:txBody>
          <a:bodyPr vert="horz" lIns="96626" tIns="48313" rIns="96626" bIns="48313" rtlCol="0" anchor="b"/>
          <a:lstStyle>
            <a:lvl1pPr algn="r">
              <a:defRPr sz="1200"/>
            </a:lvl1pPr>
          </a:lstStyle>
          <a:p>
            <a:fld id="{ED4BD9A4-9668-4F84-A5B5-9E229A7BD4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942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1" cy="480060"/>
          </a:xfrm>
          <a:prstGeom prst="rect">
            <a:avLst/>
          </a:prstGeom>
        </p:spPr>
        <p:txBody>
          <a:bodyPr vert="horz" lIns="96626" tIns="48313" rIns="96626" bIns="483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1" cy="480060"/>
          </a:xfrm>
          <a:prstGeom prst="rect">
            <a:avLst/>
          </a:prstGeom>
        </p:spPr>
        <p:txBody>
          <a:bodyPr vert="horz" lIns="96626" tIns="48313" rIns="96626" bIns="48313" rtlCol="0"/>
          <a:lstStyle>
            <a:lvl1pPr algn="r">
              <a:defRPr sz="1200"/>
            </a:lvl1pPr>
          </a:lstStyle>
          <a:p>
            <a:fld id="{1F839B0A-4BB8-4045-AA7D-98CEC1263683}" type="datetimeFigureOut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6" tIns="48313" rIns="96626" bIns="4831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26" tIns="48313" rIns="96626" bIns="483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1" cy="480060"/>
          </a:xfrm>
          <a:prstGeom prst="rect">
            <a:avLst/>
          </a:prstGeom>
        </p:spPr>
        <p:txBody>
          <a:bodyPr vert="horz" lIns="96626" tIns="48313" rIns="96626" bIns="483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1" cy="480060"/>
          </a:xfrm>
          <a:prstGeom prst="rect">
            <a:avLst/>
          </a:prstGeom>
        </p:spPr>
        <p:txBody>
          <a:bodyPr vert="horz" lIns="96626" tIns="48313" rIns="96626" bIns="48313" rtlCol="0" anchor="b"/>
          <a:lstStyle>
            <a:lvl1pPr algn="r">
              <a:defRPr sz="1200"/>
            </a:lvl1pPr>
          </a:lstStyle>
          <a:p>
            <a:fld id="{ED4160DF-CCB0-4995-9646-A5676C0CBB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0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rgbClr val="1C3F94"/>
                </a:solidFill>
                <a:cs typeface="Arial" pitchFamily="34" charset="0"/>
              </a:rPr>
              <a:t>Legal Constraints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rgbClr val="1C3F94"/>
                </a:solidFill>
                <a:cs typeface="Arial" pitchFamily="34" charset="0"/>
              </a:rPr>
              <a:t>Prop 218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rgbClr val="1C3F94"/>
                </a:solidFill>
                <a:cs typeface="Arial" pitchFamily="34" charset="0"/>
              </a:rPr>
              <a:t>San Juan Capistrano</a:t>
            </a:r>
          </a:p>
          <a:p>
            <a:pPr marL="171450" indent="-171450" fontAlgn="auto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rgbClr val="1C3F94"/>
                </a:solidFill>
                <a:cs typeface="Arial" pitchFamily="34" charset="0"/>
              </a:rPr>
              <a:t>Drought</a:t>
            </a:r>
            <a:br>
              <a:rPr lang="en-US" sz="1200" dirty="0" smtClean="0">
                <a:solidFill>
                  <a:srgbClr val="1C3F94"/>
                </a:solidFill>
                <a:cs typeface="Arial" pitchFamily="34" charset="0"/>
              </a:rPr>
            </a:br>
            <a:r>
              <a:rPr lang="en-US" sz="1200" baseline="0" dirty="0" smtClean="0">
                <a:solidFill>
                  <a:srgbClr val="1C3F94"/>
                </a:solidFill>
                <a:cs typeface="Arial" pitchFamily="34" charset="0"/>
              </a:rPr>
              <a:t>    </a:t>
            </a:r>
            <a:r>
              <a:rPr lang="en-US" sz="1200" dirty="0" smtClean="0">
                <a:solidFill>
                  <a:srgbClr val="1C3F94"/>
                </a:solidFill>
                <a:cs typeface="Arial" pitchFamily="34" charset="0"/>
              </a:rPr>
              <a:t>Supply Shortages and Conservation Mandates which also</a:t>
            </a:r>
            <a:r>
              <a:rPr lang="en-US" sz="1200" baseline="0" dirty="0" smtClean="0">
                <a:solidFill>
                  <a:srgbClr val="1C3F94"/>
                </a:solidFill>
                <a:cs typeface="Arial" pitchFamily="34" charset="0"/>
              </a:rPr>
              <a:t> have revenue impacts</a:t>
            </a:r>
            <a:endParaRPr lang="en-US" sz="1200" dirty="0" smtClean="0">
              <a:solidFill>
                <a:srgbClr val="1C3F94"/>
              </a:solidFill>
              <a:cs typeface="Arial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rgbClr val="1C3F94"/>
                </a:solidFill>
                <a:cs typeface="Arial" pitchFamily="34" charset="0"/>
              </a:rPr>
              <a:t>Capital Projects</a:t>
            </a:r>
            <a:br>
              <a:rPr lang="en-US" sz="1200" dirty="0" smtClean="0">
                <a:solidFill>
                  <a:srgbClr val="1C3F94"/>
                </a:solidFill>
                <a:cs typeface="Arial" pitchFamily="34" charset="0"/>
              </a:rPr>
            </a:br>
            <a:r>
              <a:rPr lang="en-US" sz="1200" dirty="0" smtClean="0">
                <a:solidFill>
                  <a:srgbClr val="1C3F94"/>
                </a:solidFill>
                <a:cs typeface="Arial" pitchFamily="34" charset="0"/>
              </a:rPr>
              <a:t>    The need to return to a capital project program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rgbClr val="1C3F94"/>
                </a:solidFill>
                <a:cs typeface="Arial" pitchFamily="34" charset="0"/>
              </a:rPr>
              <a:t>Customer Make-up</a:t>
            </a:r>
            <a:br>
              <a:rPr lang="en-US" sz="1200" dirty="0" smtClean="0">
                <a:solidFill>
                  <a:srgbClr val="1C3F94"/>
                </a:solidFill>
                <a:cs typeface="Arial" pitchFamily="34" charset="0"/>
              </a:rPr>
            </a:br>
            <a:r>
              <a:rPr lang="en-US" sz="1200" dirty="0" smtClean="0">
                <a:solidFill>
                  <a:srgbClr val="1C3F94"/>
                </a:solidFill>
                <a:cs typeface="Arial" pitchFamily="34" charset="0"/>
              </a:rPr>
              <a:t>    Review customer classes</a:t>
            </a:r>
            <a:r>
              <a:rPr lang="en-US" sz="1200" baseline="0" dirty="0" smtClean="0">
                <a:solidFill>
                  <a:srgbClr val="1C3F94"/>
                </a:solidFill>
                <a:cs typeface="Arial" pitchFamily="34" charset="0"/>
              </a:rPr>
              <a:t> and allocations to ensure equity.</a:t>
            </a:r>
            <a:endParaRPr lang="en-US" sz="1200" dirty="0" smtClean="0">
              <a:solidFill>
                <a:srgbClr val="1C3F94"/>
              </a:solidFill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160DF-CCB0-4995-9646-A5676C0CBBE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349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160DF-CCB0-4995-9646-A5676C0CBBE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160DF-CCB0-4995-9646-A5676C0CBBE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776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1C3F94"/>
                </a:solidFill>
                <a:cs typeface="Arial" pitchFamily="34" charset="0"/>
              </a:rPr>
              <a:t>GFOA* (</a:t>
            </a:r>
            <a:r>
              <a:rPr lang="en-US" sz="2400" i="1" dirty="0" smtClean="0">
                <a:solidFill>
                  <a:srgbClr val="1C3F94"/>
                </a:solidFill>
                <a:latin typeface="Arial" pitchFamily="34" charset="0"/>
                <a:cs typeface="Arial" pitchFamily="34" charset="0"/>
              </a:rPr>
              <a:t>Government Finance Officers Association</a:t>
            </a:r>
            <a:r>
              <a:rPr lang="en-US" sz="2400" dirty="0" smtClean="0">
                <a:solidFill>
                  <a:srgbClr val="1C3F94"/>
                </a:solidFill>
                <a:cs typeface="Arial" pitchFamily="34" charset="0"/>
              </a:rPr>
              <a:t>) standards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1C3F94"/>
                </a:solidFill>
                <a:cs typeface="Arial" pitchFamily="34" charset="0"/>
              </a:rPr>
              <a:t>“</a:t>
            </a:r>
            <a:r>
              <a:rPr lang="en-US" sz="2400" i="1" dirty="0" smtClean="0">
                <a:solidFill>
                  <a:srgbClr val="1C3F94"/>
                </a:solidFill>
                <a:cs typeface="Arial" pitchFamily="34" charset="0"/>
              </a:rPr>
              <a:t>Start with 90 days of working capital, move up or down based upon specifics, never less that 45 day</a:t>
            </a:r>
            <a:r>
              <a:rPr lang="en-US" sz="2400" dirty="0" smtClean="0">
                <a:solidFill>
                  <a:srgbClr val="1C3F94"/>
                </a:solidFill>
                <a:cs typeface="Arial" pitchFamily="34" charset="0"/>
              </a:rPr>
              <a:t>”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1C3F94"/>
                </a:solidFill>
                <a:cs typeface="Arial" pitchFamily="34" charset="0"/>
              </a:rPr>
              <a:t>$425,000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1C3F94"/>
                </a:solidFill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1C3F94"/>
                </a:solidFill>
                <a:cs typeface="Arial" pitchFamily="34" charset="0"/>
              </a:rPr>
            </a:br>
            <a:r>
              <a:rPr lang="en-US" sz="2400" dirty="0" smtClean="0">
                <a:solidFill>
                  <a:srgbClr val="1C3F94"/>
                </a:solidFill>
                <a:cs typeface="Arial" pitchFamily="34" charset="0"/>
              </a:rPr>
              <a:t>Rate Stabilization Reserve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2400" dirty="0" smtClean="0">
                <a:solidFill>
                  <a:srgbClr val="1C3F94"/>
                </a:solidFill>
                <a:cs typeface="Arial" pitchFamily="34" charset="0"/>
              </a:rPr>
              <a:t>Capital R&amp;R fund standard is 3% net assets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endParaRPr lang="en-US" sz="2400" dirty="0" smtClean="0">
              <a:solidFill>
                <a:srgbClr val="1C3F94"/>
              </a:solidFill>
              <a:cs typeface="Arial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2400" dirty="0" smtClean="0">
                <a:solidFill>
                  <a:srgbClr val="1C3F94"/>
                </a:solidFill>
                <a:cs typeface="Arial" pitchFamily="34" charset="0"/>
              </a:rPr>
              <a:t>Special reserves</a:t>
            </a:r>
          </a:p>
          <a:p>
            <a:pPr lvl="1"/>
            <a:r>
              <a:rPr lang="en-US" dirty="0" smtClean="0"/>
              <a:t>Vacation / Sick / Annual Leave Liability</a:t>
            </a:r>
          </a:p>
          <a:p>
            <a:pPr lvl="1"/>
            <a:r>
              <a:rPr lang="en-US" dirty="0" smtClean="0"/>
              <a:t>OPEB (Other Post</a:t>
            </a:r>
            <a:r>
              <a:rPr lang="en-US" baseline="0" dirty="0" smtClean="0"/>
              <a:t> Employee Benefit)</a:t>
            </a:r>
          </a:p>
          <a:p>
            <a:pPr lvl="1"/>
            <a:endParaRPr lang="en-US" baseline="0" dirty="0" smtClean="0"/>
          </a:p>
          <a:p>
            <a:pPr lvl="0"/>
            <a:endParaRPr lang="en-US" baseline="0" dirty="0" smtClean="0"/>
          </a:p>
          <a:p>
            <a:pPr lvl="0"/>
            <a:r>
              <a:rPr lang="en-US" baseline="0" dirty="0" smtClean="0"/>
              <a:t>Ideally, rate revenue will be increased such that the District will reach reserve targets by the end of the 5-year 218 period.</a:t>
            </a:r>
          </a:p>
          <a:p>
            <a:pPr lvl="0"/>
            <a:r>
              <a:rPr lang="en-US" baseline="0" dirty="0" smtClean="0"/>
              <a:t>In this case, the Board may wish to consider lowering the reserve targets until the District is in healthier financial shape.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160DF-CCB0-4995-9646-A5676C0CBBE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180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1C3F94"/>
                </a:solidFill>
                <a:cs typeface="Arial" pitchFamily="34" charset="0"/>
              </a:rPr>
              <a:t>Reduced</a:t>
            </a:r>
            <a:r>
              <a:rPr lang="en-US" sz="2400" baseline="0" dirty="0" smtClean="0">
                <a:solidFill>
                  <a:srgbClr val="1C3F94"/>
                </a:solidFill>
                <a:cs typeface="Arial" pitchFamily="34" charset="0"/>
              </a:rPr>
              <a:t> by staff to prevent rate increases from being too high.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160DF-CCB0-4995-9646-A5676C0CBBE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53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95114-F37C-465C-9380-7C793721F08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385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95114-F37C-465C-9380-7C793721F08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894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95114-F37C-465C-9380-7C793721F08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948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95114-F37C-465C-9380-7C793721F08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232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95114-F37C-465C-9380-7C793721F08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7736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1C3F94"/>
              </a:solidFill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1C3F94"/>
              </a:solidFill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1C3F94"/>
                </a:solidFill>
                <a:cs typeface="Arial" pitchFamily="34" charset="0"/>
              </a:rPr>
              <a:t>(Recently filed Hillsborough Lawsuit is about this Issue)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1C3F94"/>
                </a:solidFill>
                <a:cs typeface="Arial" pitchFamily="34" charset="0"/>
              </a:rPr>
              <a:t>Cost-Basis, carries forward from customer class and</a:t>
            </a:r>
            <a:r>
              <a:rPr lang="en-US" sz="1200" baseline="0" dirty="0" smtClean="0">
                <a:solidFill>
                  <a:srgbClr val="1C3F94"/>
                </a:solidFill>
                <a:cs typeface="Arial" pitchFamily="34" charset="0"/>
              </a:rPr>
              <a:t> into the rates themselves. We must show why water in Tier 4 is more expensive to provide then the water in other tiers.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rgbClr val="1C3F94"/>
                </a:solidFill>
                <a:cs typeface="Arial" pitchFamily="34" charset="0"/>
              </a:rPr>
              <a:t>This typically is done using two methods.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solidFill>
                  <a:srgbClr val="1C3F94"/>
                </a:solidFill>
                <a:cs typeface="Arial" pitchFamily="34" charset="0"/>
              </a:rPr>
              <a:t>Source of supply costs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solidFill>
                  <a:srgbClr val="1C3F94"/>
                </a:solidFill>
                <a:cs typeface="Arial" pitchFamily="34" charset="0"/>
              </a:rPr>
              <a:t>System capacity costs</a:t>
            </a:r>
            <a:endParaRPr lang="en-US" sz="1200" dirty="0" smtClean="0">
              <a:solidFill>
                <a:srgbClr val="1C3F94"/>
              </a:solidFill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160DF-CCB0-4995-9646-A5676C0CBBE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423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800100" lvl="1" indent="-342900" fontAlgn="auto"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1C3F94"/>
                </a:solidFill>
                <a:cs typeface="Arial" pitchFamily="34" charset="0"/>
              </a:rPr>
              <a:t>Compliance with Prop 218 (“Right to Vote on New Taxes”)</a:t>
            </a:r>
          </a:p>
          <a:p>
            <a:pPr marL="1257300" lvl="2" indent="-342900" fontAlgn="auto"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1C3F94"/>
                </a:solidFill>
                <a:cs typeface="Arial" pitchFamily="34" charset="0"/>
              </a:rPr>
              <a:t>Water and Sewer</a:t>
            </a:r>
            <a:r>
              <a:rPr lang="en-US" sz="2400" baseline="0" dirty="0" smtClean="0">
                <a:solidFill>
                  <a:srgbClr val="1C3F94"/>
                </a:solidFill>
                <a:cs typeface="Arial" pitchFamily="34" charset="0"/>
              </a:rPr>
              <a:t> Rates are “property related fees”</a:t>
            </a:r>
          </a:p>
          <a:p>
            <a:pPr marL="1714500" lvl="3" indent="-342900" fontAlgn="auto"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baseline="0" dirty="0" smtClean="0">
                <a:solidFill>
                  <a:srgbClr val="1C3F94"/>
                </a:solidFill>
                <a:cs typeface="Arial" pitchFamily="34" charset="0"/>
              </a:rPr>
              <a:t>Thus subject to voter approval</a:t>
            </a:r>
          </a:p>
          <a:p>
            <a:pPr marL="1714500" lvl="3" indent="-342900" fontAlgn="auto"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1C3F94"/>
                </a:solidFill>
                <a:cs typeface="Arial" pitchFamily="34" charset="0"/>
              </a:rPr>
              <a:t>Water &amp; Sewer protest</a:t>
            </a:r>
            <a:r>
              <a:rPr lang="en-US" sz="2400" baseline="0" dirty="0" smtClean="0">
                <a:solidFill>
                  <a:srgbClr val="1C3F94"/>
                </a:solidFill>
                <a:cs typeface="Arial" pitchFamily="34" charset="0"/>
              </a:rPr>
              <a:t> vote only (unlike other types of fees… road maintenance, fire protection, etc.)</a:t>
            </a:r>
            <a:endParaRPr lang="en-US" sz="2400" dirty="0" smtClean="0">
              <a:solidFill>
                <a:srgbClr val="1C3F94"/>
              </a:solidFill>
              <a:cs typeface="Arial" pitchFamily="34" charset="0"/>
            </a:endParaRP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srgbClr val="1C3F94"/>
                </a:solidFill>
                <a:cs typeface="Arial" pitchFamily="34" charset="0"/>
              </a:rPr>
              <a:t>“Parcel” has been Legally Defined as Customer </a:t>
            </a:r>
            <a:r>
              <a:rPr lang="en-US" i="1" u="sng" dirty="0" smtClean="0">
                <a:solidFill>
                  <a:srgbClr val="1C3F94"/>
                </a:solidFill>
                <a:cs typeface="Arial" pitchFamily="34" charset="0"/>
              </a:rPr>
              <a:t>Classes</a:t>
            </a:r>
            <a:r>
              <a:rPr lang="en-US" dirty="0" smtClean="0">
                <a:solidFill>
                  <a:srgbClr val="1C3F94"/>
                </a:solidFill>
                <a:cs typeface="Arial" pitchFamily="34" charset="0"/>
              </a:rPr>
              <a:t> (Not Individual Parcels)</a:t>
            </a:r>
          </a:p>
          <a:p>
            <a:pPr marL="1085850" lvl="2" indent="-171450" fontAlgn="auto"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1C3F94"/>
                </a:solidFill>
                <a:cs typeface="Arial" pitchFamily="34" charset="0"/>
              </a:rPr>
              <a:t>No Subsidies between Customer Classes</a:t>
            </a:r>
          </a:p>
          <a:p>
            <a:pPr marL="1543050" lvl="3" indent="-171450" fontAlgn="auto"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1C3F94"/>
                </a:solidFill>
                <a:cs typeface="Arial" pitchFamily="34" charset="0"/>
              </a:rPr>
              <a:t>Thi</a:t>
            </a:r>
            <a:r>
              <a:rPr lang="en-US" baseline="0" dirty="0" smtClean="0">
                <a:solidFill>
                  <a:srgbClr val="1C3F94"/>
                </a:solidFill>
                <a:cs typeface="Arial" pitchFamily="34" charset="0"/>
              </a:rPr>
              <a:t>s limits the Districts ability to provide “senior or low income rates”</a:t>
            </a:r>
            <a:endParaRPr lang="en-US" dirty="0" smtClean="0">
              <a:solidFill>
                <a:srgbClr val="1C3F94"/>
              </a:solidFill>
              <a:cs typeface="Arial" pitchFamily="34" charset="0"/>
            </a:endParaRPr>
          </a:p>
          <a:p>
            <a:pPr marL="1085850" lvl="2" indent="-171450" fontAlgn="auto"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1C3F94"/>
                </a:solidFill>
                <a:cs typeface="Arial" pitchFamily="34" charset="0"/>
              </a:rPr>
              <a:t>Rate Calculation must Be Cost-Based, but are not Required to be “Precise” (i.e., they need to reasonably reflect actual costs)</a:t>
            </a:r>
            <a:br>
              <a:rPr lang="en-US" dirty="0" smtClean="0">
                <a:solidFill>
                  <a:srgbClr val="1C3F94"/>
                </a:solidFill>
                <a:cs typeface="Arial" pitchFamily="34" charset="0"/>
              </a:rPr>
            </a:br>
            <a:endParaRPr lang="en-US" dirty="0" smtClean="0">
              <a:solidFill>
                <a:srgbClr val="1C3F94"/>
              </a:solidFill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160DF-CCB0-4995-9646-A5676C0CBBE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5221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CIP Funding is what is driving rate increases.</a:t>
            </a:r>
          </a:p>
          <a:p>
            <a:r>
              <a:rPr lang="en-US" dirty="0"/>
              <a:t>$250 annually (inflated</a:t>
            </a:r>
            <a:r>
              <a:rPr lang="en-US" baseline="0" dirty="0"/>
              <a:t> at 3% annually)</a:t>
            </a:r>
          </a:p>
          <a:p>
            <a:r>
              <a:rPr lang="en-US" baseline="0" dirty="0"/>
              <a:t>O&amp;M Changes – Payroll up (190k from 136k) Sewer Consulting Down (75k from 150k)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160DF-CCB0-4995-9646-A5676C0CBBE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032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CIP Funding is what is driving rate increases.</a:t>
            </a:r>
          </a:p>
          <a:p>
            <a:r>
              <a:rPr lang="en-US" dirty="0"/>
              <a:t>$700k 2018/19,</a:t>
            </a:r>
            <a:r>
              <a:rPr lang="en-US" baseline="0" dirty="0"/>
              <a:t> </a:t>
            </a:r>
            <a:r>
              <a:rPr lang="en-US" dirty="0"/>
              <a:t>$400k annually (inflated</a:t>
            </a:r>
            <a:r>
              <a:rPr lang="en-US" baseline="0" dirty="0"/>
              <a:t> at 3% annually) thereafter.</a:t>
            </a:r>
          </a:p>
          <a:p>
            <a:endParaRPr lang="en-US" baseline="0" dirty="0"/>
          </a:p>
          <a:p>
            <a:r>
              <a:rPr lang="en-US" baseline="0" dirty="0"/>
              <a:t>O&amp;M Changes – Payroll up (190k from 136k) Sewer Consulting Down (75k from 150k)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160DF-CCB0-4995-9646-A5676C0CBBE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878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Revenue</a:t>
            </a:r>
            <a:r>
              <a:rPr lang="en-US" baseline="0" dirty="0" smtClean="0"/>
              <a:t> allocation need not match cost allocation.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160DF-CCB0-4995-9646-A5676C0CBBE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1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160DF-CCB0-4995-9646-A5676C0CBBE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422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160DF-CCB0-4995-9646-A5676C0CBBEF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60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</a:t>
            </a:r>
            <a:r>
              <a:rPr lang="en-US" baseline="0" dirty="0"/>
              <a:t> are the three major analytical components of a rate study. </a:t>
            </a: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Financial Plan -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Compares current sources and uses of funds and determines the revenue needed from rates and projected rate adjustments.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COSA -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Allocates revenue requirements to the customer classes in a “fair and equitable" manner that complies with Prop 218.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Rate Design -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Considers what rate structure alternative best meets the District’s need to collect rate revenue from each customer class.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n-US" baseline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895114-F37C-465C-9380-7C793721F08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841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95114-F37C-465C-9380-7C793721F08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53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Order of</a:t>
            </a:r>
            <a:r>
              <a:rPr lang="en-US" baseline="0" dirty="0" smtClean="0"/>
              <a:t> revenue needs:</a:t>
            </a:r>
          </a:p>
          <a:p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Done a cash basis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Depreciation removed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Principal included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O&amp;M Req’t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Budgeted</a:t>
            </a:r>
            <a:r>
              <a:rPr lang="en-US" baseline="0" dirty="0" smtClean="0"/>
              <a:t> Expenses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Debt Req’t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We typically use</a:t>
            </a:r>
            <a:r>
              <a:rPr lang="en-US" baseline="0" dirty="0" smtClean="0"/>
              <a:t> Debt Schedules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 this case, Idyllwild has no debt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Capital Req’t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Based upon Capital Improvement Program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Reserve Req’t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Money held for emergency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95114-F37C-465C-9380-7C793721F08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643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Currently,</a:t>
            </a:r>
            <a:r>
              <a:rPr lang="en-US" baseline="0" dirty="0" smtClean="0"/>
              <a:t> revenue is sufficient to cover O&amp;M expenses, but nothing additional. In the near-term expenses are expected to increase over revenue.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160DF-CCB0-4995-9646-A5676C0CBBE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34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160DF-CCB0-4995-9646-A5676C0CBBE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535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160DF-CCB0-4995-9646-A5676C0CBBE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52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160DF-CCB0-4995-9646-A5676C0CBBE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52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 userDrawn="1"/>
        </p:nvSpPr>
        <p:spPr>
          <a:xfrm>
            <a:off x="383931" y="197632"/>
            <a:ext cx="8610600" cy="6248400"/>
          </a:xfrm>
          <a:prstGeom prst="roundRect">
            <a:avLst>
              <a:gd name="adj" fmla="val 2006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635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228600" y="990600"/>
            <a:ext cx="8610600" cy="5181600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8DC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rgbClr val="1C3F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58200" y="65194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D4F1EAD-C3E1-4D5E-994A-BC1DC9A8688B}" type="slidenum">
              <a:rPr lang="en-US" sz="1600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06DB8-CD13-4258-A337-146B1F66DC6B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EA501A-7189-4A48-872D-EDE27939B9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58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06DB8-CD13-4258-A337-146B1F66DC6B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EA501A-7189-4A48-872D-EDE27939B9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96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06DB8-CD13-4258-A337-146B1F66DC6B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EA501A-7189-4A48-872D-EDE27939B9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6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06DB8-CD13-4258-A337-146B1F66DC6B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EA501A-7189-4A48-872D-EDE27939B9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92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06DB8-CD13-4258-A337-146B1F66DC6B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EA501A-7189-4A48-872D-EDE27939B9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2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06DB8-CD13-4258-A337-146B1F66DC6B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EA501A-7189-4A48-872D-EDE27939B9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7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06DB8-CD13-4258-A337-146B1F66DC6B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EA501A-7189-4A48-872D-EDE27939B9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22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06DB8-CD13-4258-A337-146B1F66DC6B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EA501A-7189-4A48-872D-EDE27939B9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1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06DB8-CD13-4258-A337-146B1F66DC6B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EA501A-7189-4A48-872D-EDE27939B9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5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06DB8-CD13-4258-A337-146B1F66DC6B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EA501A-7189-4A48-872D-EDE27939B9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000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06DB8-CD13-4258-A337-146B1F66DC6B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EA501A-7189-4A48-872D-EDE27939B9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43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383931" y="197632"/>
            <a:ext cx="8610600" cy="6248400"/>
          </a:xfrm>
          <a:prstGeom prst="roundRect">
            <a:avLst>
              <a:gd name="adj" fmla="val 2006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635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228600" y="990600"/>
            <a:ext cx="8610600" cy="5181600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8DC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rgbClr val="1C3F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305800" y="61722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D4F1EAD-C3E1-4D5E-994A-BC1DC9A8688B}" type="slidenum">
              <a:rPr lang="en-US" sz="1600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6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"/>
                    </a14:imgEffect>
                    <a14:imgEffect>
                      <a14:brightnessContrast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87505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9" name="Rectangle 8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8DC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rgbClr val="1C3F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056" name="Picture 11" descr="log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11" y="5715000"/>
            <a:ext cx="2345517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1700514" y="2667000"/>
            <a:ext cx="4038600" cy="2517250"/>
          </a:xfrm>
          <a:prstGeom prst="roundRect">
            <a:avLst>
              <a:gd name="adj" fmla="val 10012"/>
            </a:avLst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Idyllwild Water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District</a:t>
            </a:r>
            <a:endParaRPr lang="en-US" dirty="0">
              <a:solidFill>
                <a:schemeClr val="tx1"/>
              </a:solidFill>
              <a:latin typeface="Calibri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Water and Sewer Rate Study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>
                <a:solidFill>
                  <a:schemeClr val="tx1"/>
                </a:solidFill>
                <a:latin typeface="Calibri"/>
              </a:rPr>
              <a:t>Wednesday, May 30, 2018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 smtClean="0">
                <a:solidFill>
                  <a:schemeClr val="tx1"/>
                </a:solidFill>
                <a:latin typeface="Calibri"/>
              </a:rPr>
              <a:t>Presented by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chemeClr val="tx1"/>
                </a:solidFill>
                <a:latin typeface="Calibri"/>
              </a:rPr>
              <a:t>Greg Henry, Consultant</a:t>
            </a:r>
            <a:endParaRPr kumimoji="0" lang="en-US" sz="1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>
              <a:solidFill>
                <a:schemeClr val="tx1"/>
              </a:solidFill>
              <a:latin typeface="Calibri"/>
            </a:endParaRPr>
          </a:p>
        </p:txBody>
      </p:sp>
      <p:pic>
        <p:nvPicPr>
          <p:cNvPr id="1028" name="Picture 4" descr="Image result for idyllwild water distri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4097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9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143000"/>
            <a:ext cx="8534400" cy="60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SzPct val="125000"/>
              <a:buNone/>
              <a:defRPr/>
            </a:pPr>
            <a:endParaRPr lang="en-US" sz="3000" b="1" dirty="0">
              <a:solidFill>
                <a:srgbClr val="1C3F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5797" y="1219200"/>
            <a:ext cx="8178604" cy="4724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600"/>
              </a:spcAft>
              <a:buSzPct val="100000"/>
              <a:buNone/>
              <a:defRPr/>
            </a:pPr>
            <a:r>
              <a:rPr lang="en-US" b="1" dirty="0" smtClean="0">
                <a:solidFill>
                  <a:srgbClr val="1C3F94"/>
                </a:solidFill>
                <a:cs typeface="Arial" pitchFamily="34" charset="0"/>
              </a:rPr>
              <a:t>2. Capital </a:t>
            </a:r>
            <a:r>
              <a:rPr lang="en-US" b="1" dirty="0">
                <a:solidFill>
                  <a:srgbClr val="1C3F94"/>
                </a:solidFill>
                <a:cs typeface="Arial" pitchFamily="34" charset="0"/>
              </a:rPr>
              <a:t>Improvement </a:t>
            </a:r>
            <a:r>
              <a:rPr lang="en-US" b="1" dirty="0" smtClean="0">
                <a:solidFill>
                  <a:srgbClr val="1C3F94"/>
                </a:solidFill>
                <a:cs typeface="Arial" pitchFamily="34" charset="0"/>
              </a:rPr>
              <a:t>Plan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dirty="0" smtClean="0">
                <a:solidFill>
                  <a:srgbClr val="1C3F94"/>
                </a:solidFill>
                <a:cs typeface="Arial" pitchFamily="34" charset="0"/>
              </a:rPr>
              <a:t>Initial Plan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dirty="0" smtClean="0">
                <a:solidFill>
                  <a:srgbClr val="1C3F94"/>
                </a:solidFill>
                <a:cs typeface="Arial" pitchFamily="34" charset="0"/>
              </a:rPr>
              <a:t>Water - $500,000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dirty="0" smtClean="0">
                <a:solidFill>
                  <a:srgbClr val="1C3F94"/>
                </a:solidFill>
                <a:cs typeface="Arial" pitchFamily="34" charset="0"/>
              </a:rPr>
              <a:t>Sewer - $350,000</a:t>
            </a:r>
            <a:endParaRPr lang="en-US" dirty="0">
              <a:solidFill>
                <a:srgbClr val="1C3F94"/>
              </a:solidFill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dirty="0" smtClean="0">
                <a:solidFill>
                  <a:srgbClr val="1C3F94"/>
                </a:solidFill>
                <a:cs typeface="Arial" pitchFamily="34" charset="0"/>
              </a:rPr>
              <a:t>Updated Plan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dirty="0" smtClean="0">
                <a:solidFill>
                  <a:srgbClr val="1C3F94"/>
                </a:solidFill>
                <a:cs typeface="Arial" pitchFamily="34" charset="0"/>
              </a:rPr>
              <a:t>Water -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$400,000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dirty="0" smtClean="0">
                <a:solidFill>
                  <a:srgbClr val="1C3F94"/>
                </a:solidFill>
                <a:cs typeface="Arial" pitchFamily="34" charset="0"/>
              </a:rPr>
              <a:t>Sewer -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$300,000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70301" y="354066"/>
            <a:ext cx="8432409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buSzPct val="125000"/>
              <a:buNone/>
              <a:defRPr/>
            </a:pPr>
            <a:r>
              <a:rPr lang="en-US" b="1" dirty="0" smtClean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Financial Plan </a:t>
            </a:r>
            <a:r>
              <a:rPr lang="en-US" i="1" dirty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(Cont.)</a:t>
            </a:r>
            <a:r>
              <a:rPr lang="en-US" b="1" dirty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i="1" dirty="0">
              <a:solidFill>
                <a:srgbClr val="1C3F94"/>
              </a:solidFill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SzPct val="125000"/>
              <a:buNone/>
              <a:defRPr/>
            </a:pPr>
            <a:endParaRPr lang="en-US" i="1" dirty="0" smtClean="0">
              <a:solidFill>
                <a:srgbClr val="1C3F9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357" y="5638800"/>
            <a:ext cx="613843" cy="53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0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143000"/>
            <a:ext cx="8534400" cy="60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SzPct val="125000"/>
              <a:buNone/>
              <a:defRPr/>
            </a:pPr>
            <a:endParaRPr lang="en-US" sz="3000" b="1" dirty="0">
              <a:solidFill>
                <a:srgbClr val="1C3F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5797" y="1219200"/>
            <a:ext cx="8178604" cy="4724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600"/>
              </a:spcAft>
              <a:buSzPct val="100000"/>
              <a:buNone/>
              <a:defRPr/>
            </a:pPr>
            <a:r>
              <a:rPr lang="en-US" b="1" dirty="0" smtClean="0">
                <a:solidFill>
                  <a:srgbClr val="1C3F94"/>
                </a:solidFill>
                <a:cs typeface="Arial" pitchFamily="34" charset="0"/>
              </a:rPr>
              <a:t>2. Capital </a:t>
            </a:r>
            <a:r>
              <a:rPr lang="en-US" b="1" dirty="0">
                <a:solidFill>
                  <a:srgbClr val="1C3F94"/>
                </a:solidFill>
                <a:cs typeface="Arial" pitchFamily="34" charset="0"/>
              </a:rPr>
              <a:t>Improvement </a:t>
            </a:r>
            <a:r>
              <a:rPr lang="en-US" b="1" dirty="0" smtClean="0">
                <a:solidFill>
                  <a:srgbClr val="1C3F94"/>
                </a:solidFill>
                <a:cs typeface="Arial" pitchFamily="34" charset="0"/>
              </a:rPr>
              <a:t>Plan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dirty="0" smtClean="0">
                <a:solidFill>
                  <a:srgbClr val="1C3F94"/>
                </a:solidFill>
                <a:cs typeface="Arial" pitchFamily="34" charset="0"/>
              </a:rPr>
              <a:t>Water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dirty="0" smtClean="0">
                <a:solidFill>
                  <a:srgbClr val="1C3F94"/>
                </a:solidFill>
                <a:cs typeface="Arial" pitchFamily="34" charset="0"/>
              </a:rPr>
              <a:t>Pipeline</a:t>
            </a:r>
          </a:p>
          <a:p>
            <a:pPr lvl="2" fontAlgn="auto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dirty="0" smtClean="0">
                <a:solidFill>
                  <a:srgbClr val="1C3F94"/>
                </a:solidFill>
                <a:cs typeface="Arial" pitchFamily="34" charset="0"/>
              </a:rPr>
              <a:t>21,750 feet of bare steel pipe remains in the system</a:t>
            </a:r>
          </a:p>
          <a:p>
            <a:pPr lvl="2" fontAlgn="auto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dirty="0" smtClean="0">
                <a:solidFill>
                  <a:srgbClr val="1C3F94"/>
                </a:solidFill>
                <a:cs typeface="Arial" pitchFamily="34" charset="0"/>
              </a:rPr>
              <a:t>Priority based upon </a:t>
            </a:r>
            <a:r>
              <a:rPr lang="en-US" dirty="0">
                <a:solidFill>
                  <a:srgbClr val="1C3F94"/>
                </a:solidFill>
                <a:cs typeface="Arial" pitchFamily="34" charset="0"/>
              </a:rPr>
              <a:t>an analysis by Herb </a:t>
            </a:r>
            <a:r>
              <a:rPr lang="en-US" dirty="0" smtClean="0">
                <a:solidFill>
                  <a:srgbClr val="1C3F94"/>
                </a:solidFill>
                <a:cs typeface="Arial" pitchFamily="34" charset="0"/>
              </a:rPr>
              <a:t>Bergstrom</a:t>
            </a:r>
          </a:p>
          <a:p>
            <a:pPr lvl="2" fontAlgn="auto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dirty="0" smtClean="0">
                <a:solidFill>
                  <a:srgbClr val="1C3F94"/>
                </a:solidFill>
                <a:cs typeface="Arial" pitchFamily="34" charset="0"/>
              </a:rPr>
              <a:t>Contract - $200 a foot</a:t>
            </a:r>
          </a:p>
          <a:p>
            <a:pPr lvl="2" fontAlgn="auto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dirty="0" smtClean="0">
                <a:solidFill>
                  <a:srgbClr val="1C3F94"/>
                </a:solidFill>
                <a:cs typeface="Arial" pitchFamily="34" charset="0"/>
              </a:rPr>
              <a:t>Staff - $120 a foot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70301" y="354066"/>
            <a:ext cx="8432409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buSzPct val="125000"/>
              <a:buNone/>
              <a:defRPr/>
            </a:pPr>
            <a:r>
              <a:rPr lang="en-US" b="1" dirty="0" smtClean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Financial Plan </a:t>
            </a:r>
            <a:r>
              <a:rPr lang="en-US" i="1" dirty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(Cont.)</a:t>
            </a:r>
            <a:r>
              <a:rPr lang="en-US" b="1" dirty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i="1" dirty="0">
              <a:solidFill>
                <a:srgbClr val="1C3F94"/>
              </a:solidFill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SzPct val="125000"/>
              <a:buNone/>
              <a:defRPr/>
            </a:pPr>
            <a:endParaRPr lang="en-US" i="1" dirty="0" smtClean="0">
              <a:solidFill>
                <a:srgbClr val="1C3F9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357" y="5638800"/>
            <a:ext cx="613843" cy="53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6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143000"/>
            <a:ext cx="8534400" cy="60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SzPct val="125000"/>
              <a:buNone/>
              <a:defRPr/>
            </a:pPr>
            <a:endParaRPr lang="en-US" sz="3000" b="1" dirty="0">
              <a:solidFill>
                <a:srgbClr val="1C3F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5797" y="1219200"/>
            <a:ext cx="8178604" cy="4724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600"/>
              </a:spcAft>
              <a:buSzPct val="100000"/>
              <a:buNone/>
              <a:defRPr/>
            </a:pPr>
            <a:r>
              <a:rPr lang="en-US" b="1" dirty="0" smtClean="0">
                <a:solidFill>
                  <a:srgbClr val="1C3F94"/>
                </a:solidFill>
                <a:cs typeface="Arial" pitchFamily="34" charset="0"/>
              </a:rPr>
              <a:t>2. Capital </a:t>
            </a:r>
            <a:r>
              <a:rPr lang="en-US" b="1" dirty="0">
                <a:solidFill>
                  <a:srgbClr val="1C3F94"/>
                </a:solidFill>
                <a:cs typeface="Arial" pitchFamily="34" charset="0"/>
              </a:rPr>
              <a:t>Improvement </a:t>
            </a:r>
            <a:r>
              <a:rPr lang="en-US" b="1" dirty="0" smtClean="0">
                <a:solidFill>
                  <a:srgbClr val="1C3F94"/>
                </a:solidFill>
                <a:cs typeface="Arial" pitchFamily="34" charset="0"/>
              </a:rPr>
              <a:t>Plan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dirty="0" smtClean="0">
                <a:solidFill>
                  <a:srgbClr val="1C3F94"/>
                </a:solidFill>
                <a:cs typeface="Arial" pitchFamily="34" charset="0"/>
              </a:rPr>
              <a:t>Water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dirty="0" smtClean="0">
                <a:solidFill>
                  <a:srgbClr val="1C3F94"/>
                </a:solidFill>
                <a:cs typeface="Arial" pitchFamily="34" charset="0"/>
              </a:rPr>
              <a:t>Additional Projects</a:t>
            </a:r>
          </a:p>
          <a:p>
            <a:pPr lvl="2" fontAlgn="auto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dirty="0" smtClean="0">
                <a:solidFill>
                  <a:srgbClr val="1C3F94"/>
                </a:solidFill>
                <a:cs typeface="Arial" pitchFamily="34" charset="0"/>
              </a:rPr>
              <a:t>Storage Tanks</a:t>
            </a:r>
          </a:p>
          <a:p>
            <a:pPr lvl="2" fontAlgn="auto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dirty="0" smtClean="0">
                <a:solidFill>
                  <a:srgbClr val="1C3F94"/>
                </a:solidFill>
                <a:cs typeface="Arial" pitchFamily="34" charset="0"/>
              </a:rPr>
              <a:t>Foster </a:t>
            </a:r>
            <a:r>
              <a:rPr lang="en-US" dirty="0">
                <a:solidFill>
                  <a:srgbClr val="1C3F94"/>
                </a:solidFill>
                <a:cs typeface="Arial" pitchFamily="34" charset="0"/>
              </a:rPr>
              <a:t>Lake and its </a:t>
            </a:r>
            <a:r>
              <a:rPr lang="en-US" dirty="0" smtClean="0">
                <a:solidFill>
                  <a:srgbClr val="1C3F94"/>
                </a:solidFill>
                <a:cs typeface="Arial" pitchFamily="34" charset="0"/>
              </a:rPr>
              <a:t>dam</a:t>
            </a:r>
          </a:p>
          <a:p>
            <a:pPr lvl="2" fontAlgn="auto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dirty="0" smtClean="0">
                <a:solidFill>
                  <a:srgbClr val="1C3F94"/>
                </a:solidFill>
                <a:cs typeface="Arial" pitchFamily="34" charset="0"/>
              </a:rPr>
              <a:t>Well Refurbishment</a:t>
            </a:r>
          </a:p>
          <a:p>
            <a:pPr lvl="2" fontAlgn="auto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dirty="0" smtClean="0">
                <a:solidFill>
                  <a:srgbClr val="1C3F94"/>
                </a:solidFill>
                <a:cs typeface="Arial" pitchFamily="34" charset="0"/>
              </a:rPr>
              <a:t>Well Additions</a:t>
            </a:r>
          </a:p>
          <a:p>
            <a:pPr lvl="2" fontAlgn="auto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dirty="0" smtClean="0">
                <a:solidFill>
                  <a:srgbClr val="1C3F94"/>
                </a:solidFill>
                <a:cs typeface="Arial" pitchFamily="34" charset="0"/>
              </a:rPr>
              <a:t>Meter Replacements</a:t>
            </a:r>
          </a:p>
          <a:p>
            <a:pPr lvl="2" fontAlgn="auto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dirty="0">
                <a:solidFill>
                  <a:srgbClr val="1C3F94"/>
                </a:solidFill>
                <a:cs typeface="Arial" pitchFamily="34" charset="0"/>
              </a:rPr>
              <a:t>U</a:t>
            </a:r>
            <a:r>
              <a:rPr lang="en-US" dirty="0" smtClean="0">
                <a:solidFill>
                  <a:srgbClr val="1C3F94"/>
                </a:solidFill>
                <a:cs typeface="Arial" pitchFamily="34" charset="0"/>
              </a:rPr>
              <a:t>pgrade </a:t>
            </a:r>
            <a:r>
              <a:rPr lang="en-US" dirty="0">
                <a:solidFill>
                  <a:srgbClr val="1C3F94"/>
                </a:solidFill>
                <a:cs typeface="Arial" pitchFamily="34" charset="0"/>
              </a:rPr>
              <a:t>of the meter reading </a:t>
            </a:r>
            <a:r>
              <a:rPr lang="en-US" dirty="0" smtClean="0">
                <a:solidFill>
                  <a:srgbClr val="1C3F94"/>
                </a:solidFill>
                <a:cs typeface="Arial" pitchFamily="34" charset="0"/>
              </a:rPr>
              <a:t>system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70301" y="354066"/>
            <a:ext cx="8432409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buSzPct val="125000"/>
              <a:buNone/>
              <a:defRPr/>
            </a:pPr>
            <a:r>
              <a:rPr lang="en-US" b="1" dirty="0" smtClean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Financial Plan </a:t>
            </a:r>
            <a:r>
              <a:rPr lang="en-US" i="1" dirty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(Cont.)</a:t>
            </a:r>
            <a:r>
              <a:rPr lang="en-US" b="1" dirty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i="1" dirty="0">
              <a:solidFill>
                <a:srgbClr val="1C3F94"/>
              </a:solidFill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SzPct val="125000"/>
              <a:buNone/>
              <a:defRPr/>
            </a:pPr>
            <a:endParaRPr lang="en-US" i="1" dirty="0" smtClean="0">
              <a:solidFill>
                <a:srgbClr val="1C3F9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357" y="5638800"/>
            <a:ext cx="613843" cy="53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6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143000"/>
            <a:ext cx="8534400" cy="60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SzPct val="125000"/>
              <a:buNone/>
              <a:defRPr/>
            </a:pPr>
            <a:endParaRPr lang="en-US" sz="3000" b="1" dirty="0">
              <a:solidFill>
                <a:srgbClr val="1C3F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5797" y="1219200"/>
            <a:ext cx="8178604" cy="4724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600"/>
              </a:spcAft>
              <a:buSzPct val="100000"/>
              <a:buNone/>
              <a:defRPr/>
            </a:pPr>
            <a:r>
              <a:rPr lang="en-US" b="1" dirty="0" smtClean="0">
                <a:solidFill>
                  <a:srgbClr val="1C3F94"/>
                </a:solidFill>
                <a:cs typeface="Arial" pitchFamily="34" charset="0"/>
              </a:rPr>
              <a:t>2. Capital </a:t>
            </a:r>
            <a:r>
              <a:rPr lang="en-US" b="1" dirty="0">
                <a:solidFill>
                  <a:srgbClr val="1C3F94"/>
                </a:solidFill>
                <a:cs typeface="Arial" pitchFamily="34" charset="0"/>
              </a:rPr>
              <a:t>Improvement </a:t>
            </a:r>
            <a:r>
              <a:rPr lang="en-US" b="1" dirty="0" smtClean="0">
                <a:solidFill>
                  <a:srgbClr val="1C3F94"/>
                </a:solidFill>
                <a:cs typeface="Arial" pitchFamily="34" charset="0"/>
              </a:rPr>
              <a:t>Plan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dirty="0" smtClean="0">
                <a:solidFill>
                  <a:srgbClr val="1C3F94"/>
                </a:solidFill>
                <a:cs typeface="Arial" pitchFamily="34" charset="0"/>
              </a:rPr>
              <a:t>Sewer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dirty="0" smtClean="0">
                <a:solidFill>
                  <a:srgbClr val="1C3F94"/>
                </a:solidFill>
                <a:cs typeface="Arial" pitchFamily="34" charset="0"/>
              </a:rPr>
              <a:t>Treatment Plant Approaching End of Life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dirty="0" smtClean="0">
                <a:solidFill>
                  <a:srgbClr val="1C3F94"/>
                </a:solidFill>
                <a:cs typeface="Arial" pitchFamily="34" charset="0"/>
              </a:rPr>
              <a:t>A review of the collection system (typically video) is necessary.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70301" y="354066"/>
            <a:ext cx="8432409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buSzPct val="125000"/>
              <a:buNone/>
              <a:defRPr/>
            </a:pPr>
            <a:r>
              <a:rPr lang="en-US" b="1" dirty="0" smtClean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Financial Plan </a:t>
            </a:r>
            <a:r>
              <a:rPr lang="en-US" i="1" dirty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(Cont.)</a:t>
            </a:r>
            <a:r>
              <a:rPr lang="en-US" b="1" dirty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i="1" dirty="0">
              <a:solidFill>
                <a:srgbClr val="1C3F94"/>
              </a:solidFill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SzPct val="125000"/>
              <a:buNone/>
              <a:defRPr/>
            </a:pPr>
            <a:endParaRPr lang="en-US" i="1" dirty="0" smtClean="0">
              <a:solidFill>
                <a:srgbClr val="1C3F9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357" y="5638800"/>
            <a:ext cx="613843" cy="53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6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143000"/>
            <a:ext cx="8534400" cy="60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SzPct val="125000"/>
              <a:buNone/>
              <a:defRPr/>
            </a:pPr>
            <a:endParaRPr lang="en-US" sz="3000" b="1" dirty="0">
              <a:solidFill>
                <a:srgbClr val="1C3F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5796" y="1219200"/>
            <a:ext cx="8432409" cy="4876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auto">
              <a:spcBef>
                <a:spcPts val="0"/>
              </a:spcBef>
              <a:spcAft>
                <a:spcPts val="600"/>
              </a:spcAft>
              <a:buSzPct val="100000"/>
              <a:buAutoNum type="arabicPeriod" startAt="3"/>
              <a:defRPr/>
            </a:pPr>
            <a:r>
              <a:rPr lang="en-US" sz="3000" b="1" dirty="0" smtClean="0">
                <a:solidFill>
                  <a:srgbClr val="1C3F94"/>
                </a:solidFill>
                <a:cs typeface="Arial" pitchFamily="34" charset="0"/>
              </a:rPr>
              <a:t>Current Reserve Requirements: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70301" y="354066"/>
            <a:ext cx="8432409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buSzPct val="125000"/>
              <a:buNone/>
              <a:defRPr/>
            </a:pPr>
            <a:r>
              <a:rPr lang="en-US" b="1" dirty="0" smtClean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Financial Plan </a:t>
            </a:r>
            <a:r>
              <a:rPr lang="en-US" i="1" dirty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(Cont.)</a:t>
            </a:r>
            <a:r>
              <a:rPr lang="en-US" b="1" dirty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i="1" dirty="0">
              <a:solidFill>
                <a:srgbClr val="1C3F94"/>
              </a:solidFill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SzPct val="125000"/>
              <a:buNone/>
              <a:defRPr/>
            </a:pPr>
            <a:endParaRPr lang="en-US" i="1" dirty="0" smtClean="0">
              <a:solidFill>
                <a:srgbClr val="1C3F9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357" y="5638800"/>
            <a:ext cx="613843" cy="535631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460612"/>
              </p:ext>
            </p:extLst>
          </p:nvPr>
        </p:nvGraphicFramePr>
        <p:xfrm>
          <a:off x="355796" y="1855734"/>
          <a:ext cx="8399395" cy="38069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00243">
                  <a:extLst>
                    <a:ext uri="{9D8B030D-6E8A-4147-A177-3AD203B41FA5}">
                      <a16:colId xmlns:a16="http://schemas.microsoft.com/office/drawing/2014/main" xmlns="" val="847433568"/>
                    </a:ext>
                  </a:extLst>
                </a:gridCol>
                <a:gridCol w="2299152">
                  <a:extLst>
                    <a:ext uri="{9D8B030D-6E8A-4147-A177-3AD203B41FA5}">
                      <a16:colId xmlns:a16="http://schemas.microsoft.com/office/drawing/2014/main" xmlns="" val="1559454789"/>
                    </a:ext>
                  </a:extLst>
                </a:gridCol>
              </a:tblGrid>
              <a:tr h="543053">
                <a:tc>
                  <a:txBody>
                    <a:bodyPr/>
                    <a:lstStyle/>
                    <a:p>
                      <a:pPr lvl="1"/>
                      <a:r>
                        <a:rPr lang="en-US" sz="3000" dirty="0" smtClean="0"/>
                        <a:t>Reserve Fund</a:t>
                      </a:r>
                      <a:endParaRPr lang="en-US" sz="3000" dirty="0"/>
                    </a:p>
                  </a:txBody>
                  <a:tcPr>
                    <a:solidFill>
                      <a:srgbClr val="8DC7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Target</a:t>
                      </a:r>
                      <a:endParaRPr lang="en-US" sz="3000" dirty="0"/>
                    </a:p>
                  </a:txBody>
                  <a:tcPr>
                    <a:solidFill>
                      <a:srgbClr val="8DC7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5482099"/>
                  </a:ext>
                </a:extLst>
              </a:tr>
              <a:tr h="543053">
                <a:tc>
                  <a:txBody>
                    <a:bodyPr/>
                    <a:lstStyle/>
                    <a:p>
                      <a:pPr lvl="1" fontAlgn="auto">
                        <a:spcBef>
                          <a:spcPts val="0"/>
                        </a:spcBef>
                        <a:spcAft>
                          <a:spcPts val="600"/>
                        </a:spcAft>
                        <a:buSzPct val="100000"/>
                        <a:defRPr/>
                      </a:pPr>
                      <a:r>
                        <a:rPr lang="en-US" sz="2600" b="1" dirty="0" smtClean="0"/>
                        <a:t>Working Capital</a:t>
                      </a:r>
                      <a:endParaRPr lang="en-US" sz="2600" b="1" dirty="0" smtClean="0">
                        <a:solidFill>
                          <a:srgbClr val="1C3F94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 smtClean="0"/>
                        <a:t>$750,000</a:t>
                      </a:r>
                      <a:endParaRPr lang="en-US" sz="2600" dirty="0">
                        <a:solidFill>
                          <a:srgbClr val="1C3F94"/>
                        </a:solidFill>
                      </a:endParaRPr>
                    </a:p>
                  </a:txBody>
                  <a:tcPr marR="457200"/>
                </a:tc>
                <a:extLst>
                  <a:ext uri="{0D108BD9-81ED-4DB2-BD59-A6C34878D82A}">
                    <a16:rowId xmlns:a16="http://schemas.microsoft.com/office/drawing/2014/main" xmlns="" val="2632974198"/>
                  </a:ext>
                </a:extLst>
              </a:tr>
              <a:tr h="543053">
                <a:tc>
                  <a:txBody>
                    <a:bodyPr/>
                    <a:lstStyle/>
                    <a:p>
                      <a:pPr lvl="1" fontAlgn="auto">
                        <a:spcBef>
                          <a:spcPts val="0"/>
                        </a:spcBef>
                        <a:spcAft>
                          <a:spcPts val="600"/>
                        </a:spcAft>
                        <a:buSzPct val="100000"/>
                        <a:defRPr/>
                      </a:pPr>
                      <a:r>
                        <a:rPr lang="en-US" sz="2600" b="1" dirty="0" smtClean="0"/>
                        <a:t>Emergency Reserves Fund</a:t>
                      </a:r>
                      <a:endParaRPr lang="en-US" sz="2600" b="1" dirty="0" smtClean="0">
                        <a:solidFill>
                          <a:srgbClr val="1C3F94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 smtClean="0"/>
                        <a:t>$500,000</a:t>
                      </a:r>
                      <a:endParaRPr lang="en-US" sz="2600" dirty="0">
                        <a:solidFill>
                          <a:srgbClr val="1C3F94"/>
                        </a:solidFill>
                      </a:endParaRPr>
                    </a:p>
                  </a:txBody>
                  <a:tcPr marR="457200"/>
                </a:tc>
                <a:extLst>
                  <a:ext uri="{0D108BD9-81ED-4DB2-BD59-A6C34878D82A}">
                    <a16:rowId xmlns:a16="http://schemas.microsoft.com/office/drawing/2014/main" xmlns="" val="3179816619"/>
                  </a:ext>
                </a:extLst>
              </a:tr>
              <a:tr h="543053">
                <a:tc>
                  <a:txBody>
                    <a:bodyPr/>
                    <a:lstStyle/>
                    <a:p>
                      <a:pPr lvl="1" fontAlgn="auto">
                        <a:spcBef>
                          <a:spcPts val="0"/>
                        </a:spcBef>
                        <a:spcAft>
                          <a:spcPts val="600"/>
                        </a:spcAft>
                        <a:buSzPct val="100000"/>
                        <a:defRPr/>
                      </a:pPr>
                      <a:r>
                        <a:rPr lang="en-US" sz="2600" b="1" dirty="0" smtClean="0"/>
                        <a:t>Capital Improvement &amp; Replacement</a:t>
                      </a:r>
                      <a:endParaRPr lang="en-US" sz="2600" b="1" dirty="0" smtClean="0">
                        <a:solidFill>
                          <a:srgbClr val="1C3F94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 smtClean="0"/>
                        <a:t>$2,000,000</a:t>
                      </a:r>
                      <a:endParaRPr lang="en-US" sz="2600" dirty="0">
                        <a:solidFill>
                          <a:srgbClr val="1C3F94"/>
                        </a:solidFill>
                      </a:endParaRPr>
                    </a:p>
                  </a:txBody>
                  <a:tcPr marR="457200"/>
                </a:tc>
                <a:extLst>
                  <a:ext uri="{0D108BD9-81ED-4DB2-BD59-A6C34878D82A}">
                    <a16:rowId xmlns:a16="http://schemas.microsoft.com/office/drawing/2014/main" xmlns="" val="4117565070"/>
                  </a:ext>
                </a:extLst>
              </a:tr>
              <a:tr h="543053">
                <a:tc>
                  <a:txBody>
                    <a:bodyPr/>
                    <a:lstStyle/>
                    <a:p>
                      <a:pPr lvl="1" fontAlgn="auto">
                        <a:spcBef>
                          <a:spcPts val="0"/>
                        </a:spcBef>
                        <a:spcAft>
                          <a:spcPts val="600"/>
                        </a:spcAft>
                        <a:buSzPct val="100000"/>
                        <a:defRPr/>
                      </a:pPr>
                      <a:r>
                        <a:rPr lang="en-US" sz="2600" b="1" dirty="0" smtClean="0"/>
                        <a:t>Vehicle &amp; Equipment Replacement</a:t>
                      </a:r>
                      <a:endParaRPr lang="en-US" sz="2600" b="1" dirty="0" smtClean="0">
                        <a:solidFill>
                          <a:srgbClr val="1C3F94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 smtClean="0"/>
                        <a:t>$750,000</a:t>
                      </a:r>
                      <a:endParaRPr lang="en-US" sz="2600" dirty="0">
                        <a:solidFill>
                          <a:srgbClr val="1C3F94"/>
                        </a:solidFill>
                      </a:endParaRPr>
                    </a:p>
                  </a:txBody>
                  <a:tcPr marR="457200"/>
                </a:tc>
                <a:extLst>
                  <a:ext uri="{0D108BD9-81ED-4DB2-BD59-A6C34878D82A}">
                    <a16:rowId xmlns:a16="http://schemas.microsoft.com/office/drawing/2014/main" xmlns="" val="2119136298"/>
                  </a:ext>
                </a:extLst>
              </a:tr>
              <a:tr h="543053">
                <a:tc>
                  <a:txBody>
                    <a:bodyPr/>
                    <a:lstStyle/>
                    <a:p>
                      <a:pPr lvl="1" fontAlgn="auto">
                        <a:spcBef>
                          <a:spcPts val="0"/>
                        </a:spcBef>
                        <a:spcAft>
                          <a:spcPts val="600"/>
                        </a:spcAft>
                        <a:buSzPct val="100000"/>
                        <a:defRPr/>
                      </a:pPr>
                      <a:r>
                        <a:rPr lang="en-US" sz="2600" b="1" dirty="0" smtClean="0"/>
                        <a:t>Vacation/Sick/Annual Leave Liability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 smtClean="0"/>
                        <a:t>$100,000</a:t>
                      </a:r>
                      <a:endParaRPr lang="en-US" sz="2600" dirty="0">
                        <a:solidFill>
                          <a:srgbClr val="1C3F94"/>
                        </a:solidFill>
                      </a:endParaRPr>
                    </a:p>
                  </a:txBody>
                  <a:tcPr marR="457200"/>
                </a:tc>
                <a:extLst>
                  <a:ext uri="{0D108BD9-81ED-4DB2-BD59-A6C34878D82A}">
                    <a16:rowId xmlns:a16="http://schemas.microsoft.com/office/drawing/2014/main" xmlns="" val="119378086"/>
                  </a:ext>
                </a:extLst>
              </a:tr>
              <a:tr h="543053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/>
                        <a:t>OPEB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 smtClean="0"/>
                        <a:t>$900,000</a:t>
                      </a:r>
                      <a:endParaRPr lang="en-US" sz="2600" dirty="0">
                        <a:solidFill>
                          <a:srgbClr val="1C3F94"/>
                        </a:solidFill>
                      </a:endParaRPr>
                    </a:p>
                  </a:txBody>
                  <a:tcPr marR="457200"/>
                </a:tc>
                <a:extLst>
                  <a:ext uri="{0D108BD9-81ED-4DB2-BD59-A6C34878D82A}">
                    <a16:rowId xmlns:a16="http://schemas.microsoft.com/office/drawing/2014/main" xmlns="" val="321409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73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143000"/>
            <a:ext cx="8534400" cy="60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SzPct val="125000"/>
              <a:buNone/>
              <a:defRPr/>
            </a:pPr>
            <a:endParaRPr lang="en-US" sz="3000" b="1" dirty="0">
              <a:solidFill>
                <a:srgbClr val="1C3F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5796" y="1219200"/>
            <a:ext cx="8432409" cy="4876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auto">
              <a:spcBef>
                <a:spcPts val="0"/>
              </a:spcBef>
              <a:spcAft>
                <a:spcPts val="600"/>
              </a:spcAft>
              <a:buSzPct val="100000"/>
              <a:buAutoNum type="arabicPeriod" startAt="3"/>
              <a:defRPr/>
            </a:pPr>
            <a:r>
              <a:rPr lang="en-US" sz="3000" b="1" dirty="0" smtClean="0">
                <a:solidFill>
                  <a:srgbClr val="1C3F94"/>
                </a:solidFill>
                <a:cs typeface="Arial" pitchFamily="34" charset="0"/>
              </a:rPr>
              <a:t>Current Reserve Requirements: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70301" y="354066"/>
            <a:ext cx="8432409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buSzPct val="125000"/>
              <a:buNone/>
              <a:defRPr/>
            </a:pPr>
            <a:r>
              <a:rPr lang="en-US" b="1" dirty="0" smtClean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Financial Plan </a:t>
            </a:r>
            <a:r>
              <a:rPr lang="en-US" i="1" dirty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(Cont.)</a:t>
            </a:r>
            <a:r>
              <a:rPr lang="en-US" b="1" dirty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i="1" dirty="0">
              <a:solidFill>
                <a:srgbClr val="1C3F94"/>
              </a:solidFill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SzPct val="125000"/>
              <a:buNone/>
              <a:defRPr/>
            </a:pPr>
            <a:endParaRPr lang="en-US" i="1" dirty="0" smtClean="0">
              <a:solidFill>
                <a:srgbClr val="1C3F9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357" y="5638800"/>
            <a:ext cx="613843" cy="535631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423448"/>
              </p:ext>
            </p:extLst>
          </p:nvPr>
        </p:nvGraphicFramePr>
        <p:xfrm>
          <a:off x="355796" y="1855734"/>
          <a:ext cx="8399395" cy="38069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00243">
                  <a:extLst>
                    <a:ext uri="{9D8B030D-6E8A-4147-A177-3AD203B41FA5}">
                      <a16:colId xmlns:a16="http://schemas.microsoft.com/office/drawing/2014/main" xmlns="" val="847433568"/>
                    </a:ext>
                  </a:extLst>
                </a:gridCol>
                <a:gridCol w="2299152">
                  <a:extLst>
                    <a:ext uri="{9D8B030D-6E8A-4147-A177-3AD203B41FA5}">
                      <a16:colId xmlns:a16="http://schemas.microsoft.com/office/drawing/2014/main" xmlns="" val="1559454789"/>
                    </a:ext>
                  </a:extLst>
                </a:gridCol>
              </a:tblGrid>
              <a:tr h="543053">
                <a:tc>
                  <a:txBody>
                    <a:bodyPr/>
                    <a:lstStyle/>
                    <a:p>
                      <a:pPr lvl="1"/>
                      <a:r>
                        <a:rPr lang="en-US" sz="3000" dirty="0" smtClean="0"/>
                        <a:t>Reserve Fund</a:t>
                      </a:r>
                      <a:endParaRPr lang="en-US" sz="3000" dirty="0"/>
                    </a:p>
                  </a:txBody>
                  <a:tcPr>
                    <a:solidFill>
                      <a:srgbClr val="8DC7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Target</a:t>
                      </a:r>
                      <a:endParaRPr lang="en-US" sz="3000" dirty="0"/>
                    </a:p>
                  </a:txBody>
                  <a:tcPr>
                    <a:solidFill>
                      <a:srgbClr val="8DC7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5482099"/>
                  </a:ext>
                </a:extLst>
              </a:tr>
              <a:tr h="543053">
                <a:tc>
                  <a:txBody>
                    <a:bodyPr/>
                    <a:lstStyle/>
                    <a:p>
                      <a:pPr lvl="1" fontAlgn="auto">
                        <a:spcBef>
                          <a:spcPts val="0"/>
                        </a:spcBef>
                        <a:spcAft>
                          <a:spcPts val="600"/>
                        </a:spcAft>
                        <a:buSzPct val="100000"/>
                        <a:defRPr/>
                      </a:pPr>
                      <a:r>
                        <a:rPr lang="en-US" sz="2600" b="1" dirty="0" smtClean="0"/>
                        <a:t>Working Capital</a:t>
                      </a:r>
                      <a:endParaRPr lang="en-US" sz="2600" b="1" dirty="0" smtClean="0">
                        <a:solidFill>
                          <a:srgbClr val="1C3F94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 smtClean="0"/>
                        <a:t>$750,000</a:t>
                      </a:r>
                      <a:endParaRPr lang="en-US" sz="2600" dirty="0">
                        <a:solidFill>
                          <a:srgbClr val="1C3F94"/>
                        </a:solidFill>
                      </a:endParaRPr>
                    </a:p>
                  </a:txBody>
                  <a:tcPr marR="457200"/>
                </a:tc>
                <a:extLst>
                  <a:ext uri="{0D108BD9-81ED-4DB2-BD59-A6C34878D82A}">
                    <a16:rowId xmlns:a16="http://schemas.microsoft.com/office/drawing/2014/main" xmlns="" val="2632974198"/>
                  </a:ext>
                </a:extLst>
              </a:tr>
              <a:tr h="543053">
                <a:tc>
                  <a:txBody>
                    <a:bodyPr/>
                    <a:lstStyle/>
                    <a:p>
                      <a:pPr lvl="1" fontAlgn="auto">
                        <a:spcBef>
                          <a:spcPts val="0"/>
                        </a:spcBef>
                        <a:spcAft>
                          <a:spcPts val="600"/>
                        </a:spcAft>
                        <a:buSzPct val="100000"/>
                        <a:defRPr/>
                      </a:pPr>
                      <a:r>
                        <a:rPr lang="en-US" sz="2600" b="1" dirty="0" smtClean="0"/>
                        <a:t>Emergency Reserves Fund</a:t>
                      </a:r>
                      <a:endParaRPr lang="en-US" sz="2600" b="1" dirty="0" smtClean="0">
                        <a:solidFill>
                          <a:srgbClr val="1C3F94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 smtClean="0"/>
                        <a:t>$500,000</a:t>
                      </a:r>
                      <a:endParaRPr lang="en-US" sz="2600" dirty="0">
                        <a:solidFill>
                          <a:srgbClr val="1C3F94"/>
                        </a:solidFill>
                      </a:endParaRPr>
                    </a:p>
                  </a:txBody>
                  <a:tcPr marR="457200"/>
                </a:tc>
                <a:extLst>
                  <a:ext uri="{0D108BD9-81ED-4DB2-BD59-A6C34878D82A}">
                    <a16:rowId xmlns:a16="http://schemas.microsoft.com/office/drawing/2014/main" xmlns="" val="3179816619"/>
                  </a:ext>
                </a:extLst>
              </a:tr>
              <a:tr h="543053">
                <a:tc>
                  <a:txBody>
                    <a:bodyPr/>
                    <a:lstStyle/>
                    <a:p>
                      <a:pPr lvl="1" fontAlgn="auto">
                        <a:spcBef>
                          <a:spcPts val="0"/>
                        </a:spcBef>
                        <a:spcAft>
                          <a:spcPts val="600"/>
                        </a:spcAft>
                        <a:buSzPct val="100000"/>
                        <a:defRPr/>
                      </a:pPr>
                      <a:r>
                        <a:rPr lang="en-US" sz="2600" b="1" dirty="0" smtClean="0"/>
                        <a:t>Capital Improvement &amp; Replacement</a:t>
                      </a:r>
                      <a:endParaRPr lang="en-US" sz="2600" b="1" dirty="0" smtClean="0">
                        <a:solidFill>
                          <a:srgbClr val="1C3F94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b="1" dirty="0" smtClean="0">
                          <a:solidFill>
                            <a:srgbClr val="FF0000"/>
                          </a:solidFill>
                        </a:rPr>
                        <a:t>$1,500,000</a:t>
                      </a:r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 marR="457200"/>
                </a:tc>
                <a:extLst>
                  <a:ext uri="{0D108BD9-81ED-4DB2-BD59-A6C34878D82A}">
                    <a16:rowId xmlns:a16="http://schemas.microsoft.com/office/drawing/2014/main" xmlns="" val="4117565070"/>
                  </a:ext>
                </a:extLst>
              </a:tr>
              <a:tr h="543053">
                <a:tc>
                  <a:txBody>
                    <a:bodyPr/>
                    <a:lstStyle/>
                    <a:p>
                      <a:pPr lvl="1" fontAlgn="auto">
                        <a:spcBef>
                          <a:spcPts val="0"/>
                        </a:spcBef>
                        <a:spcAft>
                          <a:spcPts val="600"/>
                        </a:spcAft>
                        <a:buSzPct val="100000"/>
                        <a:defRPr/>
                      </a:pPr>
                      <a:r>
                        <a:rPr lang="en-US" sz="2600" b="1" dirty="0" smtClean="0"/>
                        <a:t>Vehicle &amp; Equipment Replacement</a:t>
                      </a:r>
                      <a:endParaRPr lang="en-US" sz="2600" b="1" dirty="0" smtClean="0">
                        <a:solidFill>
                          <a:srgbClr val="1C3F94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b="1" dirty="0" smtClean="0">
                          <a:solidFill>
                            <a:srgbClr val="FF0000"/>
                          </a:solidFill>
                        </a:rPr>
                        <a:t>$300,000</a:t>
                      </a:r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 marR="457200"/>
                </a:tc>
                <a:extLst>
                  <a:ext uri="{0D108BD9-81ED-4DB2-BD59-A6C34878D82A}">
                    <a16:rowId xmlns:a16="http://schemas.microsoft.com/office/drawing/2014/main" xmlns="" val="2119136298"/>
                  </a:ext>
                </a:extLst>
              </a:tr>
              <a:tr h="543053">
                <a:tc>
                  <a:txBody>
                    <a:bodyPr/>
                    <a:lstStyle/>
                    <a:p>
                      <a:pPr lvl="1" fontAlgn="auto">
                        <a:spcBef>
                          <a:spcPts val="0"/>
                        </a:spcBef>
                        <a:spcAft>
                          <a:spcPts val="600"/>
                        </a:spcAft>
                        <a:buSzPct val="100000"/>
                        <a:defRPr/>
                      </a:pPr>
                      <a:r>
                        <a:rPr lang="en-US" sz="2600" b="1" dirty="0" smtClean="0"/>
                        <a:t>Vacation/Sick/Annual Leave Liability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 smtClean="0"/>
                        <a:t>$100,000</a:t>
                      </a:r>
                      <a:endParaRPr lang="en-US" sz="2600" dirty="0">
                        <a:solidFill>
                          <a:srgbClr val="1C3F94"/>
                        </a:solidFill>
                      </a:endParaRPr>
                    </a:p>
                  </a:txBody>
                  <a:tcPr marR="457200"/>
                </a:tc>
                <a:extLst>
                  <a:ext uri="{0D108BD9-81ED-4DB2-BD59-A6C34878D82A}">
                    <a16:rowId xmlns:a16="http://schemas.microsoft.com/office/drawing/2014/main" xmlns="" val="119378086"/>
                  </a:ext>
                </a:extLst>
              </a:tr>
              <a:tr h="543053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/>
                        <a:t>OPEB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 smtClean="0"/>
                        <a:t>$900,000</a:t>
                      </a:r>
                      <a:endParaRPr lang="en-US" sz="2600" dirty="0">
                        <a:solidFill>
                          <a:srgbClr val="1C3F94"/>
                        </a:solidFill>
                      </a:endParaRPr>
                    </a:p>
                  </a:txBody>
                  <a:tcPr marR="457200"/>
                </a:tc>
                <a:extLst>
                  <a:ext uri="{0D108BD9-81ED-4DB2-BD59-A6C34878D82A}">
                    <a16:rowId xmlns:a16="http://schemas.microsoft.com/office/drawing/2014/main" xmlns="" val="321409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75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57300" y="1028700"/>
            <a:ext cx="6629400" cy="4800600"/>
          </a:xfrm>
          <a:prstGeom prst="rect">
            <a:avLst/>
          </a:prstGeom>
          <a:blipFill dpi="0" rotWithShape="1">
            <a:blip r:embed="rId3">
              <a:alphaModFix amt="4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604" b="94595" l="5328" r="94672">
                          <a14:backgroundMark x1="37295" y1="36486" x2="37295" y2="36486"/>
                          <a14:backgroundMark x1="13934" y1="8108" x2="13934" y2="8108"/>
                          <a14:backgroundMark x1="77459" y1="18468" x2="77459" y2="18468"/>
                          <a14:backgroundMark x1="36885" y1="84685" x2="36885" y2="846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143000"/>
            <a:ext cx="8534400" cy="60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SzPct val="125000"/>
              <a:buNone/>
              <a:defRPr/>
            </a:pPr>
            <a:endParaRPr lang="en-US" sz="3000" b="1" dirty="0">
              <a:solidFill>
                <a:srgbClr val="1C3F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028617"/>
            <a:ext cx="6858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C3F94"/>
                </a:solidFill>
              </a:rPr>
              <a:t>How do we determine the cost of serving individual customers  </a:t>
            </a:r>
            <a:br>
              <a:rPr lang="en-US" sz="4400" b="1" dirty="0" smtClean="0">
                <a:solidFill>
                  <a:srgbClr val="1C3F94"/>
                </a:solidFill>
              </a:rPr>
            </a:br>
            <a:r>
              <a:rPr lang="en-US" sz="4400" b="1" dirty="0" smtClean="0">
                <a:solidFill>
                  <a:srgbClr val="1C3F94"/>
                </a:solidFill>
              </a:rPr>
              <a:t>(or customer classes)?</a:t>
            </a:r>
            <a:endParaRPr lang="en-US" sz="4400" b="1" dirty="0">
              <a:solidFill>
                <a:srgbClr val="1C3F94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70301" y="354066"/>
            <a:ext cx="8432409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buSzPct val="125000"/>
              <a:buNone/>
              <a:defRPr/>
            </a:pPr>
            <a:r>
              <a:rPr lang="en-US" b="1" dirty="0" smtClean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Cost of Service Analysis</a:t>
            </a:r>
            <a:endParaRPr lang="en-US" sz="2800" i="1" dirty="0" smtClean="0">
              <a:solidFill>
                <a:srgbClr val="1C3F94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4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143000"/>
            <a:ext cx="8534400" cy="60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SzPct val="125000"/>
              <a:buNone/>
              <a:defRPr/>
            </a:pPr>
            <a:endParaRPr lang="en-US" sz="3000" b="1" dirty="0">
              <a:solidFill>
                <a:srgbClr val="1C3F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71499" y="1290655"/>
            <a:ext cx="8001001" cy="4724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spcBef>
                <a:spcPts val="0"/>
              </a:spcBef>
              <a:spcAft>
                <a:spcPts val="600"/>
              </a:spcAft>
              <a:buSzPct val="100000"/>
              <a:buNone/>
              <a:defRPr/>
            </a:pPr>
            <a:r>
              <a:rPr lang="en-US" sz="3200" b="1" dirty="0" smtClean="0">
                <a:solidFill>
                  <a:srgbClr val="1C3F94"/>
                </a:solidFill>
                <a:cs typeface="Arial" pitchFamily="34" charset="0"/>
              </a:rPr>
              <a:t>What are “Defensible” Water &amp; Sewer Rates? </a:t>
            </a:r>
            <a:endParaRPr lang="en-US" sz="3200" b="1" dirty="0">
              <a:solidFill>
                <a:srgbClr val="1C3F94"/>
              </a:solidFill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2800" dirty="0">
                <a:solidFill>
                  <a:srgbClr val="1C3F94"/>
                </a:solidFill>
                <a:cs typeface="Arial" pitchFamily="34" charset="0"/>
              </a:rPr>
              <a:t>Charges Cannot be More Than Actual Cost of Serving that </a:t>
            </a:r>
            <a:r>
              <a:rPr lang="en-US" sz="2800" dirty="0" smtClean="0">
                <a:solidFill>
                  <a:srgbClr val="1C3F94"/>
                </a:solidFill>
                <a:cs typeface="Arial" pitchFamily="34" charset="0"/>
              </a:rPr>
              <a:t>Customer Class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2800" dirty="0" smtClean="0">
                <a:solidFill>
                  <a:srgbClr val="1C3F94"/>
                </a:solidFill>
                <a:cs typeface="Arial" pitchFamily="34" charset="0"/>
              </a:rPr>
              <a:t>Cost-Based - Follow </a:t>
            </a:r>
            <a:r>
              <a:rPr lang="en-US" sz="2800" dirty="0">
                <a:solidFill>
                  <a:srgbClr val="1C3F94"/>
                </a:solidFill>
                <a:cs typeface="Arial" pitchFamily="34" charset="0"/>
              </a:rPr>
              <a:t>Industry </a:t>
            </a:r>
            <a:r>
              <a:rPr lang="en-US" sz="2800" dirty="0" smtClean="0">
                <a:solidFill>
                  <a:srgbClr val="1C3F94"/>
                </a:solidFill>
                <a:cs typeface="Arial" pitchFamily="34" charset="0"/>
              </a:rPr>
              <a:t>Standards and CA Legal Requirements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2800" dirty="0" smtClean="0">
                <a:solidFill>
                  <a:srgbClr val="1C3F94"/>
                </a:solidFill>
                <a:cs typeface="Arial" pitchFamily="34" charset="0"/>
              </a:rPr>
              <a:t>Non-Discriminatory - One Class Cannot Subsidize Another Class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70301" y="354066"/>
            <a:ext cx="8432409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buSzPct val="125000"/>
              <a:buNone/>
              <a:defRPr/>
            </a:pPr>
            <a:r>
              <a:rPr lang="en-US" b="1" dirty="0" smtClean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Cost of Service Analysis </a:t>
            </a:r>
            <a:r>
              <a:rPr lang="en-US" i="1" dirty="0" smtClean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(Cont</a:t>
            </a:r>
            <a:r>
              <a:rPr lang="en-US" i="1" dirty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.)</a:t>
            </a:r>
            <a:r>
              <a:rPr lang="en-US" b="1" dirty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i="1" dirty="0">
              <a:solidFill>
                <a:srgbClr val="1C3F94"/>
              </a:solidFill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SzPct val="125000"/>
              <a:buNone/>
              <a:defRPr/>
            </a:pPr>
            <a:endParaRPr lang="en-US" i="1" dirty="0" smtClean="0">
              <a:solidFill>
                <a:srgbClr val="1C3F9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799" y="5553110"/>
            <a:ext cx="686910" cy="63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290945" y="1213637"/>
            <a:ext cx="838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1C3F94"/>
                </a:solidFill>
                <a:latin typeface="+mn-lt"/>
              </a:rPr>
              <a:t>Allocating Costs to Customer Classes (Part 1):</a:t>
            </a:r>
            <a:endParaRPr lang="en-US" sz="2800" b="1" dirty="0">
              <a:solidFill>
                <a:srgbClr val="1C3F94"/>
              </a:solidFill>
              <a:latin typeface="+mn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51383193"/>
              </p:ext>
            </p:extLst>
          </p:nvPr>
        </p:nvGraphicFramePr>
        <p:xfrm>
          <a:off x="838200" y="1736857"/>
          <a:ext cx="8001000" cy="420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462294" y="1905000"/>
            <a:ext cx="1376906" cy="4107266"/>
            <a:chOff x="918" y="1647862"/>
            <a:chExt cx="4735013" cy="1504875"/>
          </a:xfrm>
        </p:grpSpPr>
        <p:sp>
          <p:nvSpPr>
            <p:cNvPr id="5" name="Rounded Rectangle 4"/>
            <p:cNvSpPr/>
            <p:nvPr/>
          </p:nvSpPr>
          <p:spPr>
            <a:xfrm>
              <a:off x="918" y="1647862"/>
              <a:ext cx="4735013" cy="1504875"/>
            </a:xfrm>
            <a:prstGeom prst="roundRect">
              <a:avLst>
                <a:gd name="adj" fmla="val 10000"/>
              </a:avLst>
            </a:prstGeom>
            <a:solidFill>
              <a:srgbClr val="8DC73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4994" y="1691938"/>
              <a:ext cx="4646861" cy="141672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Fixed Costs</a:t>
              </a:r>
              <a:endParaRPr lang="en-US" sz="4000" kern="12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470301" y="354066"/>
            <a:ext cx="8432409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buSzPct val="125000"/>
              <a:buNone/>
              <a:defRPr/>
            </a:pPr>
            <a:r>
              <a:rPr lang="en-US" b="1" dirty="0" smtClean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Cost of Service Analysis </a:t>
            </a:r>
            <a:r>
              <a:rPr lang="en-US" i="1" dirty="0" smtClean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(Cont</a:t>
            </a:r>
            <a:r>
              <a:rPr lang="en-US" i="1" dirty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.)</a:t>
            </a:r>
            <a:r>
              <a:rPr lang="en-US" b="1" dirty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i="1" dirty="0">
              <a:solidFill>
                <a:srgbClr val="1C3F94"/>
              </a:solidFill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SzPct val="125000"/>
              <a:buNone/>
              <a:defRPr/>
            </a:pPr>
            <a:endParaRPr lang="en-US" i="1" dirty="0" smtClean="0">
              <a:solidFill>
                <a:srgbClr val="1C3F9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799" y="5553110"/>
            <a:ext cx="686910" cy="63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1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29385815"/>
              </p:ext>
            </p:extLst>
          </p:nvPr>
        </p:nvGraphicFramePr>
        <p:xfrm>
          <a:off x="731520" y="1524000"/>
          <a:ext cx="768096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7347810" y="1981200"/>
            <a:ext cx="1415190" cy="2692272"/>
            <a:chOff x="4864901" y="1647862"/>
            <a:chExt cx="3135180" cy="1504875"/>
          </a:xfrm>
          <a:solidFill>
            <a:srgbClr val="F9D93D"/>
          </a:solidFill>
        </p:grpSpPr>
        <p:sp>
          <p:nvSpPr>
            <p:cNvPr id="8" name="Rounded Rectangle 7"/>
            <p:cNvSpPr/>
            <p:nvPr/>
          </p:nvSpPr>
          <p:spPr>
            <a:xfrm>
              <a:off x="4864901" y="1647862"/>
              <a:ext cx="3135180" cy="150487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4908977" y="1691938"/>
              <a:ext cx="3047028" cy="141672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Variable Costs</a:t>
              </a:r>
              <a:endParaRPr lang="en-US" sz="4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290944" y="1213637"/>
            <a:ext cx="84717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1C3F94"/>
                </a:solidFill>
                <a:latin typeface="+mn-lt"/>
              </a:rPr>
              <a:t>Allocating Costs to Customer Classes (Part 2):</a:t>
            </a:r>
            <a:endParaRPr lang="en-US" sz="2800" b="1" dirty="0">
              <a:solidFill>
                <a:srgbClr val="1C3F94"/>
              </a:solidFill>
              <a:latin typeface="+mn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70301" y="354066"/>
            <a:ext cx="8432409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buSzPct val="125000"/>
              <a:buNone/>
              <a:defRPr/>
            </a:pPr>
            <a:r>
              <a:rPr lang="en-US" b="1" dirty="0" smtClean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Cost of Service Analysis </a:t>
            </a:r>
            <a:r>
              <a:rPr lang="en-US" i="1" dirty="0" smtClean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(Cont</a:t>
            </a:r>
            <a:r>
              <a:rPr lang="en-US" i="1" dirty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.)</a:t>
            </a:r>
            <a:r>
              <a:rPr lang="en-US" b="1" dirty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i="1" dirty="0">
              <a:solidFill>
                <a:srgbClr val="1C3F94"/>
              </a:solidFill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SzPct val="125000"/>
              <a:buNone/>
              <a:defRPr/>
            </a:pPr>
            <a:endParaRPr lang="en-US" i="1" dirty="0" smtClean="0">
              <a:solidFill>
                <a:srgbClr val="1C3F9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799" y="5553110"/>
            <a:ext cx="686910" cy="63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4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UFhUXGBgbGBgYGBgXGhoaFx0XHBwaFxcYHCggGR8lHBwaITEhJSkrLi4uGB8zODMsNygtLisBCgoKDg0OGxAQGywkICQsLCwsLCwsLCwsLCwsLCwsLCwsLCwsLCwsLCwsLCwsLCwsLCwsLCwsLCwsLCwsLCwsLP/AABEIAMIBAwMBIgACEQEDEQH/xAAcAAACAgMBAQAAAAAAAAAAAAAFBgMEAAECBwj/xABBEAABAgMFBQYDBgUEAQUAAAABAhEAAyEEBRIxQVFhcYGRBiKhscHwEzLRQlJicuHxByOCkqIUM7LC0iQ0Q1OD/8QAGQEAAwEBAQAAAAAAAAAAAAAAAgMEAAEF/8QAKxEAAgICAgEDAwMFAQAAAAAAAAECEQMhEjFBEzJRBCJxYZHwM0KBgqEj/9oADAMBAAIRAxEAPwBqjIyMjo4yMjIyMYyMjIyMYyOCHjuOQYxjTCODN0FT7zjFpcVMUp8z4SCSUhCQ7mhaON0ZKyC/ryEqUtWJmS6lbBkAn8RNBzOjHxm+r3VPmFRogUSnPCOeZOZOpJgr2t7Rm0d1NEOTx0BPLzMKsLu9h9I6USYs2STiOEczu1iCUl+J8oYbts4QkqWKCqsnKtE8HbiTujk5UjsI2yWksAJbEah9B94+g9jgKJoCa5qOZzyJ0iFKiolRqpR6nYNwyi/JRhFVNzbpQ+A0zETSdFsF8F26JQQQVKbr5tHod22xJSBiA/qbyEef2CUg1K0g/kUT/csw6XQnAAypZbUhuihTxiPI9j+Ko5vSyYSVAkhWdfGvnHnl92EhRzY1B+keuWhpiWWmu4v0IqOjQBvLs98RPdD8YOE6A43o8tloY5ekHrutZHzKJGrlP0rFu3dm1pdngNNsJTmDDHNSOqDiOliWhTd8MfssCBxxAecMNgsqSO4twc00KegU6fGPKZcwDMH+4jyTBCy3ohJDTSjmpR8S0KeJ+ArTH+9LjI70t6ZgOW4UBI3HKA06zmaky1D+Yl2B+0NU9MvYju6+0iwQ0wL3KT/2oRyBhkTa5M4AqGBQyIOXqB0hadHJJpb2IV12fAtjVCtun5ujEjYNsPF2z1AALJpRzm75HeC4fXmHrXl2dBV8SWpgat3SH2guNQCwfKLEiSWGIEOGLgguAA9dSADyi/BPZFmWgpGoikKoDt8DEsXJkpkbjI1HTG43GhG4xjUZGRkcMZGRqMMYxjxuIsTkc/SOgqMY7iBSq09/WNTFliADxiNUwM5oB6ekC2dSNTZupLAZnLLj5x572jvVVsOCUcMhJqs/bIav5Rm/LNhBG8rTMvCYZEo4bOktNWPtEN3RtgP2pnJEpMqUGlDI/fKdX+6HoftFzkzqbsZFUI9rWCokUD0G7R4iCdInmyso6ky395+xBJ6ONbLd3yBnmwBba+Q5k13PBCeMQTKSdRzJfTVnxcxEcgMmvE8T9EV4rVDF2Fu4rVMtCg4T8tKPtA3OByMIyzUU5PwPxxvR3Kuz4YwihA7yssIDOH3fV4CzbdiVhkin3y5UrgNB4wb7bTygJkJJdYxr/I5wp5qc/wBI+8YHXNZNsSp1Hk+2WJW+K6LN22WYS5f/ACHkYa7ss6gQ5Lc8vSNWCQAzQas8uJ3JtjqSVFqy2EUOfP0zgzJsgMU5GUErMqkHARMqWq50qctWANs7OgvQNwh1BjDJBhjxp9ARzNHjt+9kBUoDHhCTaZGAstJA6jrH0PbruBBDR5p21uPNSRXdHITcXUhmpq12IOBUvvIV3c6ZcxDFc/aBaQHLbxVPTQwryZpSrCflJq+h2wSkJCFMoEJUQFfgUclDca89xEUZMakti4TaZ6Ldt+IVmQgq391XEfX9ILymGIDVixah2jQ+GceYzgZZYj6EekM1xXnQJSXAbuHTWj1ESLljdoOcIyQ3yZg0pu/SJXgXKtLtnwPpti2mYdKjYfrHo4c6kjz8mJxZbjIiRM67DEjxUmJNxkZGQRjIyMjRgTGRuNRsGMYprVhV5c2fofdI6mp5HQ5+xEtplYhmx0OwxXltkpIB3AQL0dN/GemStn6+sK/aK1LtE3/SSVFIH+8saCncTv27+Bgr2gXglEpA+Ie7LOWEq1fdnyhbu27jhZC1gzKrUc8B+UHXEXc8VbRCpy3QyMfITlykCUJMkhMlDgqzxHUDaCXBVrlqYT+1trStYShsCAw3ks58B0fWGC9FhCQlKnLUAHdA906wnW5irg7wuUt0MjHyCVhz7oImu2XiWaHCkNvrnzNYiT9pR2gDlU+kErik90q0cnoG9TBt1E4lcjq1EsQ1SW4qUxLcaR6z2fusSbNJlhnJrvNST4HrHmd0WXHaJQOhKz1p/lhEez3fLYoDfKw65+RiH6l9RKYa2eP9opvxbbPVoJhQn8svuJbkkHnBC7AwEDxLxLUdqlHqTBywycoDJLwWYo0HbvTlByQiBt3Iyg7IRSEo5NksoUi7IMVUJizLyhiEyLksxZRFOUYuS4fARM5mpgBflgC0kQxKEVbTLcGByRs7jlTPnftVd3w5qg0cBHxJKVVyKTXVLGu8pwniiG/+JVhYhcK3Z4PLnJ+7hmDiHDcxTnDITuF/AySqX5O5M4rlYVfNLpuIIoByChElgmFKk1/C+w1Z92XSIZaO8WzbyIOX5S0dyl/KWo5SrlkejDlGls7Ec7rvMLDKz95vnwMGJczYR70hNsymZRfOpG3afL96M93WsUCjuBGo8uUTJ09GyQ0Fpcx884mB2ViEAHPLQ/XZGfEKffrF0MzS+4hlD4LImcekaiIWr24jId68fkD038FmMMZGQ9izQjcajcYxqMUkHONxqMYXO1VmSUh3olepzKSkeccosyEJBOzEslyz5czpsbhFq/5eJJJPdSCTzBA6VPSFldrMxEtPDEN47td5IyiabUW2OirSRVvScazDQqokcX8g/TfC1aEd4gagj30EMF4zHWw0c8/lSPB+cLk6cBOQ2Tkvsagf+0HnCYK9j3oozwyUU+YE83IPgBB26JbWYbyrxMseBxCAtrGEAapdI5Z+ZHLdDNZJeGzyh+Gv+avQweV1E5jVyCHYqz4rUVNQYE9Bjb+4J8I9MshOMcQ39qj9YSewNn78xWgUp+oS/QQ7WUjEDk65Y/uH6mIMjuX7D30eWy5LLV+ZXmYNWGXC3bzPlzpgApjUwoaEkh97ERLYu0RSWWn0jrxt9FPqRSo9AsQEGpAhOuy/pRarHfDJYrWCHBBygEmgZbCzR2gxXEx427QViwjKi5LhdtF8S5YdSulYHTu2qR8iCd6i3gK8oZGaQt45MeAIhnohRsPaC0TvlAAORDesFZUu0/8A2J4M/jBOSYHpuL2xX/iPZMUknZHmvZctOUnRQI8m8THrfaaVMVIWmYlJLGqeeYMeS3anDaEaO/vwgYPUkPfhkqxhWdwfiBT1HQxxKIxKToa+vrFu9BhnpOhxA8Du4RU+EyhuYfTwg2zqDV3u28UI2ts5Md4gzYFJIOz7Qp3d/DfAy6ZVG6ctvA+cX0oUkhQocnzB2g/s4frK39wbWhgkJIFKjZWCMkgjdvgVdtpBDGgzDHTd7pwyLyUVbodeB0irDKuiHKvk6MkbBGom7wpheMizn+n/AAn4leMjDGooYsyNxqMjGMJjRVHClRVtk4hJY1OX197o43RkgdeE7EcI+V3UdugDa/oITpVoHxVIB7oNNvebOJe0N84XRKJc0Kn8AebdeYGxy1oV8VWpq+u4b2ctEmR2irHGiW8rQwLagcqNXkTASWr+aNyS/DCT1gve6XLgjCQ4P/LXQe6wGQaqORNOQFPKO4/aafuJF98K3qB6lj4qEOE5H8tIOY2bfhLduZMKlyqeYneR4Mof8RDXLDpQHzHiJQHmYXndJIdiXkaewAGKYG58VH6GGKSo/DxHNIlK5pY16GFjsBMeZMB+19VfWGtKHC0bcQ8v/LwiGXuGS7PJO3tpmSrbOQn76m4O4f8ApKeREL3+vnEpHdUpSmSMLuSWAEOv8RLM9qRMAfFLQS1KpGE+CRThAix3ehSkkFSWUFVlqJSdqSCNXatDrHoQcKWiWayvopyTMQQJ0paCcW0VQWVTaCC4zpDBc954DRZIMEO0LLs6ZaJal4XVjmLZZWS5mKOHMlzTbpCMoqSe9QvX6wvJGMuijDKUV9x7Vclq+KARBydY+7Cd/DGZiRXbHpNokjKEQhaZ3LPjJI857RyZMlCpkzEoDQZk6AR5reN72g95KEyUH5XDqYa10y0EeqfxAuxS0DCMWgS4Fa94uK6U41hPTLK5YROQcQFFBLitCCAajpDMSjF7Nkc5R+0EXHMvKaELlFcxMwqwE91KlIBJSC1SAk7Pl1hr7LdsV/E+DOxoWCykrDkNmQoNUl3B20fOC/ZKyCUhGEKODF8NABTLQpQIUtlVxMVCmWJVDowXbciAorWl1bSxIL6Hbv8ALIOycK0T43O/uZq9u9KVvBjxe9kfDnoVoFt1LHwJj3S3Sg0eK/xGlYFD8/oYlh/VorT/APNsztCk91Ww+Y+oiOSXY7Qx4HLoXHOJrfO+LZpUylcL7iQoH/J+sU7KrD3Ts8vbwXig/IZu6aULYvhOuw/t5bIZhJBD6HX6wsWaay61BY8/3cc4Y7Epiz901B0IO7w6xNIKSNqkqSyg+8a/rBq75+IbDs+kVk7FU03e+kdSpZFc/e2HQi6tEk34YZSstQjnGRSTMpmeh9CIyHeq/gVwOjGRkZHpkhkaJjccqMYxDNVC12mtxJMtJajrV91OvM+sMs9QSCTpHnt6KJlA1xTlYidiASByJr/TCM0q0NxqypY7OjBMnrAwo+UHVVAH2s4oMyRviiq0KnqJDhCHAGx6ufxK1PowjqfimBMlLBKBWtMTmqm1ag18ogmzEpR8NDtr95ROp0GgAzbnCPBQl5Kky2AOk1S9d5/DuHj0iuuSmhSTUjMfSK81NRTLLZ7yjUvE4b3v3bIbxro5fyXbolYVpLuAQTwGfhSGkHDhfMJUeowjyEBbqshLb69MvrwJgvb14ZZOpZI4CnoTxTEuV2yjGqQU7FWrDMG8E9Ktzyh/mlph0xBxvIjyu6phlqSofZj06Ur4ktCwagD9n2ZeMRz7DmvIs9srLimy96C39x/WKdgsZH2oPdp5TiWtmYFJ5kke98B0LYRzmx+ONwNWyWGNYTbfZxihrts2hhVtsx1GHYm7ByJJHo/8Lvkptj02bHmH8LzTnHp684di6ZF9R7kU7dYRMFYXV9nUhThxwhtekQLEdlBMHHklHQOsVgwtUwQ+G2UYExslhGUUjkpNso3hlHjP8UAFTGJ+VOLQ1cCodwML1ap5t6/b5tI8R7cyVqnTJh+Q5cEhv15wuDXqoqUX6bIrgV8SxqRqkk8qE+PnGBygKFSC7cM/CvKKfZC04cQ0cHrSnUHlBdEr4cxSOLPuyfcQQYPIqk/3OY3cUSylgpBD6He2RI4U6Qx3dNJlgvVL9My3AueBOyFpKMJAyHlmWO4gwXuS0YCU5g5P4c37piXIh62N0jvJfcP0/ThFn4QNU0MCrvtIScL937O1tm8eREG0orTY/wBffGDwTrTI80KIUpO6MixhV7EZF32kuyGMjUaUYtEmGOTG1GsUL3vFMiWqYrJOQ2nQDeY43Rjq8yMBB19A5hBmzgUJFQEoCSdS2idM9Ttjq9u0JtAYURs1P5q+HnnAifNJYVJ3Anyy8Iiyz5OkV4oUtkF4EMQksnYKOd5J7yt/lQRwlYUVAliKEioV+bV9/PbG5d0TZi8RSUgGjt9Xi6i4kJH8xWrlj7bxgXKKVWOSbBEyz6O9fCLViu/UikX1FA7stPR68zWL9msxzNPTgNsA8jC4nVjs7U1NH2Pn73ndA+9JwVMYfKnx09Gi1a7aEjCjM67vp7rAeUrU6eJ9+W+BS8hBeyJeuwV4Q3dmb3wqShRovLjXzFOUKdmDJrmqp4BgB72RzMnthI+8pjsw4CCOsIcbYzVHp97WX4spSEs7UO8d5PIs3NtISbNMJTWhcgiHG5LwE5Dj5gA/4kkOG8SN4UN8Ld8ow2gqAoutMsWvWh/qhTQWB03Fgq8UHCTCqlTqc7YeL0lvLPCFCRZgQSpQBD93U707YoxaR3JbZ6b2DZCB1j0UEFIVHknYi2gjCFOekP6r0MuWO4pe5LP4kRoT42mJz4+TVBO1zsNdIglWh46Un4ksEgjcaHppFGVLILGCbaYqMVVeQsJkQ2ibEWKkV5syNLJo0MewT2ktwk2ebMP2EKV0B88o+fZlvnLRhmTFKA0PrqecetfxYt3w7Hg1mrSnknvHlQDnHkKksnea+gh300Vxv5ZzNJ8qT8Fu5JoTMANAp0vsxgpfk8N1qBVLRMbvIASocHAPVxzEJMlPvhDhY7cEgKLFKx3ho6WStuBZX9QjuZbtBY+qLc6UZkvEiqk14prXkcxt3R1ZZmIOc/fvpHMkKlKwhTg1lk1BbNJ5Z7i/G8kJWcSXYgFSaOgmgVvD0Oxt0SyjocmXpU50scxX3u+nRisVqcB8xl6jzhZTJIz68ffOozEErqX9k7ac9Im2mFJJobUTHAy5iNwOTaVJpsjIo9eRL6aMjiZHZgbfF5Jkyyo55JGpOyPabSVs89K2Q3rfCJCSVEPoNsedXleq7Qp1q7rltg/KKRq0z5lqnEZk5kmgA1OwCKdswoOEZ6v4ONNoTwd4klJy/BVGKj+SWXaUp0JbY8WU3wkfe4QIlIB2mLaJaBn9YS0ihNlpd6KXRCW35k8HjpNjWsgrVmNXegrvzeIv9YxZKOpbmAI7l3gpQYD+3Iev7QPF+EFyL8qUlAo3FX6RUtt4Bs30Gg/bcIrrStT1L7AfrGk2Njl9f8oyil2ayoVk1y/EfQRLJQSQPf6++UmFLs+I++Qi7Z7MXD5nQZ8zGcqRkrJEqzrQDy0gdb7RhQhO3G237I9PCDMyUzDYCeDAnyAMK/ambhmISPsJHIqdR842KPKVHMuTirHC4L1VJVIW/dUMKutDu05CDvaCZiZScsVfwmnSld4bkjyJmKTL5/8AWGORaSUo/EEvvOQPhCJxpj47pm72tASADC9PlhdIsdrpxTMDDutzECbHa0uKgcf1g4QfHkgm7lR6J2WugIklbd4ZGHu4p2NAJDx5rcd/LT3QtK0nMUPukNtn7TIlAOtKAcg4D8BrAL3bO5cMmtbHRSqRVSQTAZN/zFh0SsY2/K/MxVuq22j4xTPQlIIdOEkgDYSczvg5TJlglG7GJSYrrTFgqgJ2rvlNls65lCr5ZafvLV8o4ancDA1ZxM8s/iZbP9RbhJSe5ISxOgUplLPIYRxEJE5eJRIycNwFBBe3kolkqLzZzrUdcJJLn86q8BAgS/CLselQqXZPIgxcqcYUjX50b2DTE80V/wDzEB5dGgndiiAVJLKSUFJ2HhqNogJsbFBmy2sy+4sYpbjcQdFJfI7tpI1MGLVZ8aBNkqfDUFO93BGmWWr6msDApCxiY/DVm2ctWqX1GqTqBtpEt3FUlbhik7MjrXZQvwMTz0MWwvdtrxpcjvCi0s4IyccP01EGTYu6FoOJBZjmQDk5+0Ks+8QBKGPxEu1HKaKD6KGW7KtdXEMt12phWqFDo+YO7fpucMik3TNJtbRYk2hWEd4ZbR6xkWvhq0SFj7xZzxcZ6coyD9P9RPIiWY877SXiVrUv7KHTL4gsVf3eAh5veeUSVqGYSW46eLR51fVlaaiToBLSeKmHrHqZn4I8S3ZHPH+nkIlhhMnJxzCR8qNBzpxLjWF1ZcnZ7qd8Eu0dr+JOWdqmG5CBQecU5svBLl7VAq9B74QpjokaZmFIY1r75xJLtL5/U+UUyHieXLHCBdDEwiFDQu+lKa5Zx0+pz5H9YqSbOTkR1iYyUp+ZXIQt0ESGfs8f1eJJEpUyictukasoSflS+9WXvzg9Ks5ABVlRktUng9BuGzPSAk6CRBY7vSl6uWqTv2a12axdSnCKhnowHg+3byEW7LZnqzau/iS2zXdTRoLSrEcKK6YhkkHYdpfx3wq7CB6pg7xVkQcX5R83gyRzhHvicZk1SzmST1LtyyhpvieMOFDE6kMzJNAHzD67tc4BWKwMTMmZJIwvmpX0GfIbYtw1FWyfMnLSLEu04FIl/dSkHjn5QxicyEA5t5Qu2SSCvEcvmUs5Abo6F5Baif7eH1hWWHJ2v8j8MqVP/AUvJXxM84FyLOUqdnGoix8eCd3sqFpuKHr3WFLluizzAFKQHOoLeUN9yXTZJIBKEqWwqa5NtgFYbuCshXo8Ml23UUscI8/OEqbH5Jxa+PwGpK/iF8h7yiaez0zjJMsx1MSBnHW21sibVnEyaAlyQABUx5J2ovoWmaqYt/8ATynShORWdQN6tT9lAahJhq7Z3yBKKcRCNSPmVuT738fKLwtBmFyyQAyEDJILsBvzJOpEMwK3ZpriiuuaqYtUxVS77nyAGwaDhECR3iM6dcvq8EEy8KANTU+nvdA9STRW1/MinSK4uxHRKuW1NkELlU+JP3kluVfIGKlmrSJ5CChYUksxBrRiIXLaaHx+S/ZpipcwHQ0UNCkliCOvAwesicYxI+ZPzJ1I1B20cgjfQMIqrsomJC0MBQ6UOo2RLdstSFBYanzVdwTV2er7du6JpSsbQVs6SaooQ9KMQPmTXaKtl0g5YlAJxpBKcinPPOh1BrzeK0uSCBMQ6gWfSmhrqN+/fF+yoKe8lyk/MGZ/oR673hCewZbQUlSkkApmBjl3SfGMir8AmqQW9/hjcN5iaQPvlOJKU7VAngkg+kJd7q/9UVfdMo9Hh1t+Y/MPAH/yhIv1LWgvkQgkHYCB0r4R6WUjxivhxKmk54VNxJHo8RT5hUdwEWrcMM2a2Sj+sVmoYU2PSOAmkTIR0jUitIsSkk9YFsJE8oFmDAbdTHUmwD5lM20+68BEtlSWdhm22J7WkpScLYgwfNifbwpyd0MS1ZPLWhAckJ3keQ9ax2m9QP8AbSSTqou/1G7LdC+g4lN8xzJJJrBK3IUkUcVbZt2c/COuCujJ6DMu046TFlwHIByauXyjoIp3vaAf5YWpCWc90KKsQBqrENo4xQ7Mo75GgChxcGJr5HeSdClNN2HC/wDjA1U6O9xspIMupAWSEhiafaQGIB2E66GBMy1KxO+Tj9v0bKDIk90/iz4a+b8oEWmVXLVofCQE0V7TPUoZnIPzAr4mOLIlo6VLqeo+nvZE1nqeLw2T1oVGL5bL8qsEbsmEKitZZLwVsdnrWIZyo9CER2uFeRhwsqw0I11OAGDwxyJi+HExPGdGyQsOmY0BL1tuKj0957BGploLEqNAHgDf9t+FJUo/MznjsG4RyU3LSBhBJ7EbtZbTNn4AaJOXCpgCQSsgfepxoB0JeLNnSTjWrV/MA+JaJbllusKOQxK/t/YRfBcI/gRN8mc3izqAyxJQngDWBk8FwDoAG4CvjWL4W60j8RUfH9oqKl6mpBJO8a+BMMhrQEvkksimLGog1JlS1jTEdhY9FM9dPKBCJNW3Z7qj0i3KTlw27zUe3hUx0Andq1WdeFQeWpnGWeRDsx3HMZE5wy/6MllS1O74SK8iSKHcdnGF6yWo4WUcSDzb6efhBa7VmWCpCsSTmnN8s0n5tN+x8omm7/I1Kg3dE0pooDNnoPAGigdN+sMFmKQoghgeYI0IY8awKu+3SlsFOlxQs4I3FqtqFBxug7JsSVp/lqSW35HdqB+kLVsTNrydG5wahVOD+MajoS5gp8NZ4FJHIvGQf+oG/kXrwQ6VbcxxDN4iEi+nIE/LEVpAP3WYequcOd8qIkzCPm+z+Y0HiYW02QTRl/KRRA2tQq8T4mPXyKyGDoTb3USsrYh+9yyfziKzAcmJcbq/WLtus6jhQkEqTiIJyKaMx5HnxgdLmAKcEqDV3DUB4RRQmSWMVP5fflFqwB07wac6eZiCyDvqB4dWixZZbEA0AJCt41b3rC5DIh67rIEhL5NjO2tQ39P/ACEUb1JIU2pHUn9o6mW9SgtQzd24N9BG1I/lOK1SSeZPm0J3ytjfBSuOzAzmZ8OfKtBochzi92rZCAHGImnFi53VLR3cYEoufmZzz7zcu71MD+0M0LmbcFE+B/5FR4tBr7sgL1AhuefhWFHUsfzD6s/XZDFb7MDhYUD+LEDkPKEuyrq2n0r74w83RN+LKD5pFeT16EvHM6p2bG7VAeR3lkaZgflNc9tfCKFushAOlae9czBcS8BWr7u3r6eMd3pKCgkjIuRvo/WkcUqYXaFiXJxVGbeTxGiSQX0d+YNRDMLs+HKQVUWurHQOPABj/UIozrMxcUxZtodCOYg1kNwsmu5OsH7HKeAV0mgfafTwhqscl4jzPZbD2hSwy25QVC2ED7OholmTISmC9kk2ZQb1B+TkeIEI3bu8O6EjMn9IZ7RPZPCvgR6x5vfNq+JPGwK8qw76eNzv4F5HxizJ6cMvDuSP8kk+Rju5P9pStiFA/wBWGILQtpZfc3URZuBDy5qXzwjq8WS1AmW5A5RwzBuwD1MSz5QASrT5VcqP6xFPOKYv83rF+wHFillu8PHT3ugm62cSsgnAonM9C4Gx/wBX8YvIld0KfMOkDM7a6MaP7HE2y4yXBdJFNe62XLzER2S0F3W7uzNlpyDRyW1o7F06LdnmqxPrs2jY2UHbB99Py6p+j84pIs6vsgakUc+Ltt5ERJZLQqn6t+kRz2UpjMmwhSfiSjvILs+0ihB/EK74vXbbmU01ASMirfvLMebbneKdw2nCoEOHzGh4b/PlB21WMUWhmOmjbD6HTrCU2BL4YTloLUXTi3gVAiMijKQlh3kp3FwR0pGQ1ZEIcP5QsdpgTLEsFjMmIS+oDuSOABjpQShISkUFAw0GTN0ie95bzJX4cSumFP8A2iO97eiQj4izQhmGZOYaPbfbPPXQkW9cpCipamKapDl3LnJtXPWFq0TwVFKQwOIk8iTrziS8rSuctamJc5Z6U8Iqy7OpLqUkgMakEZgiEJK7ZQrqiaRNqFbWflSCE6hxF6tC/IUQH0gzd84LSEkwGSNbGQlei3YZzKA206/vBoLwywAKAsf7cxt+jwIkWfwIptbIc4sY2khtCCrdp9ImlsoWjieRiJSXdnPQU6AQNtYLl8/TXxaLymzDF3Ox9pYeI3RZUETE1HN6cCwpzglLiwZR5IWrMrCa0csG2bfe+Gvs8VAlQ9sMR8PdYBWqyYVBhXgfPX3ybuy6QmWuYcku3FnbqfCCzSTjYEFTI72QE94B0TCMqsff/IbYmu1SVEy1JfAxS21j3X315cI3Z5yGwLHdJIcZpJq9Ps1L7I4tdimyWWkYg+IKSxptJFK7cmDb4R4oZ07B9824mcFZpSkMdoLP1cjTLdFyZZ+7i9l6+bxzbLEJqApAYF2b7Kj/APGrZWqVepiayLKpJ2gh+RIPvdGl0qDiwfYJeGaEnIsx8ve2HS77LuhalWXEcY0ZvD30h9sSAUgjURPkdsfdRODJYRRtIgrOgVagawBxAO9CcJ3wiTv9x2qCa6aVMelLszgwhX9ZMK1NTP34RV9O6dAZlcQbeC/5ak7Ep8wIvdllgpW+dPfWBNsLp/Ml+hCm8Izs/acCm0LjyIiyUbxuiSLrISy5jrNKVi9KWxBGjHZugfNYFY2fuX3fTfE9nmuk1zBDbfdI5OIUWGbUSSFgHRxoDTLcR67oG3nI+GRMSWC/M8NddhYwcuppiQlX2gBwUkUPMRAqT3lSluRmnEKNsNXcU8dGhUZUwpKzu5bwxgBWY9vsi6uSy8JyUxTx1HB25K3QEs5QhXeRMRhOYwzAx1bukCg1OohtkSUzUDCtJYuM0kK1HeAd30eFZI0/0YcZHN3TAk4VEtpu5vDzctoB7iqgjrnUQkWmQQUkgg6vSutDzPWC1yWyrVDZH3u84lunYya5RGSZJWkkAOBlR43BOzzApIO7bGQ7hF+SXm14FC3fOn8k3zlx512ymH4hDlhlXdG4yPWykmMVVzCGIJBw5gsesavSYSpQJLBVA9BTQRuMjkRsuiAfY5eZjuwHvDl5iNRkdl0BHtDc3y8B6RPafmmDT4aTzIDnjG4yPP8AP8+S/wAAaw/Krcoeo8oI3Of5h96xuMgsvTBxly/5YExQAADDIRYsn/s0b116zPoOkZGQv+1GfZCvNX5l/wDaDPZ1RMxSSXTgJw6Oyatk8bjI3gzNlATNGEAYlJdgz55tnFudKSJgYAOtL0FXd3jcZCpdhI4QgABgB3dOEHLt/wBpPARkZCn2OXRYmiKkwVEZGRw3ghWKQidph318I1GQ/F7kD4YqH5ZfFXnA+zGvT1jcZHpx6ZDLtBi0iss6kF9/GKkv/r6RqMgI+1DX7mNfZ5VFe9YsX3/uHcqm7u6RkZE0f6jGS9oMvP5h+UHm0GezWR3oHmYyMjZfYjR7YblVsxerYWerVamykVOzxy96xkZEsuhsfI/2Idwc/MxkZGRxCH2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 descr="data:image/jpeg;base64,/9j/4AAQSkZJRgABAQAAAQABAAD/2wCEAAkGBxQTEhUUExQUFhUXGBgbGBgYGBgXGhoaFx0XHBwaFxcYHCggGR8lHBwaITEhJSkrLi4uGB8zODMsNygtLisBCgoKDg0OGxAQGywkICQsLCwsLCwsLCwsLCwsLCwsLCwsLCwsLCwsLCwsLCwsLCwsLCwsLCwsLCwsLCwsLCwsLP/AABEIAMIBAwMBIgACEQEDEQH/xAAcAAACAgMBAQAAAAAAAAAAAAAFBgMEAAECBwj/xABBEAABAgMFBQYDBgUEAQUAAAABAhEAAyEEBRIxQVFhcYGRBiKhscHwEzLRQlJicuHxByOCkqIUM7LC0iQ0Q1OD/8QAGQEAAwEBAQAAAAAAAAAAAAAAAgMEAAEF/8QAKxEAAgICAgEDAwMFAQAAAAAAAAECEQMhEjFBEzJRBCJxYZHwM0KBgqEj/9oADAMBAAIRAxEAPwBqjIyMjo4yMjIyMYyMjIyMYyOCHjuOQYxjTCODN0FT7zjFpcVMUp8z4SCSUhCQ7mhaON0ZKyC/ryEqUtWJmS6lbBkAn8RNBzOjHxm+r3VPmFRogUSnPCOeZOZOpJgr2t7Rm0d1NEOTx0BPLzMKsLu9h9I6USYs2STiOEczu1iCUl+J8oYbts4QkqWKCqsnKtE8HbiTujk5UjsI2yWksAJbEah9B94+g9jgKJoCa5qOZzyJ0iFKiolRqpR6nYNwyi/JRhFVNzbpQ+A0zETSdFsF8F26JQQQVKbr5tHod22xJSBiA/qbyEef2CUg1K0g/kUT/csw6XQnAAypZbUhuihTxiPI9j+Ko5vSyYSVAkhWdfGvnHnl92EhRzY1B+keuWhpiWWmu4v0IqOjQBvLs98RPdD8YOE6A43o8tloY5ekHrutZHzKJGrlP0rFu3dm1pdngNNsJTmDDHNSOqDiOliWhTd8MfssCBxxAecMNgsqSO4twc00KegU6fGPKZcwDMH+4jyTBCy3ohJDTSjmpR8S0KeJ+ArTH+9LjI70t6ZgOW4UBI3HKA06zmaky1D+Yl2B+0NU9MvYju6+0iwQ0wL3KT/2oRyBhkTa5M4AqGBQyIOXqB0hadHJJpb2IV12fAtjVCtun5ujEjYNsPF2z1AALJpRzm75HeC4fXmHrXl2dBV8SWpgat3SH2guNQCwfKLEiSWGIEOGLgguAA9dSADyi/BPZFmWgpGoikKoDt8DEsXJkpkbjI1HTG43GhG4xjUZGRkcMZGRqMMYxjxuIsTkc/SOgqMY7iBSq09/WNTFliADxiNUwM5oB6ekC2dSNTZupLAZnLLj5x572jvVVsOCUcMhJqs/bIav5Rm/LNhBG8rTMvCYZEo4bOktNWPtEN3RtgP2pnJEpMqUGlDI/fKdX+6HoftFzkzqbsZFUI9rWCokUD0G7R4iCdInmyso6ky395+xBJ6ONbLd3yBnmwBba+Q5k13PBCeMQTKSdRzJfTVnxcxEcgMmvE8T9EV4rVDF2Fu4rVMtCg4T8tKPtA3OByMIyzUU5PwPxxvR3Kuz4YwihA7yssIDOH3fV4CzbdiVhkin3y5UrgNB4wb7bTygJkJJdYxr/I5wp5qc/wBI+8YHXNZNsSp1Hk+2WJW+K6LN22WYS5f/ACHkYa7ss6gQ5Lc8vSNWCQAzQas8uJ3JtjqSVFqy2EUOfP0zgzJsgMU5GUErMqkHARMqWq50qctWANs7OgvQNwh1BjDJBhjxp9ARzNHjt+9kBUoDHhCTaZGAstJA6jrH0PbruBBDR5p21uPNSRXdHITcXUhmpq12IOBUvvIV3c6ZcxDFc/aBaQHLbxVPTQwryZpSrCflJq+h2wSkJCFMoEJUQFfgUclDca89xEUZMakti4TaZ6Ldt+IVmQgq391XEfX9ILymGIDVixah2jQ+GceYzgZZYj6EekM1xXnQJSXAbuHTWj1ESLljdoOcIyQ3yZg0pu/SJXgXKtLtnwPpti2mYdKjYfrHo4c6kjz8mJxZbjIiRM67DEjxUmJNxkZGQRjIyMjRgTGRuNRsGMYprVhV5c2fofdI6mp5HQ5+xEtplYhmx0OwxXltkpIB3AQL0dN/GemStn6+sK/aK1LtE3/SSVFIH+8saCncTv27+Bgr2gXglEpA+Ie7LOWEq1fdnyhbu27jhZC1gzKrUc8B+UHXEXc8VbRCpy3QyMfITlykCUJMkhMlDgqzxHUDaCXBVrlqYT+1trStYShsCAw3ks58B0fWGC9FhCQlKnLUAHdA906wnW5irg7wuUt0MjHyCVhz7oImu2XiWaHCkNvrnzNYiT9pR2gDlU+kErik90q0cnoG9TBt1E4lcjq1EsQ1SW4qUxLcaR6z2fusSbNJlhnJrvNST4HrHmd0WXHaJQOhKz1p/lhEez3fLYoDfKw65+RiH6l9RKYa2eP9opvxbbPVoJhQn8svuJbkkHnBC7AwEDxLxLUdqlHqTBywycoDJLwWYo0HbvTlByQiBt3Iyg7IRSEo5NksoUi7IMVUJizLyhiEyLksxZRFOUYuS4fARM5mpgBflgC0kQxKEVbTLcGByRs7jlTPnftVd3w5qg0cBHxJKVVyKTXVLGu8pwniiG/+JVhYhcK3Z4PLnJ+7hmDiHDcxTnDITuF/AySqX5O5M4rlYVfNLpuIIoByChElgmFKk1/C+w1Z92XSIZaO8WzbyIOX5S0dyl/KWo5SrlkejDlGls7Ec7rvMLDKz95vnwMGJczYR70hNsymZRfOpG3afL96M93WsUCjuBGo8uUTJ09GyQ0Fpcx884mB2ViEAHPLQ/XZGfEKffrF0MzS+4hlD4LImcekaiIWr24jId68fkD038FmMMZGQ9izQjcajcYxqMUkHONxqMYXO1VmSUh3olepzKSkeccosyEJBOzEslyz5czpsbhFq/5eJJJPdSCTzBA6VPSFldrMxEtPDEN47td5IyiabUW2OirSRVvScazDQqokcX8g/TfC1aEd4gagj30EMF4zHWw0c8/lSPB+cLk6cBOQ2Tkvsagf+0HnCYK9j3oozwyUU+YE83IPgBB26JbWYbyrxMseBxCAtrGEAapdI5Z+ZHLdDNZJeGzyh+Gv+avQweV1E5jVyCHYqz4rUVNQYE9Bjb+4J8I9MshOMcQ39qj9YSewNn78xWgUp+oS/QQ7WUjEDk65Y/uH6mIMjuX7D30eWy5LLV+ZXmYNWGXC3bzPlzpgApjUwoaEkh97ERLYu0RSWWn0jrxt9FPqRSo9AsQEGpAhOuy/pRarHfDJYrWCHBBygEmgZbCzR2gxXEx427QViwjKi5LhdtF8S5YdSulYHTu2qR8iCd6i3gK8oZGaQt45MeAIhnohRsPaC0TvlAAORDesFZUu0/8A2J4M/jBOSYHpuL2xX/iPZMUknZHmvZctOUnRQI8m8THrfaaVMVIWmYlJLGqeeYMeS3anDaEaO/vwgYPUkPfhkqxhWdwfiBT1HQxxKIxKToa+vrFu9BhnpOhxA8Du4RU+EyhuYfTwg2zqDV3u28UI2ts5Md4gzYFJIOz7Qp3d/DfAy6ZVG6ctvA+cX0oUkhQocnzB2g/s4frK39wbWhgkJIFKjZWCMkgjdvgVdtpBDGgzDHTd7pwyLyUVbodeB0irDKuiHKvk6MkbBGom7wpheMizn+n/AAn4leMjDGooYsyNxqMjGMJjRVHClRVtk4hJY1OX197o43RkgdeE7EcI+V3UdugDa/oITpVoHxVIB7oNNvebOJe0N84XRKJc0Kn8AebdeYGxy1oV8VWpq+u4b2ctEmR2irHGiW8rQwLagcqNXkTASWr+aNyS/DCT1gve6XLgjCQ4P/LXQe6wGQaqORNOQFPKO4/aafuJF98K3qB6lj4qEOE5H8tIOY2bfhLduZMKlyqeYneR4Mof8RDXLDpQHzHiJQHmYXndJIdiXkaewAGKYG58VH6GGKSo/DxHNIlK5pY16GFjsBMeZMB+19VfWGtKHC0bcQ8v/LwiGXuGS7PJO3tpmSrbOQn76m4O4f8ApKeREL3+vnEpHdUpSmSMLuSWAEOv8RLM9qRMAfFLQS1KpGE+CRThAix3ehSkkFSWUFVlqJSdqSCNXatDrHoQcKWiWayvopyTMQQJ0paCcW0VQWVTaCC4zpDBc954DRZIMEO0LLs6ZaJal4XVjmLZZWS5mKOHMlzTbpCMoqSe9QvX6wvJGMuijDKUV9x7Vclq+KARBydY+7Cd/DGZiRXbHpNokjKEQhaZ3LPjJI857RyZMlCpkzEoDQZk6AR5reN72g95KEyUH5XDqYa10y0EeqfxAuxS0DCMWgS4Fa94uK6U41hPTLK5YROQcQFFBLitCCAajpDMSjF7Nkc5R+0EXHMvKaELlFcxMwqwE91KlIBJSC1SAk7Pl1hr7LdsV/E+DOxoWCykrDkNmQoNUl3B20fOC/ZKyCUhGEKODF8NABTLQpQIUtlVxMVCmWJVDowXbciAorWl1bSxIL6Hbv8ALIOycK0T43O/uZq9u9KVvBjxe9kfDnoVoFt1LHwJj3S3Sg0eK/xGlYFD8/oYlh/VorT/APNsztCk91Ww+Y+oiOSXY7Qx4HLoXHOJrfO+LZpUylcL7iQoH/J+sU7KrD3Ts8vbwXig/IZu6aULYvhOuw/t5bIZhJBD6HX6wsWaay61BY8/3cc4Y7Epiz901B0IO7w6xNIKSNqkqSyg+8a/rBq75+IbDs+kVk7FU03e+kdSpZFc/e2HQi6tEk34YZSstQjnGRSTMpmeh9CIyHeq/gVwOjGRkZHpkhkaJjccqMYxDNVC12mtxJMtJajrV91OvM+sMs9QSCTpHnt6KJlA1xTlYidiASByJr/TCM0q0NxqypY7OjBMnrAwo+UHVVAH2s4oMyRviiq0KnqJDhCHAGx6ufxK1PowjqfimBMlLBKBWtMTmqm1ag18ogmzEpR8NDtr95ROp0GgAzbnCPBQl5Kky2AOk1S9d5/DuHj0iuuSmhSTUjMfSK81NRTLLZ7yjUvE4b3v3bIbxro5fyXbolYVpLuAQTwGfhSGkHDhfMJUeowjyEBbqshLb69MvrwJgvb14ZZOpZI4CnoTxTEuV2yjGqQU7FWrDMG8E9Ktzyh/mlph0xBxvIjyu6phlqSofZj06Ur4ktCwagD9n2ZeMRz7DmvIs9srLimy96C39x/WKdgsZH2oPdp5TiWtmYFJ5kke98B0LYRzmx+ONwNWyWGNYTbfZxihrts2hhVtsx1GHYm7ByJJHo/8Lvkptj02bHmH8LzTnHp684di6ZF9R7kU7dYRMFYXV9nUhThxwhtekQLEdlBMHHklHQOsVgwtUwQ+G2UYExslhGUUjkpNso3hlHjP8UAFTGJ+VOLQ1cCodwML1ap5t6/b5tI8R7cyVqnTJh+Q5cEhv15wuDXqoqUX6bIrgV8SxqRqkk8qE+PnGBygKFSC7cM/CvKKfZC04cQ0cHrSnUHlBdEr4cxSOLPuyfcQQYPIqk/3OY3cUSylgpBD6He2RI4U6Qx3dNJlgvVL9My3AueBOyFpKMJAyHlmWO4gwXuS0YCU5g5P4c37piXIh62N0jvJfcP0/ThFn4QNU0MCrvtIScL937O1tm8eREG0orTY/wBffGDwTrTI80KIUpO6MixhV7EZF32kuyGMjUaUYtEmGOTG1GsUL3vFMiWqYrJOQ2nQDeY43Rjq8yMBB19A5hBmzgUJFQEoCSdS2idM9Ttjq9u0JtAYURs1P5q+HnnAifNJYVJ3Anyy8Iiyz5OkV4oUtkF4EMQksnYKOd5J7yt/lQRwlYUVAliKEioV+bV9/PbG5d0TZi8RSUgGjt9Xi6i4kJH8xWrlj7bxgXKKVWOSbBEyz6O9fCLViu/UikX1FA7stPR68zWL9msxzNPTgNsA8jC4nVjs7U1NH2Pn73ndA+9JwVMYfKnx09Gi1a7aEjCjM67vp7rAeUrU6eJ9+W+BS8hBeyJeuwV4Q3dmb3wqShRovLjXzFOUKdmDJrmqp4BgB72RzMnthI+8pjsw4CCOsIcbYzVHp97WX4spSEs7UO8d5PIs3NtISbNMJTWhcgiHG5LwE5Dj5gA/4kkOG8SN4UN8Ld8ow2gqAoutMsWvWh/qhTQWB03Fgq8UHCTCqlTqc7YeL0lvLPCFCRZgQSpQBD93U707YoxaR3JbZ6b2DZCB1j0UEFIVHknYi2gjCFOekP6r0MuWO4pe5LP4kRoT42mJz4+TVBO1zsNdIglWh46Un4ksEgjcaHppFGVLILGCbaYqMVVeQsJkQ2ibEWKkV5syNLJo0MewT2ktwk2ebMP2EKV0B88o+fZlvnLRhmTFKA0PrqecetfxYt3w7Hg1mrSnknvHlQDnHkKksnea+gh300Vxv5ZzNJ8qT8Fu5JoTMANAp0vsxgpfk8N1qBVLRMbvIASocHAPVxzEJMlPvhDhY7cEgKLFKx3ho6WStuBZX9QjuZbtBY+qLc6UZkvEiqk14prXkcxt3R1ZZmIOc/fvpHMkKlKwhTg1lk1BbNJ5Z7i/G8kJWcSXYgFSaOgmgVvD0Oxt0SyjocmXpU50scxX3u+nRisVqcB8xl6jzhZTJIz68ffOozEErqX9k7ac9Im2mFJJobUTHAy5iNwOTaVJpsjIo9eRL6aMjiZHZgbfF5Jkyyo55JGpOyPabSVs89K2Q3rfCJCSVEPoNsedXleq7Qp1q7rltg/KKRq0z5lqnEZk5kmgA1OwCKdswoOEZ6v4ONNoTwd4klJy/BVGKj+SWXaUp0JbY8WU3wkfe4QIlIB2mLaJaBn9YS0ihNlpd6KXRCW35k8HjpNjWsgrVmNXegrvzeIv9YxZKOpbmAI7l3gpQYD+3Iev7QPF+EFyL8qUlAo3FX6RUtt4Bs30Gg/bcIrrStT1L7AfrGk2Njl9f8oyil2ayoVk1y/EfQRLJQSQPf6++UmFLs+I++Qi7Z7MXD5nQZ8zGcqRkrJEqzrQDy0gdb7RhQhO3G237I9PCDMyUzDYCeDAnyAMK/ambhmISPsJHIqdR842KPKVHMuTirHC4L1VJVIW/dUMKutDu05CDvaCZiZScsVfwmnSld4bkjyJmKTL5/8AWGORaSUo/EEvvOQPhCJxpj47pm72tASADC9PlhdIsdrpxTMDDutzECbHa0uKgcf1g4QfHkgm7lR6J2WugIklbd4ZGHu4p2NAJDx5rcd/LT3QtK0nMUPukNtn7TIlAOtKAcg4D8BrAL3bO5cMmtbHRSqRVSQTAZN/zFh0SsY2/K/MxVuq22j4xTPQlIIdOEkgDYSczvg5TJlglG7GJSYrrTFgqgJ2rvlNls65lCr5ZafvLV8o4ancDA1ZxM8s/iZbP9RbhJSe5ISxOgUplLPIYRxEJE5eJRIycNwFBBe3kolkqLzZzrUdcJJLn86q8BAgS/CLselQqXZPIgxcqcYUjX50b2DTE80V/wDzEB5dGgndiiAVJLKSUFJ2HhqNogJsbFBmy2sy+4sYpbjcQdFJfI7tpI1MGLVZ8aBNkqfDUFO93BGmWWr6msDApCxiY/DVm2ctWqX1GqTqBtpEt3FUlbhik7MjrXZQvwMTz0MWwvdtrxpcjvCi0s4IyccP01EGTYu6FoOJBZjmQDk5+0Ks+8QBKGPxEu1HKaKD6KGW7KtdXEMt12phWqFDo+YO7fpucMik3TNJtbRYk2hWEd4ZbR6xkWvhq0SFj7xZzxcZ6coyD9P9RPIiWY877SXiVrUv7KHTL4gsVf3eAh5veeUSVqGYSW46eLR51fVlaaiToBLSeKmHrHqZn4I8S3ZHPH+nkIlhhMnJxzCR8qNBzpxLjWF1ZcnZ7qd8Eu0dr+JOWdqmG5CBQecU5svBLl7VAq9B74QpjokaZmFIY1r75xJLtL5/U+UUyHieXLHCBdDEwiFDQu+lKa5Zx0+pz5H9YqSbOTkR1iYyUp+ZXIQt0ESGfs8f1eJJEpUyictukasoSflS+9WXvzg9Ks5ABVlRktUng9BuGzPSAk6CRBY7vSl6uWqTv2a12axdSnCKhnowHg+3byEW7LZnqzau/iS2zXdTRoLSrEcKK6YhkkHYdpfx3wq7CB6pg7xVkQcX5R83gyRzhHvicZk1SzmST1LtyyhpvieMOFDE6kMzJNAHzD67tc4BWKwMTMmZJIwvmpX0GfIbYtw1FWyfMnLSLEu04FIl/dSkHjn5QxicyEA5t5Qu2SSCvEcvmUs5Abo6F5Baif7eH1hWWHJ2v8j8MqVP/AUvJXxM84FyLOUqdnGoix8eCd3sqFpuKHr3WFLluizzAFKQHOoLeUN9yXTZJIBKEqWwqa5NtgFYbuCshXo8Ml23UUscI8/OEqbH5Jxa+PwGpK/iF8h7yiaez0zjJMsx1MSBnHW21sibVnEyaAlyQABUx5J2ovoWmaqYt/8ATynShORWdQN6tT9lAahJhq7Z3yBKKcRCNSPmVuT738fKLwtBmFyyQAyEDJILsBvzJOpEMwK3ZpriiuuaqYtUxVS77nyAGwaDhECR3iM6dcvq8EEy8KANTU+nvdA9STRW1/MinSK4uxHRKuW1NkELlU+JP3kluVfIGKlmrSJ5CChYUksxBrRiIXLaaHx+S/ZpipcwHQ0UNCkliCOvAwesicYxI+ZPzJ1I1B20cgjfQMIqrsomJC0MBQ6UOo2RLdstSFBYanzVdwTV2er7du6JpSsbQVs6SaooQ9KMQPmTXaKtl0g5YlAJxpBKcinPPOh1BrzeK0uSCBMQ6gWfSmhrqN+/fF+yoKe8lyk/MGZ/oR673hCewZbQUlSkkApmBjl3SfGMir8AmqQW9/hjcN5iaQPvlOJKU7VAngkg+kJd7q/9UVfdMo9Hh1t+Y/MPAH/yhIv1LWgvkQgkHYCB0r4R6WUjxivhxKmk54VNxJHo8RT5hUdwEWrcMM2a2Sj+sVmoYU2PSOAmkTIR0jUitIsSkk9YFsJE8oFmDAbdTHUmwD5lM20+68BEtlSWdhm22J7WkpScLYgwfNifbwpyd0MS1ZPLWhAckJ3keQ9ax2m9QP8AbSSTqou/1G7LdC+g4lN8xzJJJrBK3IUkUcVbZt2c/COuCujJ6DMu046TFlwHIByauXyjoIp3vaAf5YWpCWc90KKsQBqrENo4xQ7Mo75GgChxcGJr5HeSdClNN2HC/wDjA1U6O9xspIMupAWSEhiafaQGIB2E66GBMy1KxO+Tj9v0bKDIk90/iz4a+b8oEWmVXLVofCQE0V7TPUoZnIPzAr4mOLIlo6VLqeo+nvZE1nqeLw2T1oVGL5bL8qsEbsmEKitZZLwVsdnrWIZyo9CER2uFeRhwsqw0I11OAGDwxyJi+HExPGdGyQsOmY0BL1tuKj0957BGploLEqNAHgDf9t+FJUo/MznjsG4RyU3LSBhBJ7EbtZbTNn4AaJOXCpgCQSsgfepxoB0JeLNnSTjWrV/MA+JaJbllusKOQxK/t/YRfBcI/gRN8mc3izqAyxJQngDWBk8FwDoAG4CvjWL4W60j8RUfH9oqKl6mpBJO8a+BMMhrQEvkksimLGog1JlS1jTEdhY9FM9dPKBCJNW3Z7qj0i3KTlw27zUe3hUx0Andq1WdeFQeWpnGWeRDsx3HMZE5wy/6MllS1O74SK8iSKHcdnGF6yWo4WUcSDzb6efhBa7VmWCpCsSTmnN8s0n5tN+x8omm7/I1Kg3dE0pooDNnoPAGigdN+sMFmKQoghgeYI0IY8awKu+3SlsFOlxQs4I3FqtqFBxug7JsSVp/lqSW35HdqB+kLVsTNrydG5wahVOD+MajoS5gp8NZ4FJHIvGQf+oG/kXrwQ6VbcxxDN4iEi+nIE/LEVpAP3WYequcOd8qIkzCPm+z+Y0HiYW02QTRl/KRRA2tQq8T4mPXyKyGDoTb3USsrYh+9yyfziKzAcmJcbq/WLtus6jhQkEqTiIJyKaMx5HnxgdLmAKcEqDV3DUB4RRQmSWMVP5fflFqwB07wac6eZiCyDvqB4dWixZZbEA0AJCt41b3rC5DIh67rIEhL5NjO2tQ39P/ACEUb1JIU2pHUn9o6mW9SgtQzd24N9BG1I/lOK1SSeZPm0J3ytjfBSuOzAzmZ8OfKtBochzi92rZCAHGImnFi53VLR3cYEoufmZzz7zcu71MD+0M0LmbcFE+B/5FR4tBr7sgL1AhuefhWFHUsfzD6s/XZDFb7MDhYUD+LEDkPKEuyrq2n0r74w83RN+LKD5pFeT16EvHM6p2bG7VAeR3lkaZgflNc9tfCKFushAOlae9czBcS8BWr7u3r6eMd3pKCgkjIuRvo/WkcUqYXaFiXJxVGbeTxGiSQX0d+YNRDMLs+HKQVUWurHQOPABj/UIozrMxcUxZtodCOYg1kNwsmu5OsH7HKeAV0mgfafTwhqscl4jzPZbD2hSwy25QVC2ED7OholmTISmC9kk2ZQb1B+TkeIEI3bu8O6EjMn9IZ7RPZPCvgR6x5vfNq+JPGwK8qw76eNzv4F5HxizJ6cMvDuSP8kk+Rju5P9pStiFA/wBWGILQtpZfc3URZuBDy5qXzwjq8WS1AmW5A5RwzBuwD1MSz5QASrT5VcqP6xFPOKYv83rF+wHFillu8PHT3ugm62cSsgnAonM9C4Gx/wBX8YvIld0KfMOkDM7a6MaP7HE2y4yXBdJFNe62XLzER2S0F3W7uzNlpyDRyW1o7F06LdnmqxPrs2jY2UHbB99Py6p+j84pIs6vsgakUc+Ltt5ERJZLQqn6t+kRz2UpjMmwhSfiSjvILs+0ihB/EK74vXbbmU01ASMirfvLMebbneKdw2nCoEOHzGh4b/PlB21WMUWhmOmjbD6HTrCU2BL4YTloLUXTi3gVAiMijKQlh3kp3FwR0pGQ1ZEIcP5QsdpgTLEsFjMmIS+oDuSOABjpQShISkUFAw0GTN0ie95bzJX4cSumFP8A2iO97eiQj4izQhmGZOYaPbfbPPXQkW9cpCipamKapDl3LnJtXPWFq0TwVFKQwOIk8iTrziS8rSuctamJc5Z6U8Iqy7OpLqUkgMakEZgiEJK7ZQrqiaRNqFbWflSCE6hxF6tC/IUQH0gzd84LSEkwGSNbGQlei3YZzKA206/vBoLwywAKAsf7cxt+jwIkWfwIptbIc4sY2khtCCrdp9ImlsoWjieRiJSXdnPQU6AQNtYLl8/TXxaLymzDF3Ox9pYeI3RZUETE1HN6cCwpzglLiwZR5IWrMrCa0csG2bfe+Gvs8VAlQ9sMR8PdYBWqyYVBhXgfPX3ybuy6QmWuYcku3FnbqfCCzSTjYEFTI72QE94B0TCMqsff/IbYmu1SVEy1JfAxS21j3X315cI3Z5yGwLHdJIcZpJq9Ps1L7I4tdimyWWkYg+IKSxptJFK7cmDb4R4oZ07B9824mcFZpSkMdoLP1cjTLdFyZZ+7i9l6+bxzbLEJqApAYF2b7Kj/APGrZWqVepiayLKpJ2gh+RIPvdGl0qDiwfYJeGaEnIsx8ve2HS77LuhalWXEcY0ZvD30h9sSAUgjURPkdsfdRODJYRRtIgrOgVagawBxAO9CcJ3wiTv9x2qCa6aVMelLszgwhX9ZMK1NTP34RV9O6dAZlcQbeC/5ak7Ep8wIvdllgpW+dPfWBNsLp/Ml+hCm8Izs/acCm0LjyIiyUbxuiSLrISy5jrNKVi9KWxBGjHZugfNYFY2fuX3fTfE9nmuk1zBDbfdI5OIUWGbUSSFgHRxoDTLcR67oG3nI+GRMSWC/M8NddhYwcuppiQlX2gBwUkUPMRAqT3lSluRmnEKNsNXcU8dGhUZUwpKzu5bwxgBWY9vsi6uSy8JyUxTx1HB25K3QEs5QhXeRMRhOYwzAx1bukCg1OohtkSUzUDCtJYuM0kK1HeAd30eFZI0/0YcZHN3TAk4VEtpu5vDzctoB7iqgjrnUQkWmQQUkgg6vSutDzPWC1yWyrVDZH3u84lunYya5RGSZJWkkAOBlR43BOzzApIO7bGQ7hF+SXm14FC3fOn8k3zlx512ymH4hDlhlXdG4yPWykmMVVzCGIJBw5gsesavSYSpQJLBVA9BTQRuMjkRsuiAfY5eZjuwHvDl5iNRkdl0BHtDc3y8B6RPafmmDT4aTzIDnjG4yPP8AP8+S/wAAaw/Krcoeo8oI3Of5h96xuMgsvTBxly/5YExQAADDIRYsn/s0b116zPoOkZGQv+1GfZCvNX5l/wDaDPZ1RMxSSXTgJw6Oyatk8bjI3gzNlATNGEAYlJdgz55tnFudKSJgYAOtL0FXd3jcZCpdhI4QgABgB3dOEHLt/wBpPARkZCn2OXRYmiKkwVEZGRw3ghWKQidph318I1GQ/F7kD4YqH5ZfFXnA+zGvT1jcZHpx6ZDLtBi0iss6kF9/GKkv/r6RqMgI+1DX7mNfZ5VFe9YsX3/uHcqm7u6RkZE0f6jGS9oMvP5h+UHm0GezWR3oHmYyMjZfYjR7YblVsxerYWerVamykVOzxy96xkZEsuhsfI/2Idwc/MxkZGRxCH2f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2" descr="data:image/jpeg;base64,/9j/4AAQSkZJRgABAQAAAQABAAD/2wCEAAkGBxQTEhUUExQUFhQXFxcYGBgXFBQUHBccFxcXFxwUFBcYHCggGhwlHBcXITEhJSksLi4uFx8zODMsNygtLisBCgoKDg0OGxAQGiwkICQsLCwsLCwsLCwsLCwsLCwsLCwsLCwsLCwsLCwsLCwsLCwsLCwsLCwsLCwsLCwsLCwsLP/AABEIAPsAyQMBIgACEQEDEQH/xAAcAAACAgMBAQAAAAAAAAAAAAAEBQMGAQIHAAj/xAA6EAABAwIEAwYEBAUEAwAAAAABAAIRAwQFEiExQVFhBiJxgZGhE7HB8DJC0eEHFBVS8RYjYnIkU7L/xAAZAQADAQEBAAAAAAAAAAAAAAACAwQBAAX/xAAmEQACAgIBAwQCAwAAAAAAAAAAAQIRAyExEhNBBDJRYRQiBXGB/9oADAMBAAIRAxEAPwCpvwltS6ynYNn3TTE+y1LIDEHmEVToUzcFw0dkI36hNba1Ja4ud3eA6p4k5NiNkaTy0+R5oVWTtiBmbG+qraYjjC8swvLTjC8swvALjjCyGraFJTHVC3RqVkMLVGGkNp19ih6jXD8uv3qEvvRGdtmgatsmkqLOVltwdiheb4NWM2LViFu6o4AR1BUrSY23Pss7/wBHdr7Bl6EaADoYn0WlW1I1GyOOWMgZY2gSF5b5VrCaAYXoWVhccYXlleXHGq8sryw4vbcMrh2drjGseHJb1sRuQ0gtV6sgwtbT0mAfVZxS0pmnmAGkj0S0YcauWVKhLnBBimTwPoukOwxpyiPxR7osYdRpNdsIndH1HHKyFhN8dqsc6WxPRKURx4LdrZ4LVoUzWIZSoJRs9lHL2J+SmZh2bUSOgkz9R7oi1pCdZProoL3FHyQwBrRxIBJUc5OT0URikgK4oOBjcDbgR6qa1qnYn5L1rTq1TABMqw4b2QqP/GYQuSXIyMJS4QhqW7XnQZT6g/uo/wCnmePmNPVdMs+xNIDWSU0odjqfN3nBSu9EavTyOVW1k78JbO3qDsVNUptILZgAkdRxj5rq47IN6dCq32i7COhz6X4t45rllRksEkiiMw8EkmQ3kP1UtKm4mGt7vUk+YUV0K1F0VARHOdUVZYxrAATH8oV9MxcWJicp8xCX1bM8P1VmbQc/Uyeon6oC6tJ0Op4Hj6o8eZrTBnjT2ivPbC1RldmsHfqhXBWRdkzVGiwtlhEYYWIWyxC44u4va9N7S2TAj2U9PtE/K+m6ZmVbMMw1rmkuGpJjy0Ul12aZkzQJ4+aXZhU/9QDLTPFsT5JlWyV2nXuuHBUrtLa/DrEDZC2WKVKQhp05FFWjiTFsOFI6Okdd0tfA4oi7uHVT3tl6lat4hInla0h8Ma8kFN4W5rga+ikqWR/L9EIbNx3lJ6m+WO6Ug3DquZ0Sm+G4H8Qlzvwz8kBhFp3so8/0V9sKYyADSEmc64HYsfVtkdjaNaAGgBWPDrfRK6NNP7BTN2WxVDOhQARNGlBWLdG0WLKNbowKK0qUEypMWKlJG4CO7spHans2y4pkEDPGhXD8WsH29QtcIIK+mrigqL287Ntr0y4AZ2jQxv0W45uDp8G5MamrXJx2jidUaZzHKTCPpXjjqXE9CPkgLjDXMdoNtx9E0w4S3K4SPQhUuqJEnYRSa2q2DEjb/KT4haua7VMbdmR/T70PVFXtMO7p2P4T9CmYslOheTHasq6wpazIJB0IMKNXEhqvQsr0Lji/2XbCAw7ZTqPHdPrftg15qCdxI+S5UAmuG4JXqDM1pa0fmOnohaSMJ+09w15BG6QPKNv7dzHQ7VAkIJypDMcdngOZhFWj2jYT6oUQUxtWtaJdr04DxUkilDa2rNyyWgDnE/VJ7/ERMMHnxXsUvCW/2t2A5pPanM/QffNYo+Tmy3dn6c6lXHDWKr4P3QArZZVYA2jjKmybZbiVIY0qWqcWlJJaN9TnRzfUJ5YVmuGhB8DKVTHpoY0GplbsQlsm1CmjgrFZZUjdgXiFkrBanEhBWYld1QzSE1qIWo1IminHKjkva/CPg1Q6JY4wf1SK+w8shzBI2I/RdX7TYcK1FzTuBIXMWVoblfqNWnmCNNeiKEmZlSsT3FP8zT4j9twtXPzN6JpWZTd+YtIG8T6lAOty3UFrhxj6pilsU1aE942YP2f3QRCbX9PL/wBXbdCgqNAvdA3XpYpXE8/JGpA7NxKe/wAq3ogLnCnsEmCtPiv5H0KNizrjba1brlZ6BA4x2koMaWiD0C5j/Mv/ALnepWrQSu6aOWwvErr4r52CW1eSmeVFn4Dfmp5lEUSULYcdTwG3qm9rZNPeedBwGw8eqFsxx05TAk9Fvid7lECNNh15+PySHtjeELMcug50DYaKfCLcAdUlacz/ADVmtKcCVstKjce3YypVMpGkngBxTihg76utSrHJrdh+qSWjolxTrCsV1/KBzc6PQcUiWuCmO9MzX7LuGrHE9CENQu61B2kiFesKuzU0bUok8ocJjSJk/JaYrYMqS2pT+HU4Ed5rvB36wUPW/IXSlwT9msfNRve3Vxs7xcfw+s6jW+Gea6ZhBJaEPDGNJrY+N1Cgq4zSZ+NwCCvXQCVSr6i+o8wSdeA+q7uMDsxLxUx+gTAqN81tQvWP/C4HwKolDswXGXFw8NE2t+zwbqyq5rxqCQPoubs1Rrge3Y0K5B2le1lR8D82o9v09F1WhXe5pbUEVG6O5O5Pb0P0XJe11QNu3NcJHKY8wVmPmjMvFmlNjKjdvvx+hQFxh4brmeOsA/oUfb4e2O7UeOjhPnosVxVp6iKjePNM/oSJS4kFp1Hh7wpcApRW15fVZugHHMzjwO4I4KCzusjp+wq8EtUTZ4+S73FowgHLtqhP5dvIISnjwgDMIKm/qDOYVJIUujTkwFLUbGgW1mIBPl9SfRRVEUtsNaIXKMHdTOCEuTDUiY2BMLvTeAPvQc0uurkuPTgtHFaEJaQTbYRhrZeFc7O2zBVXBWd6V0TAaYgaSeASsrH4VoruMsexhy7JLZW1SpO8xI1j5rqR7NmoZqbbgcFLR7JFp7joHKEtZUkMeK3ZQsJ7P3QeQ0aHKc8d5pBBBY78uu54jRX+vVuaLvhva+5p6EPYO8OjuoTvDez7mfmb5NTSrRyt3JQSn1B44KH2ULF7P/eY9siQDBEETwK6Z2cp9xs8lSr+DUa3cl2qv+HNytAHJAuRsvaD41SLhDR4wqxVum0hq5tMDcu+gV1DZnmqB2g7JMzOOd0uBHfJeBJmRy5Lkt7BT1QTZdrbMuyfzhzf8gwD3anFe7I17rmnZ7fk4fULk9bsXcsL2isPgPcHZM5aN5Di0wDHCJ4KOl8a3rxblxZOtOdOsA6JssarTFQnK9o66Tnyu6EH78Vx3+KBy3gj+xp9yuuYNUc+kHOYWGNjC4//ABYqf+aRyYwfM/VBiX7B5n+oNgWNFujtW7dR1B3ViqPa5mZhnnz8CFzajXyuHIpzZ4gWnQwmzgIhIZ3xH4gNem37JXWbqDwOhRr64d0ndDvI8tZCPC6YOVWhc8R5LGY8ypbod7n15qFekuDz3yF0zoB1P0W72ak+MeSiadlPU+n0CBjEC1UHet0hHPbqha+rvNTzY6CAHsiAvCjpKJv2RHip67AGCNyEtsZGN2a4SYldC7L14hc8sRBKt2BXMEJeTaHYdM6xZ1wQmNNoKquGXMgKy2NSVGW9KDQ1LccqfDpucdITmjACpXb3ExLafAn1jX9PVFQK5E2E3JfWzRsul2E5dlxJ+MinUaA8NcToPH5LpHZztISACdgtarZrVqkW2kVLcW7XDvAEJbaXgqNLgQY5bJjb3IcFkX4ETi1sA/0/T/KXDoDp6FRjs3SDsxEu5pyGwslyPpF9cgN1sANF89fxXH/nv8G//IX0XXfovn/+IZH9Re7eMvs0IsepGzuUdlCG8I9i9iGtSdtBPopKDZITm7QtRp0HU2mFq4ozJLdtoQlb8R8fv2WY9s3JwDVh9+KgRLuIUOXovRg9HnzWye3bJjmNPEaqVrtAoKboMqd3Pgdx16LJmwJ7e1zPI8/aUvvLYtdKcWFbKHH/AIz46EEIW+uA8+QhRSlbKox0J78SF6ic0A7AeGq2JDnQeeqHoXeSrmAkTtvotq0ZdMLtwJ0TW0qwQl3x2OqHJqNOEcNdEbSCBobB+S7YHe7BXbD7jQLmeDO1Cvdo4tZmKkmqZdCVosr7mGkqh9prE3BBzlrmzGk7pncY61ujnAffBQDHGGIA6TGqHaGQi5PRU7bsdUe8kNDneeqtGEdknVm1KVcOpyPymD58COic2GMkHuxPTX5J5bYiD3iCDseH3qttyDeOcE6FXYfsvVtWmm980xMEcZ6cE4uCaNQf2nZMLe/a7RYxKiKjCOO4XNKvsn7kuv8AZaCbe4kLL3pJhtxpCOdVRddoXLDUtGt5WgHwXGO1dAPPxf7nOJ8Bsus3E1CWgxIOq532/oi3oCmNXVNJ5AHX2AWQdsNpJbOaEZszufsETaU/0XrZmh8Y9k2srTQFUSJomaLdMvEpZXZGnJNqroIPKPsoPE28ec/4RYuQMr0K3nisZysFar00jzmzclb0TOnP2Wi2Ywpcthx0EUncD1QJfM8xw+oRtPUjgeKHxKzLXTsVJJbKYsW1HQShpRph3ioK1sRrwWpmSRLhX4j4KxWg1CrmGu7/AJKxWx1CCY3FwO7RuV2iv9iGvtWg9fkf1XP6NRWPDr8inlnipZorgyuYpg7viyasD/kCfQymOH4fTdDXVXkxwgDy47dfonF5ZfEbzSV2CVWmWT5z7FDdrZVimoPgs2HdmaZMsq1ASAD3wfSQjLbAqoBDa5dDi6cg2HDfw9EgsMSuqX4qTnAchKc2uMVDtQqa8xHvKGoljyt8NBbLS5pElxD2/wDEQd+XFF2faNub4b5zcCQdR1U9pTqv1cI8TP6pza24jVZXwS5ssWv2p/0KbVneqcs0jzAd9US4lG1GATA3UBboSuoR1WC0qoYXEuDQBqTwG/0XHO2eL/zFZ1QE5B3WTynV3mrv20xfuuoAAQdXcTmA7vhAHquaXrcxDRz1T8aRNkk3oitG7dSnZEMA8z+iEw+1Ln7QAfVG1XzIA0Bjx1Wt7OS0B347o5HT6oW5Oak0neQD6fsjbwTSI+9ErdU7kdfknYuUIy8MXvC0Uj9lGvSXB5z5JXiPFOMOwGrUGaMreZmT4BJ51XXcLbFs0wDpr6QktW9jHKuDmNXD3B+VsnbgpbyrJDagghup+SulC3aGvqEAQ4nlo3f5ql4hctcHuI1eSYPAfljyhLlFUFCbsT3VplMjZa0zpqJHyUtpe6QdeC9A3Go4jkp3ZUha4ZHgjaU7t6iU1Hb8QtrW4y6cOC17R0HTLPbV0ys7vXdVqnWU9KuQZSmrKLOmYXdCBKsFkWmCua4diWis+E4uNJKRKBRB2X62Z0CPFu2NQEhtcQGUapjZ4kDpK2NeQckZPaDvgAbLQhYdcIavcgDdZKkLUZeTFV2qGu64DTJ0AUNW6A4qodrO0Aymkw9528cBy8ShSsY3SK9jFz8Rz3nYuJ/T2VeaRrl0JO+515dVPjFxs3gNERg1mD33bN+f7Jy0hHLGFrQFKnJ3j3OwS8aDXoib+vsOZk/fooTSkkBDHYctApfq4cP1Su7EffNNKrMu/FL6rCZ+9lVi95Ll9oueFopnU3HYE+SjyHkfReiuCB8mxXRMG7QsNJrcwDgIgmNhCoNS3cNwfHgtGjSUDq7Np0WjEMXzMfTnVzvbc/L3STHxDJ2LtB4Dkl8aj1Wt2TUO50BAn/PEJE5IbCApBIKLbVI7w3G6kFo0jvOg8x9V5luBsdNZlKbTHJMHqGdRsfYrTX7+SlqUCAZ25/VQtP7/AEK43yMLZyNYUJbt2REJDKEH0DHFHW9YjZyU03qam5CxqdFqtMbqN6o627SPbuPdVOm9FMk7JbQxSLm3tnA1aZQVz2scQ50GGgk9AOKRULFzipe1VuKFhUdsX5WDwJ19gsSTaRkpUmwI9tX135KYMayTp6BQtd395jvE9eCRdnKORrnnTh+yd2YGXMdiTJ6Dl4pzioukTxlKStkVO0L6knaYH1I68JTh7wO6IytG3LoobcwM8d491jfl+6ntaGZwbvHeeeZOsffRLkxkEBXc5mzuYn1TKgzjxMICqM1XoP3KZZ425fIrcfKMybTF+MtGURuAfLl7yhsNph51gT7xsosWuS4T1aPmdfVEYUYc3wn22VUffZJL2UPsMwhpJAA1R/8AQRy9l6xuWSHcdE1/qbeQVe6ITlDcQqAahpHh9IUFWo13AMPt6cFo18QtsoI6HSYSOn4Kep+QZ7XgTw5jUI2yNN/Q8+R4FCuBZt5/uOKzTpBxlsBx8wUqcWNhJcGWUYdlcIkx84PspW2LjIAMidPT9Vh1UHRwh3pMdUbSxPvA8Yjrw39EttjUkR0sLLqDncPlsYVbNEh0Hn9hX/BLlop1GH8Lp1PAkR7Qqrd0gHSDqXEDwGg9lsZcmSjwSNpaKXLoiLehLM3AaH0n9V74UhLsckD06anptW1GmZR1KylwmfJc2EkR0KUqz4PhJdGk/JFYP2ZmHP06K7WGEw0agDwSm7GaQks8GA1drHDgqV/Farm+DSGgkuI8BA08SuqvpNAK412+uviXjgPyAN89z8/Zdj91gZfbQoZRlgpt47nlJ1PoE0aASGD8I+XXqUsp1MoHr48ExsauRpcdymti0gqtWySTGbYDl08eaOs25WxPedq778UloGXZjwJI6nn4D5pvYS4k/fP6+yFrQSZA9sOJ6/qmmHsBOu2v6pVVfqf+37fIhFCtDWkcP8Loco7Jwxfids3LI4ucfIKbDbMuII4mFG7UgHYCfedE7sKjWwOSpxbkSZdQJbfA3ycrjESFB/T6/P2Viw/GmZeHJT/1Kn09QrEiJnF2a8fvqts3Dy3UbB09/kpWs6JQ4kDZ6jigao+G/QnKT6FEiR9+yzXYKjS2eHvzWHGl3VO5g8jz8eRQQupIB9eXRb2xzNNN2hHtGxS18tMHcJbgOjk+Sz4Zc7g8dfPmPL5KO7pgERvM+vJKrS51HkE6w5wfUAJjgElqh62SWziBHAouhQko7+nf7jWeZ8Fa8HwJhILhokORQolXsbBxcNNOauWH4O0AECXc1YKeG02jRohTfy8bafJDdheDXD6QbujqtwAEuIIW5ZO505LGzaIby5ysJ4rhVzVNStUefzVHO8th7CV1jtdiGSk88mmPRcepkkE89ugCPHwxeTlE9IyZ4A6eSkqXEzwA4oWo6BAUQqzPIHTqeqYl5AfwOKFbUczoBy6KxYS30009z9PRU6yfNQffVXTDDAHn7NAXSMQmvqsOiefv/hYtbrSOo+f+UFjdX/ed4gffqoLWrDp9FyRzY/ti0nNtwhHPtJaYJInRVx10c+Y6CRsrpYXLPhgDXb2j6qjAtsm9Q/1QI3AnktAJ1Ck/0/W/uKslliVPNrHdRv8AUWcwqmRHCWPPIx0UzakBQZ44rdtUHgJ1SxwSyDJBWHNHSVCGDQgx6KRjyOMrDiGvSObON+I5iVi7tg9ucAbc4+SNADttCo6ehjgdVxwioyH8dDsmVsHSCN1PcWozZh5oljIHl9+SFxDU2kdG7H2LKlD4pJdUJh08COA6J1RBY5VL+G+IZKxou2qDT/sNvUfJdCu7XovPyx6ZUejin1RTCrJ8hSvbCDw7QwmVw3RAmGwE1FBdVtFI8IS5P4jyC5sJFG7aVswLeABXPSdug+/qr92gpEtceJVGvKBaUzG9ATWwOu/3WGrS4Oi1a5PS0Ib2E2T4qDxVzwmvETwn78NlSmNIdKueEsD2Sd9/KI+aXMOJXu04y13dRp1G6gsaoAk66pr2ytwC08gPQgfVILafFGtoW9Ohrcd5sDRR08QqNGUEhaUKbiZO3XRMbNlJ7g15jrz8SqsTj/pLmT/wBZiVXgTPHqiP5645O9CrdhuBUmnNEneTqmfwmdFTf0Ss51/IDothhw806+At20VzwMYpoQnDuZUZw8jafvmrH/Lr38ugeKQXUitst3NIlS1LYkabp+62WrbeEPbkbaEfw+PPfovMp8ImPknD7bU9VGKOmyxwkdaF9vUcxwe0wWkEGNiNQfULvWCXzLu3ZVb+Yd4cnDQg+a4iLdXD+HeMfArGm49ypHk4beu3op82JtXQ/DOnVl9NsWOlHPbIUlRwK1adFD0lnU2L6tHVA31GGHxT1zZQ13bghY4sNSKDiVlmYPTzVKxOz1IOi6ddW5BcB6c+oVUxWxmZ0PzXRtDKTRza9tS0kGfvkhabY34K04lSLHZHiWnUcx/1KTVcP4tJI9wq4vWyOa3oktKWaPD7KsXZ6pllh4fJVa0L2GCDCaYZeFtVpPgeoKXki+BmOS5GnadkgcdI8lVKNPKdCr9ilAOaOR0VQuaBE8kOKTqjc0VyQ1KriQCdOS2eIQdXNm6oinmO6tjpEEtsZUMerNp5Wu247lCf1it/7HIW1OpCk+AnwlGtk8o70XAHos/ECZ1aQ5IZ9MTsvf6YvweZ3JIga6VJCZ2Vu2Ngj6du3kEqUYLwGsshHRtiei3fahOK9IAaBBFoQdtM3vMVVqUIfKm1xSEbJPX0OiYvTxkjvyGZLAstEajSFA15W4cUL9Khi9Qy/wCE9oMzBmPeAgpmzFxzXMqNUjYouncO5lRT/jo3aK4eudbOjMxYc1ucTB4rnzLl39xUzbl39xU8v49fI+PrPot13XaUlxKmCJB9UvNd3MrDqpjdB+EkH+UxHjltMJOaB24KxXplAOaqI+ljRLP1DcrFL7OVqLNNsqkpN3Qy9LE1Z2S21YloDuWv6obELWZ00kj0W7EUEh+kSHr1DaK5WshMwtHW2myd3DBOyhqBb2Ncgdz6EdO1gqX+X8UwctYXdkFzP//Z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4" descr="data:image/jpeg;base64,/9j/4AAQSkZJRgABAQAAAQABAAD/2wCEAAkGBxQTEhUUExQUFhQXFxcYGBgXFBQUHBccFxcXFxwUFBcYHCggGhwlHBcXITEhJSksLi4uFx8zODMsNygtLisBCgoKDg0OGxAQGiwkICQsLCwsLCwsLCwsLCwsLCwsLCwsLCwsLCwsLCwsLCwsLCwsLCwsLCwsLCwsLCwsLCwsLP/AABEIAPsAyQMBIgACEQEDEQH/xAAcAAACAgMBAQAAAAAAAAAAAAAEBQMGAQIHAAj/xAA6EAABAwIEAwYEBAUEAwAAAAABAAIRAwQFEiExQVFhBiJxgZGhE7HB8DJC0eEHFBVS8RYjYnIkU7L/xAAZAQADAQEBAAAAAAAAAAAAAAACAwQBAAX/xAAmEQACAgIBAwQCAwAAAAAAAAAAAQIRAyExEhNBBDJRYRQiBXGB/9oADAMBAAIRAxEAPwCpvwltS6ynYNn3TTE+y1LIDEHmEVToUzcFw0dkI36hNba1Ja4ud3eA6p4k5NiNkaTy0+R5oVWTtiBmbG+qraYjjC8swvLTjC8swvALjjCyGraFJTHVC3RqVkMLVGGkNp19ih6jXD8uv3qEvvRGdtmgatsmkqLOVltwdiheb4NWM2LViFu6o4AR1BUrSY23Pss7/wBHdr7Bl6EaADoYn0WlW1I1GyOOWMgZY2gSF5b5VrCaAYXoWVhccYXlleXHGq8sryw4vbcMrh2drjGseHJb1sRuQ0gtV6sgwtbT0mAfVZxS0pmnmAGkj0S0YcauWVKhLnBBimTwPoukOwxpyiPxR7osYdRpNdsIndH1HHKyFhN8dqsc6WxPRKURx4LdrZ4LVoUzWIZSoJRs9lHL2J+SmZh2bUSOgkz9R7oi1pCdZProoL3FHyQwBrRxIBJUc5OT0URikgK4oOBjcDbgR6qa1qnYn5L1rTq1TABMqw4b2QqP/GYQuSXIyMJS4QhqW7XnQZT6g/uo/wCnmePmNPVdMs+xNIDWSU0odjqfN3nBSu9EavTyOVW1k78JbO3qDsVNUptILZgAkdRxj5rq47IN6dCq32i7COhz6X4t45rllRksEkiiMw8EkmQ3kP1UtKm4mGt7vUk+YUV0K1F0VARHOdUVZYxrAATH8oV9MxcWJicp8xCX1bM8P1VmbQc/Uyeon6oC6tJ0Op4Hj6o8eZrTBnjT2ivPbC1RldmsHfqhXBWRdkzVGiwtlhEYYWIWyxC44u4va9N7S2TAj2U9PtE/K+m6ZmVbMMw1rmkuGpJjy0Ul12aZkzQJ4+aXZhU/9QDLTPFsT5JlWyV2nXuuHBUrtLa/DrEDZC2WKVKQhp05FFWjiTFsOFI6Okdd0tfA4oi7uHVT3tl6lat4hInla0h8Ma8kFN4W5rga+ikqWR/L9EIbNx3lJ6m+WO6Ug3DquZ0Sm+G4H8Qlzvwz8kBhFp3so8/0V9sKYyADSEmc64HYsfVtkdjaNaAGgBWPDrfRK6NNP7BTN2WxVDOhQARNGlBWLdG0WLKNbowKK0qUEypMWKlJG4CO7spHans2y4pkEDPGhXD8WsH29QtcIIK+mrigqL287Ntr0y4AZ2jQxv0W45uDp8G5MamrXJx2jidUaZzHKTCPpXjjqXE9CPkgLjDXMdoNtx9E0w4S3K4SPQhUuqJEnYRSa2q2DEjb/KT4haua7VMbdmR/T70PVFXtMO7p2P4T9CmYslOheTHasq6wpazIJB0IMKNXEhqvQsr0Lji/2XbCAw7ZTqPHdPrftg15qCdxI+S5UAmuG4JXqDM1pa0fmOnohaSMJ+09w15BG6QPKNv7dzHQ7VAkIJypDMcdngOZhFWj2jYT6oUQUxtWtaJdr04DxUkilDa2rNyyWgDnE/VJ7/ERMMHnxXsUvCW/2t2A5pPanM/QffNYo+Tmy3dn6c6lXHDWKr4P3QArZZVYA2jjKmybZbiVIY0qWqcWlJJaN9TnRzfUJ5YVmuGhB8DKVTHpoY0GplbsQlsm1CmjgrFZZUjdgXiFkrBanEhBWYld1QzSE1qIWo1IminHKjkva/CPg1Q6JY4wf1SK+w8shzBI2I/RdX7TYcK1FzTuBIXMWVoblfqNWnmCNNeiKEmZlSsT3FP8zT4j9twtXPzN6JpWZTd+YtIG8T6lAOty3UFrhxj6pilsU1aE942YP2f3QRCbX9PL/wBXbdCgqNAvdA3XpYpXE8/JGpA7NxKe/wAq3ogLnCnsEmCtPiv5H0KNizrjba1brlZ6BA4x2koMaWiD0C5j/Mv/ALnepWrQSu6aOWwvErr4r52CW1eSmeVFn4Dfmp5lEUSULYcdTwG3qm9rZNPeedBwGw8eqFsxx05TAk9Fvid7lECNNh15+PySHtjeELMcug50DYaKfCLcAdUlacz/ADVmtKcCVstKjce3YypVMpGkngBxTihg76utSrHJrdh+qSWjolxTrCsV1/KBzc6PQcUiWuCmO9MzX7LuGrHE9CENQu61B2kiFesKuzU0bUok8ocJjSJk/JaYrYMqS2pT+HU4Ed5rvB36wUPW/IXSlwT9msfNRve3Vxs7xcfw+s6jW+Gea6ZhBJaEPDGNJrY+N1Cgq4zSZ+NwCCvXQCVSr6i+o8wSdeA+q7uMDsxLxUx+gTAqN81tQvWP/C4HwKolDswXGXFw8NE2t+zwbqyq5rxqCQPoubs1Rrge3Y0K5B2le1lR8D82o9v09F1WhXe5pbUEVG6O5O5Pb0P0XJe11QNu3NcJHKY8wVmPmjMvFmlNjKjdvvx+hQFxh4brmeOsA/oUfb4e2O7UeOjhPnosVxVp6iKjePNM/oSJS4kFp1Hh7wpcApRW15fVZugHHMzjwO4I4KCzusjp+wq8EtUTZ4+S73FowgHLtqhP5dvIISnjwgDMIKm/qDOYVJIUujTkwFLUbGgW1mIBPl9SfRRVEUtsNaIXKMHdTOCEuTDUiY2BMLvTeAPvQc0uurkuPTgtHFaEJaQTbYRhrZeFc7O2zBVXBWd6V0TAaYgaSeASsrH4VoruMsexhy7JLZW1SpO8xI1j5rqR7NmoZqbbgcFLR7JFp7joHKEtZUkMeK3ZQsJ7P3QeQ0aHKc8d5pBBBY78uu54jRX+vVuaLvhva+5p6EPYO8OjuoTvDez7mfmb5NTSrRyt3JQSn1B44KH2ULF7P/eY9siQDBEETwK6Z2cp9xs8lSr+DUa3cl2qv+HNytAHJAuRsvaD41SLhDR4wqxVum0hq5tMDcu+gV1DZnmqB2g7JMzOOd0uBHfJeBJmRy5Lkt7BT1QTZdrbMuyfzhzf8gwD3anFe7I17rmnZ7fk4fULk9bsXcsL2isPgPcHZM5aN5Di0wDHCJ4KOl8a3rxblxZOtOdOsA6JssarTFQnK9o66Tnyu6EH78Vx3+KBy3gj+xp9yuuYNUc+kHOYWGNjC4//ABYqf+aRyYwfM/VBiX7B5n+oNgWNFujtW7dR1B3ViqPa5mZhnnz8CFzajXyuHIpzZ4gWnQwmzgIhIZ3xH4gNem37JXWbqDwOhRr64d0ndDvI8tZCPC6YOVWhc8R5LGY8ypbod7n15qFekuDz3yF0zoB1P0W72ak+MeSiadlPU+n0CBjEC1UHet0hHPbqha+rvNTzY6CAHsiAvCjpKJv2RHip67AGCNyEtsZGN2a4SYldC7L14hc8sRBKt2BXMEJeTaHYdM6xZ1wQmNNoKquGXMgKy2NSVGW9KDQ1LccqfDpucdITmjACpXb3ExLafAn1jX9PVFQK5E2E3JfWzRsul2E5dlxJ+MinUaA8NcToPH5LpHZztISACdgtarZrVqkW2kVLcW7XDvAEJbaXgqNLgQY5bJjb3IcFkX4ETi1sA/0/T/KXDoDp6FRjs3SDsxEu5pyGwslyPpF9cgN1sANF89fxXH/nv8G//IX0XXfovn/+IZH9Re7eMvs0IsepGzuUdlCG8I9i9iGtSdtBPopKDZITm7QtRp0HU2mFq4ozJLdtoQlb8R8fv2WY9s3JwDVh9+KgRLuIUOXovRg9HnzWye3bJjmNPEaqVrtAoKboMqd3Pgdx16LJmwJ7e1zPI8/aUvvLYtdKcWFbKHH/AIz46EEIW+uA8+QhRSlbKox0J78SF6ic0A7AeGq2JDnQeeqHoXeSrmAkTtvotq0ZdMLtwJ0TW0qwQl3x2OqHJqNOEcNdEbSCBobB+S7YHe7BXbD7jQLmeDO1Cvdo4tZmKkmqZdCVosr7mGkqh9prE3BBzlrmzGk7pncY61ujnAffBQDHGGIA6TGqHaGQi5PRU7bsdUe8kNDneeqtGEdknVm1KVcOpyPymD58COic2GMkHuxPTX5J5bYiD3iCDseH3qttyDeOcE6FXYfsvVtWmm980xMEcZ6cE4uCaNQf2nZMLe/a7RYxKiKjCOO4XNKvsn7kuv8AZaCbe4kLL3pJhtxpCOdVRddoXLDUtGt5WgHwXGO1dAPPxf7nOJ8Bsus3E1CWgxIOq532/oi3oCmNXVNJ5AHX2AWQdsNpJbOaEZszufsETaU/0XrZmh8Y9k2srTQFUSJomaLdMvEpZXZGnJNqroIPKPsoPE28ec/4RYuQMr0K3nisZysFar00jzmzclb0TOnP2Wi2Ywpcthx0EUncD1QJfM8xw+oRtPUjgeKHxKzLXTsVJJbKYsW1HQShpRph3ioK1sRrwWpmSRLhX4j4KxWg1CrmGu7/AJKxWx1CCY3FwO7RuV2iv9iGvtWg9fkf1XP6NRWPDr8inlnipZorgyuYpg7viyasD/kCfQymOH4fTdDXVXkxwgDy47dfonF5ZfEbzSV2CVWmWT5z7FDdrZVimoPgs2HdmaZMsq1ASAD3wfSQjLbAqoBDa5dDi6cg2HDfw9EgsMSuqX4qTnAchKc2uMVDtQqa8xHvKGoljyt8NBbLS5pElxD2/wDEQd+XFF2faNub4b5zcCQdR1U9pTqv1cI8TP6pza24jVZXwS5ssWv2p/0KbVneqcs0jzAd9US4lG1GATA3UBboSuoR1WC0qoYXEuDQBqTwG/0XHO2eL/zFZ1QE5B3WTynV3mrv20xfuuoAAQdXcTmA7vhAHquaXrcxDRz1T8aRNkk3oitG7dSnZEMA8z+iEw+1Ln7QAfVG1XzIA0Bjx1Wt7OS0B347o5HT6oW5Oak0neQD6fsjbwTSI+9ErdU7kdfknYuUIy8MXvC0Uj9lGvSXB5z5JXiPFOMOwGrUGaMreZmT4BJ51XXcLbFs0wDpr6QktW9jHKuDmNXD3B+VsnbgpbyrJDagghup+SulC3aGvqEAQ4nlo3f5ql4hctcHuI1eSYPAfljyhLlFUFCbsT3VplMjZa0zpqJHyUtpe6QdeC9A3Go4jkp3ZUha4ZHgjaU7t6iU1Hb8QtrW4y6cOC17R0HTLPbV0ys7vXdVqnWU9KuQZSmrKLOmYXdCBKsFkWmCua4diWis+E4uNJKRKBRB2X62Z0CPFu2NQEhtcQGUapjZ4kDpK2NeQckZPaDvgAbLQhYdcIavcgDdZKkLUZeTFV2qGu64DTJ0AUNW6A4qodrO0Aymkw9528cBy8ShSsY3SK9jFz8Rz3nYuJ/T2VeaRrl0JO+515dVPjFxs3gNERg1mD33bN+f7Jy0hHLGFrQFKnJ3j3OwS8aDXoib+vsOZk/fooTSkkBDHYctApfq4cP1Su7EffNNKrMu/FL6rCZ+9lVi95Ll9oueFopnU3HYE+SjyHkfReiuCB8mxXRMG7QsNJrcwDgIgmNhCoNS3cNwfHgtGjSUDq7Np0WjEMXzMfTnVzvbc/L3STHxDJ2LtB4Dkl8aj1Wt2TUO50BAn/PEJE5IbCApBIKLbVI7w3G6kFo0jvOg8x9V5luBsdNZlKbTHJMHqGdRsfYrTX7+SlqUCAZ25/VQtP7/AEK43yMLZyNYUJbt2REJDKEH0DHFHW9YjZyU03qam5CxqdFqtMbqN6o627SPbuPdVOm9FMk7JbQxSLm3tnA1aZQVz2scQ50GGgk9AOKRULFzipe1VuKFhUdsX5WDwJ19gsSTaRkpUmwI9tX135KYMayTp6BQtd395jvE9eCRdnKORrnnTh+yd2YGXMdiTJ6Dl4pzioukTxlKStkVO0L6knaYH1I68JTh7wO6IytG3LoobcwM8d491jfl+6ntaGZwbvHeeeZOsffRLkxkEBXc5mzuYn1TKgzjxMICqM1XoP3KZZ425fIrcfKMybTF+MtGURuAfLl7yhsNph51gT7xsosWuS4T1aPmdfVEYUYc3wn22VUffZJL2UPsMwhpJAA1R/8AQRy9l6xuWSHcdE1/qbeQVe6ITlDcQqAahpHh9IUFWo13AMPt6cFo18QtsoI6HSYSOn4Kep+QZ7XgTw5jUI2yNN/Q8+R4FCuBZt5/uOKzTpBxlsBx8wUqcWNhJcGWUYdlcIkx84PspW2LjIAMidPT9Vh1UHRwh3pMdUbSxPvA8Yjrw39EttjUkR0sLLqDncPlsYVbNEh0Hn9hX/BLlop1GH8Lp1PAkR7Qqrd0gHSDqXEDwGg9lsZcmSjwSNpaKXLoiLehLM3AaH0n9V74UhLsckD06anptW1GmZR1KylwmfJc2EkR0KUqz4PhJdGk/JFYP2ZmHP06K7WGEw0agDwSm7GaQks8GA1drHDgqV/Farm+DSGgkuI8BA08SuqvpNAK412+uviXjgPyAN89z8/Zdj91gZfbQoZRlgpt47nlJ1PoE0aASGD8I+XXqUsp1MoHr48ExsauRpcdymti0gqtWySTGbYDl08eaOs25WxPedq778UloGXZjwJI6nn4D5pvYS4k/fP6+yFrQSZA9sOJ6/qmmHsBOu2v6pVVfqf+37fIhFCtDWkcP8Loco7Jwxfids3LI4ucfIKbDbMuII4mFG7UgHYCfedE7sKjWwOSpxbkSZdQJbfA3ycrjESFB/T6/P2Viw/GmZeHJT/1Kn09QrEiJnF2a8fvqts3Dy3UbB09/kpWs6JQ4kDZ6jigao+G/QnKT6FEiR9+yzXYKjS2eHvzWHGl3VO5g8jz8eRQQupIB9eXRb2xzNNN2hHtGxS18tMHcJbgOjk+Sz4Zc7g8dfPmPL5KO7pgERvM+vJKrS51HkE6w5wfUAJjgElqh62SWziBHAouhQko7+nf7jWeZ8Fa8HwJhILhokORQolXsbBxcNNOauWH4O0AECXc1YKeG02jRohTfy8bafJDdheDXD6QbujqtwAEuIIW5ZO505LGzaIby5ysJ4rhVzVNStUefzVHO8th7CV1jtdiGSk88mmPRcepkkE89ugCPHwxeTlE9IyZ4A6eSkqXEzwA4oWo6BAUQqzPIHTqeqYl5AfwOKFbUczoBy6KxYS30009z9PRU6yfNQffVXTDDAHn7NAXSMQmvqsOiefv/hYtbrSOo+f+UFjdX/ed4gffqoLWrDp9FyRzY/ti0nNtwhHPtJaYJInRVx10c+Y6CRsrpYXLPhgDXb2j6qjAtsm9Q/1QI3AnktAJ1Ck/0/W/uKslliVPNrHdRv8AUWcwqmRHCWPPIx0UzakBQZ44rdtUHgJ1SxwSyDJBWHNHSVCGDQgx6KRjyOMrDiGvSObON+I5iVi7tg9ucAbc4+SNADttCo6ehjgdVxwioyH8dDsmVsHSCN1PcWozZh5oljIHl9+SFxDU2kdG7H2LKlD4pJdUJh08COA6J1RBY5VL+G+IZKxou2qDT/sNvUfJdCu7XovPyx6ZUejin1RTCrJ8hSvbCDw7QwmVw3RAmGwE1FBdVtFI8IS5P4jyC5sJFG7aVswLeABXPSdug+/qr92gpEtceJVGvKBaUzG9ATWwOu/3WGrS4Oi1a5PS0Ib2E2T4qDxVzwmvETwn78NlSmNIdKueEsD2Sd9/KI+aXMOJXu04y13dRp1G6gsaoAk66pr2ytwC08gPQgfVILafFGtoW9Ohrcd5sDRR08QqNGUEhaUKbiZO3XRMbNlJ7g15jrz8SqsTj/pLmT/wBZiVXgTPHqiP5645O9CrdhuBUmnNEneTqmfwmdFTf0Ss51/IDothhw806+At20VzwMYpoQnDuZUZw8jafvmrH/Lr38ugeKQXUitst3NIlS1LYkabp+62WrbeEPbkbaEfw+PPfovMp8ImPknD7bU9VGKOmyxwkdaF9vUcxwe0wWkEGNiNQfULvWCXzLu3ZVb+Yd4cnDQg+a4iLdXD+HeMfArGm49ypHk4beu3op82JtXQ/DOnVl9NsWOlHPbIUlRwK1adFD0lnU2L6tHVA31GGHxT1zZQ13bghY4sNSKDiVlmYPTzVKxOz1IOi6ddW5BcB6c+oVUxWxmZ0PzXRtDKTRza9tS0kGfvkhabY34K04lSLHZHiWnUcx/1KTVcP4tJI9wq4vWyOa3oktKWaPD7KsXZ6pllh4fJVa0L2GCDCaYZeFtVpPgeoKXki+BmOS5GnadkgcdI8lVKNPKdCr9ilAOaOR0VQuaBE8kOKTqjc0VyQ1KriQCdOS2eIQdXNm6oinmO6tjpEEtsZUMerNp5Wu247lCf1it/7HIW1OpCk+AnwlGtk8o70XAHos/ECZ1aQ5IZ9MTsvf6YvweZ3JIga6VJCZ2Vu2Ngj6du3kEqUYLwGsshHRtiei3fahOK9IAaBBFoQdtM3vMVVqUIfKm1xSEbJPX0OiYvTxkjvyGZLAstEajSFA15W4cUL9Khi9Qy/wCE9oMzBmPeAgpmzFxzXMqNUjYouncO5lRT/jo3aK4eudbOjMxYc1ucTB4rnzLl39xUzbl39xU8v49fI+PrPot13XaUlxKmCJB9UvNd3MrDqpjdB+EkH+UxHjltMJOaB24KxXplAOaqI+ljRLP1DcrFL7OVqLNNsqkpN3Qy9LE1Z2S21YloDuWv6obELWZ00kj0W7EUEh+kSHr1DaK5WshMwtHW2myd3DBOyhqBb2Ncgdz6EdO1gqX+X8UwctYXdkFzP//Z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2057400"/>
            <a:ext cx="6734175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800" b="1" dirty="0">
                <a:solidFill>
                  <a:srgbClr val="1C3F94"/>
                </a:solidFill>
              </a:rPr>
              <a:t>Rates </a:t>
            </a:r>
            <a:r>
              <a:rPr lang="en-US" sz="4800" b="1" dirty="0" smtClean="0">
                <a:solidFill>
                  <a:srgbClr val="1C3F94"/>
                </a:solidFill>
              </a:rPr>
              <a:t>101</a:t>
            </a:r>
          </a:p>
          <a:p>
            <a:pPr algn="ctr"/>
            <a:r>
              <a:rPr lang="en-US" sz="3600" b="1" i="1" dirty="0" smtClean="0">
                <a:solidFill>
                  <a:srgbClr val="1C3F94"/>
                </a:solidFill>
              </a:rPr>
              <a:t>    Overview of a “Rate Study”</a:t>
            </a:r>
            <a:endParaRPr lang="en-US" sz="3600" b="1" i="1" dirty="0">
              <a:solidFill>
                <a:srgbClr val="1C3F94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4287" y="4181361"/>
            <a:ext cx="1240803" cy="10827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4800" y="4117739"/>
            <a:ext cx="1388617" cy="12800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4075359"/>
            <a:ext cx="1162949" cy="129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4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290945" y="1213637"/>
            <a:ext cx="838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1C3F94"/>
                </a:solidFill>
              </a:rPr>
              <a:t>Revenue Requirements Allocated Each Customer Class:</a:t>
            </a:r>
            <a:endParaRPr lang="en-US" sz="2800" b="1" dirty="0">
              <a:solidFill>
                <a:srgbClr val="1C3F94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6925239"/>
              </p:ext>
            </p:extLst>
          </p:nvPr>
        </p:nvGraphicFramePr>
        <p:xfrm>
          <a:off x="1371601" y="2365327"/>
          <a:ext cx="7772399" cy="3578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470301" y="354066"/>
            <a:ext cx="8432409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buSzPct val="125000"/>
              <a:buNone/>
              <a:defRPr/>
            </a:pPr>
            <a:r>
              <a:rPr lang="en-US" b="1" dirty="0" smtClean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Cost of Service Analysis </a:t>
            </a:r>
            <a:r>
              <a:rPr lang="en-US" i="1" dirty="0" smtClean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(Cont</a:t>
            </a:r>
            <a:r>
              <a:rPr lang="en-US" i="1" dirty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.)</a:t>
            </a:r>
            <a:r>
              <a:rPr lang="en-US" b="1" dirty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i="1" dirty="0">
              <a:solidFill>
                <a:srgbClr val="1C3F94"/>
              </a:solidFill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SzPct val="125000"/>
              <a:buNone/>
              <a:defRPr/>
            </a:pPr>
            <a:endParaRPr lang="en-US" i="1" dirty="0" smtClean="0">
              <a:solidFill>
                <a:srgbClr val="1C3F9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799" y="5553110"/>
            <a:ext cx="686910" cy="63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4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52500" y="914400"/>
            <a:ext cx="7239000" cy="5722647"/>
          </a:xfrm>
          <a:prstGeom prst="rect">
            <a:avLst/>
          </a:prstGeom>
          <a:blipFill dpi="0" rotWithShape="1"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143000"/>
            <a:ext cx="8534400" cy="60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SzPct val="125000"/>
              <a:buNone/>
              <a:defRPr/>
            </a:pPr>
            <a:endParaRPr lang="en-US" sz="3000" b="1" dirty="0">
              <a:solidFill>
                <a:srgbClr val="1C3F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028617"/>
            <a:ext cx="6858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C3F94"/>
                </a:solidFill>
              </a:rPr>
              <a:t>How should rate revenue be collected from customers &amp; customer classes?</a:t>
            </a:r>
            <a:endParaRPr lang="en-US" sz="4400" b="1" dirty="0">
              <a:solidFill>
                <a:srgbClr val="1C3F9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3810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C3F94"/>
                </a:solidFill>
              </a:rPr>
              <a:t>Rate Design Analysis</a:t>
            </a:r>
            <a:endParaRPr lang="en-US" sz="3200" b="1" dirty="0">
              <a:solidFill>
                <a:srgbClr val="1C3F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788909"/>
              </p:ext>
            </p:extLst>
          </p:nvPr>
        </p:nvGraphicFramePr>
        <p:xfrm>
          <a:off x="317901" y="1536904"/>
          <a:ext cx="4504923" cy="352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33500" y="1310750"/>
            <a:ext cx="6477000" cy="52835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 wrap="square">
            <a:spAutoFit/>
          </a:bodyPr>
          <a:lstStyle/>
          <a:p>
            <a:pPr marL="91440" lvl="1" algn="ctr" fontAlgn="auto">
              <a:lnSpc>
                <a:spcPts val="3400"/>
              </a:lnSpc>
              <a:spcBef>
                <a:spcPts val="1800"/>
              </a:spcBef>
              <a:spcAft>
                <a:spcPts val="600"/>
              </a:spcAft>
              <a:defRPr/>
            </a:pPr>
            <a:r>
              <a:rPr lang="en-US" sz="3000" b="1" dirty="0" smtClean="0">
                <a:solidFill>
                  <a:srgbClr val="1C3F94"/>
                </a:solidFill>
                <a:cs typeface="Arial" pitchFamily="34" charset="0"/>
              </a:rPr>
              <a:t>Fixed vs. Variable Charges</a:t>
            </a:r>
          </a:p>
        </p:txBody>
      </p:sp>
      <p:sp>
        <p:nvSpPr>
          <p:cNvPr id="8" name="stableCallout"/>
          <p:cNvSpPr/>
          <p:nvPr/>
        </p:nvSpPr>
        <p:spPr>
          <a:xfrm>
            <a:off x="3781425" y="4124548"/>
            <a:ext cx="1781175" cy="1097280"/>
          </a:xfrm>
          <a:prstGeom prst="wedgeRoundRectCallout">
            <a:avLst>
              <a:gd name="adj1" fmla="val 81704"/>
              <a:gd name="adj2" fmla="val -67973"/>
              <a:gd name="adj3" fmla="val 16667"/>
            </a:avLst>
          </a:prstGeom>
          <a:solidFill>
            <a:srgbClr val="F9D93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This Promotes Revenue</a:t>
            </a:r>
          </a:p>
          <a:p>
            <a:pPr algn="ctr"/>
            <a:r>
              <a:rPr lang="en-US" sz="2000" b="1" u="sng" dirty="0" smtClean="0">
                <a:solidFill>
                  <a:schemeClr val="tx1"/>
                </a:solidFill>
                <a:cs typeface="Arial" panose="020B0604020202020204" pitchFamily="34" charset="0"/>
              </a:rPr>
              <a:t>STABILITY</a:t>
            </a:r>
            <a:endParaRPr lang="en-US" sz="2000" b="1" u="sng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instableCallout"/>
          <p:cNvSpPr/>
          <p:nvPr/>
        </p:nvSpPr>
        <p:spPr>
          <a:xfrm>
            <a:off x="3581400" y="2124664"/>
            <a:ext cx="1781175" cy="1097280"/>
          </a:xfrm>
          <a:prstGeom prst="wedgeRoundRectCallout">
            <a:avLst>
              <a:gd name="adj1" fmla="val -82968"/>
              <a:gd name="adj2" fmla="val 2916"/>
              <a:gd name="adj3" fmla="val 16667"/>
            </a:avLst>
          </a:prstGeom>
          <a:solidFill>
            <a:srgbClr val="F9D93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This Promotes Revenue</a:t>
            </a:r>
          </a:p>
          <a:p>
            <a:pPr algn="ctr"/>
            <a:r>
              <a:rPr lang="en-US" sz="2000" b="1" u="sng" dirty="0" smtClean="0">
                <a:solidFill>
                  <a:schemeClr val="tx1"/>
                </a:solidFill>
                <a:cs typeface="Arial" panose="020B0604020202020204" pitchFamily="34" charset="0"/>
              </a:rPr>
              <a:t>INSTABILITY</a:t>
            </a:r>
            <a:endParaRPr lang="en-US" sz="2000" b="1" u="sng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799096"/>
              </p:ext>
            </p:extLst>
          </p:nvPr>
        </p:nvGraphicFramePr>
        <p:xfrm>
          <a:off x="4648200" y="1393440"/>
          <a:ext cx="4476750" cy="3465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00100" y="5384393"/>
            <a:ext cx="7543800" cy="75918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 wrap="square">
            <a:spAutoFit/>
          </a:bodyPr>
          <a:lstStyle/>
          <a:p>
            <a:pPr marL="91440" lvl="1" fontAlgn="auto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b="1" i="1" dirty="0" smtClean="0">
                <a:solidFill>
                  <a:srgbClr val="1C3F94"/>
                </a:solidFill>
                <a:cs typeface="Arial" pitchFamily="34" charset="0"/>
              </a:rPr>
              <a:t>Due to Drought/Conservation Impacts, Revenue Stability Now Plays a Bigger </a:t>
            </a:r>
            <a:r>
              <a:rPr lang="en-US" sz="2200" b="1" i="1" dirty="0">
                <a:solidFill>
                  <a:srgbClr val="1C3F94"/>
                </a:solidFill>
                <a:cs typeface="Arial" pitchFamily="34" charset="0"/>
              </a:rPr>
              <a:t>Role </a:t>
            </a:r>
            <a:r>
              <a:rPr lang="en-US" sz="2200" b="1" i="1" dirty="0" smtClean="0">
                <a:solidFill>
                  <a:srgbClr val="1C3F94"/>
                </a:solidFill>
                <a:cs typeface="Arial" pitchFamily="34" charset="0"/>
              </a:rPr>
              <a:t>in Rate Design Than in the Past.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7845" y="381000"/>
            <a:ext cx="7911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C3F94"/>
                </a:solidFill>
                <a:latin typeface="+mj-lt"/>
              </a:rPr>
              <a:t>Rate Design Analysis </a:t>
            </a:r>
            <a:r>
              <a:rPr lang="en-US" sz="3200" i="1" dirty="0" smtClean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(Cont</a:t>
            </a:r>
            <a:r>
              <a:rPr lang="en-US" sz="3200" i="1" dirty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.)</a:t>
            </a:r>
            <a:r>
              <a:rPr lang="en-US" sz="3200" b="1" dirty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sz="4400" i="1" dirty="0">
              <a:solidFill>
                <a:srgbClr val="1C3F9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344" y="5528192"/>
            <a:ext cx="552755" cy="61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8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  <p:bldP spid="8" grpId="0" animBg="1"/>
      <p:bldP spid="9" grpId="0" animBg="1"/>
      <p:bldP spid="9" grpId="1" animBg="1"/>
      <p:bldGraphic spid="11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37845" y="1219200"/>
            <a:ext cx="8229600" cy="52835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 wrap="square">
            <a:spAutoFit/>
          </a:bodyPr>
          <a:lstStyle/>
          <a:p>
            <a:pPr marL="91440" lvl="1" fontAlgn="auto">
              <a:lnSpc>
                <a:spcPts val="3400"/>
              </a:lnSpc>
              <a:spcBef>
                <a:spcPts val="1800"/>
              </a:spcBef>
              <a:spcAft>
                <a:spcPts val="600"/>
              </a:spcAft>
              <a:defRPr/>
            </a:pPr>
            <a:r>
              <a:rPr lang="en-US" sz="3200" b="1" dirty="0" smtClean="0">
                <a:solidFill>
                  <a:srgbClr val="1C3F94"/>
                </a:solidFill>
                <a:latin typeface="Arial" pitchFamily="34" charset="0"/>
                <a:cs typeface="Arial" pitchFamily="34" charset="0"/>
              </a:rPr>
              <a:t>Volumetric &amp; Tiered Rate Designs: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461597" y="2133600"/>
            <a:ext cx="3864193" cy="103263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1200"/>
              </a:spcAft>
              <a:buSzPct val="100000"/>
              <a:buNone/>
              <a:defRPr/>
            </a:pPr>
            <a:r>
              <a:rPr lang="en-US" sz="2400" b="1" dirty="0" smtClean="0">
                <a:solidFill>
                  <a:srgbClr val="1C3F94"/>
                </a:solidFill>
                <a:latin typeface="Arial" pitchFamily="34" charset="0"/>
                <a:cs typeface="Arial" pitchFamily="34" charset="0"/>
              </a:rPr>
              <a:t>San Juan Capistrano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7845" y="381000"/>
            <a:ext cx="7911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C3F94"/>
                </a:solidFill>
                <a:latin typeface="+mj-lt"/>
              </a:rPr>
              <a:t>Rate Design Analysis </a:t>
            </a:r>
            <a:r>
              <a:rPr lang="en-US" sz="3200" i="1" dirty="0" smtClean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(Cont</a:t>
            </a:r>
            <a:r>
              <a:rPr lang="en-US" sz="3200" i="1" dirty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.)</a:t>
            </a:r>
            <a:r>
              <a:rPr lang="en-US" sz="3200" b="1" dirty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sz="4400" i="1" dirty="0">
              <a:solidFill>
                <a:srgbClr val="1C3F9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344" y="5528192"/>
            <a:ext cx="552755" cy="615383"/>
          </a:xfrm>
          <a:prstGeom prst="rect">
            <a:avLst/>
          </a:prstGeom>
        </p:spPr>
      </p:pic>
      <p:pic>
        <p:nvPicPr>
          <p:cNvPr id="7" name="Picture 18" descr="Image result for icon lega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43" y="1887865"/>
            <a:ext cx="1494781" cy="149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20724614"/>
              </p:ext>
            </p:extLst>
          </p:nvPr>
        </p:nvGraphicFramePr>
        <p:xfrm>
          <a:off x="1752600" y="2971800"/>
          <a:ext cx="6096000" cy="322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7869" y="2424227"/>
            <a:ext cx="9555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>
                <a:solidFill>
                  <a:srgbClr val="8DC73F"/>
                </a:solidFill>
                <a:latin typeface="Bell MT" panose="02020503060305020303" pitchFamily="18" charset="0"/>
              </a:rPr>
              <a:t>$</a:t>
            </a:r>
            <a:endParaRPr lang="en-US" sz="15000" dirty="0">
              <a:solidFill>
                <a:srgbClr val="8DC73F"/>
              </a:solidFill>
              <a:latin typeface="Bell MT" panose="02020503060305020303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93693" y="3446643"/>
            <a:ext cx="2118570" cy="34943"/>
          </a:xfrm>
          <a:prstGeom prst="straightConnector1">
            <a:avLst/>
          </a:prstGeom>
          <a:ln w="76200">
            <a:solidFill>
              <a:srgbClr val="8DC7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93693" y="3886200"/>
            <a:ext cx="1138761" cy="566365"/>
          </a:xfrm>
          <a:prstGeom prst="straightConnector1">
            <a:avLst/>
          </a:prstGeom>
          <a:ln w="76200">
            <a:solidFill>
              <a:srgbClr val="8DC7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62400" y="4350442"/>
            <a:ext cx="200973" cy="765069"/>
          </a:xfrm>
          <a:prstGeom prst="straightConnector1">
            <a:avLst/>
          </a:prstGeom>
          <a:ln w="76200">
            <a:solidFill>
              <a:srgbClr val="8DC7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666197" y="4452565"/>
            <a:ext cx="618766" cy="935567"/>
          </a:xfrm>
          <a:prstGeom prst="straightConnector1">
            <a:avLst/>
          </a:prstGeom>
          <a:ln w="76200">
            <a:solidFill>
              <a:srgbClr val="8DC7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55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Graphic spid="4" grpId="0">
        <p:bldAsOne/>
      </p:bldGraphic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UFhUXGBgbGBgYGBgXGhoaFx0XHBwaFxcYHCggGR8lHBwaITEhJSkrLi4uGB8zODMsNygtLisBCgoKDg0OGxAQGywkICQsLCwsLCwsLCwsLCwsLCwsLCwsLCwsLCwsLCwsLCwsLCwsLCwsLCwsLCwsLCwsLCwsLP/AABEIAMIBAwMBIgACEQEDEQH/xAAcAAACAgMBAQAAAAAAAAAAAAAFBgMEAAECBwj/xABBEAABAgMFBQYDBgUEAQUAAAABAhEAAyEEBRIxQVFhcYGRBiKhscHwEzLRQlJicuHxByOCkqIUM7LC0iQ0Q1OD/8QAGQEAAwEBAQAAAAAAAAAAAAAAAgMEAAEF/8QAKxEAAgICAgEDAwMFAQAAAAAAAAECEQMhEjFBEzJRBCJxYZHwM0KBgqEj/9oADAMBAAIRAxEAPwBqjIyMjo4yMjIyMYyMjIyMYyOCHjuOQYxjTCODN0FT7zjFpcVMUp8z4SCSUhCQ7mhaON0ZKyC/ryEqUtWJmS6lbBkAn8RNBzOjHxm+r3VPmFRogUSnPCOeZOZOpJgr2t7Rm0d1NEOTx0BPLzMKsLu9h9I6USYs2STiOEczu1iCUl+J8oYbts4QkqWKCqsnKtE8HbiTujk5UjsI2yWksAJbEah9B94+g9jgKJoCa5qOZzyJ0iFKiolRqpR6nYNwyi/JRhFVNzbpQ+A0zETSdFsF8F26JQQQVKbr5tHod22xJSBiA/qbyEef2CUg1K0g/kUT/csw6XQnAAypZbUhuihTxiPI9j+Ko5vSyYSVAkhWdfGvnHnl92EhRzY1B+keuWhpiWWmu4v0IqOjQBvLs98RPdD8YOE6A43o8tloY5ekHrutZHzKJGrlP0rFu3dm1pdngNNsJTmDDHNSOqDiOliWhTd8MfssCBxxAecMNgsqSO4twc00KegU6fGPKZcwDMH+4jyTBCy3ohJDTSjmpR8S0KeJ+ArTH+9LjI70t6ZgOW4UBI3HKA06zmaky1D+Yl2B+0NU9MvYju6+0iwQ0wL3KT/2oRyBhkTa5M4AqGBQyIOXqB0hadHJJpb2IV12fAtjVCtun5ujEjYNsPF2z1AALJpRzm75HeC4fXmHrXl2dBV8SWpgat3SH2guNQCwfKLEiSWGIEOGLgguAA9dSADyi/BPZFmWgpGoikKoDt8DEsXJkpkbjI1HTG43GhG4xjUZGRkcMZGRqMMYxjxuIsTkc/SOgqMY7iBSq09/WNTFliADxiNUwM5oB6ekC2dSNTZupLAZnLLj5x572jvVVsOCUcMhJqs/bIav5Rm/LNhBG8rTMvCYZEo4bOktNWPtEN3RtgP2pnJEpMqUGlDI/fKdX+6HoftFzkzqbsZFUI9rWCokUD0G7R4iCdInmyso6ky395+xBJ6ONbLd3yBnmwBba+Q5k13PBCeMQTKSdRzJfTVnxcxEcgMmvE8T9EV4rVDF2Fu4rVMtCg4T8tKPtA3OByMIyzUU5PwPxxvR3Kuz4YwihA7yssIDOH3fV4CzbdiVhkin3y5UrgNB4wb7bTygJkJJdYxr/I5wp5qc/wBI+8YHXNZNsSp1Hk+2WJW+K6LN22WYS5f/ACHkYa7ss6gQ5Lc8vSNWCQAzQas8uJ3JtjqSVFqy2EUOfP0zgzJsgMU5GUErMqkHARMqWq50qctWANs7OgvQNwh1BjDJBhjxp9ARzNHjt+9kBUoDHhCTaZGAstJA6jrH0PbruBBDR5p21uPNSRXdHITcXUhmpq12IOBUvvIV3c6ZcxDFc/aBaQHLbxVPTQwryZpSrCflJq+h2wSkJCFMoEJUQFfgUclDca89xEUZMakti4TaZ6Ldt+IVmQgq391XEfX9ILymGIDVixah2jQ+GceYzgZZYj6EekM1xXnQJSXAbuHTWj1ESLljdoOcIyQ3yZg0pu/SJXgXKtLtnwPpti2mYdKjYfrHo4c6kjz8mJxZbjIiRM67DEjxUmJNxkZGQRjIyMjRgTGRuNRsGMYprVhV5c2fofdI6mp5HQ5+xEtplYhmx0OwxXltkpIB3AQL0dN/GemStn6+sK/aK1LtE3/SSVFIH+8saCncTv27+Bgr2gXglEpA+Ie7LOWEq1fdnyhbu27jhZC1gzKrUc8B+UHXEXc8VbRCpy3QyMfITlykCUJMkhMlDgqzxHUDaCXBVrlqYT+1trStYShsCAw3ks58B0fWGC9FhCQlKnLUAHdA906wnW5irg7wuUt0MjHyCVhz7oImu2XiWaHCkNvrnzNYiT9pR2gDlU+kErik90q0cnoG9TBt1E4lcjq1EsQ1SW4qUxLcaR6z2fusSbNJlhnJrvNST4HrHmd0WXHaJQOhKz1p/lhEez3fLYoDfKw65+RiH6l9RKYa2eP9opvxbbPVoJhQn8svuJbkkHnBC7AwEDxLxLUdqlHqTBywycoDJLwWYo0HbvTlByQiBt3Iyg7IRSEo5NksoUi7IMVUJizLyhiEyLksxZRFOUYuS4fARM5mpgBflgC0kQxKEVbTLcGByRs7jlTPnftVd3w5qg0cBHxJKVVyKTXVLGu8pwniiG/+JVhYhcK3Z4PLnJ+7hmDiHDcxTnDITuF/AySqX5O5M4rlYVfNLpuIIoByChElgmFKk1/C+w1Z92XSIZaO8WzbyIOX5S0dyl/KWo5SrlkejDlGls7Ec7rvMLDKz95vnwMGJczYR70hNsymZRfOpG3afL96M93WsUCjuBGo8uUTJ09GyQ0Fpcx884mB2ViEAHPLQ/XZGfEKffrF0MzS+4hlD4LImcekaiIWr24jId68fkD038FmMMZGQ9izQjcajcYxqMUkHONxqMYXO1VmSUh3olepzKSkeccosyEJBOzEslyz5czpsbhFq/5eJJJPdSCTzBA6VPSFldrMxEtPDEN47td5IyiabUW2OirSRVvScazDQqokcX8g/TfC1aEd4gagj30EMF4zHWw0c8/lSPB+cLk6cBOQ2Tkvsagf+0HnCYK9j3oozwyUU+YE83IPgBB26JbWYbyrxMseBxCAtrGEAapdI5Z+ZHLdDNZJeGzyh+Gv+avQweV1E5jVyCHYqz4rUVNQYE9Bjb+4J8I9MshOMcQ39qj9YSewNn78xWgUp+oS/QQ7WUjEDk65Y/uH6mIMjuX7D30eWy5LLV+ZXmYNWGXC3bzPlzpgApjUwoaEkh97ERLYu0RSWWn0jrxt9FPqRSo9AsQEGpAhOuy/pRarHfDJYrWCHBBygEmgZbCzR2gxXEx427QViwjKi5LhdtF8S5YdSulYHTu2qR8iCd6i3gK8oZGaQt45MeAIhnohRsPaC0TvlAAORDesFZUu0/8A2J4M/jBOSYHpuL2xX/iPZMUknZHmvZctOUnRQI8m8THrfaaVMVIWmYlJLGqeeYMeS3anDaEaO/vwgYPUkPfhkqxhWdwfiBT1HQxxKIxKToa+vrFu9BhnpOhxA8Du4RU+EyhuYfTwg2zqDV3u28UI2ts5Md4gzYFJIOz7Qp3d/DfAy6ZVG6ctvA+cX0oUkhQocnzB2g/s4frK39wbWhgkJIFKjZWCMkgjdvgVdtpBDGgzDHTd7pwyLyUVbodeB0irDKuiHKvk6MkbBGom7wpheMizn+n/AAn4leMjDGooYsyNxqMjGMJjRVHClRVtk4hJY1OX197o43RkgdeE7EcI+V3UdugDa/oITpVoHxVIB7oNNvebOJe0N84XRKJc0Kn8AebdeYGxy1oV8VWpq+u4b2ctEmR2irHGiW8rQwLagcqNXkTASWr+aNyS/DCT1gve6XLgjCQ4P/LXQe6wGQaqORNOQFPKO4/aafuJF98K3qB6lj4qEOE5H8tIOY2bfhLduZMKlyqeYneR4Mof8RDXLDpQHzHiJQHmYXndJIdiXkaewAGKYG58VH6GGKSo/DxHNIlK5pY16GFjsBMeZMB+19VfWGtKHC0bcQ8v/LwiGXuGS7PJO3tpmSrbOQn76m4O4f8ApKeREL3+vnEpHdUpSmSMLuSWAEOv8RLM9qRMAfFLQS1KpGE+CRThAix3ehSkkFSWUFVlqJSdqSCNXatDrHoQcKWiWayvopyTMQQJ0paCcW0VQWVTaCC4zpDBc954DRZIMEO0LLs6ZaJal4XVjmLZZWS5mKOHMlzTbpCMoqSe9QvX6wvJGMuijDKUV9x7Vclq+KARBydY+7Cd/DGZiRXbHpNokjKEQhaZ3LPjJI857RyZMlCpkzEoDQZk6AR5reN72g95KEyUH5XDqYa10y0EeqfxAuxS0DCMWgS4Fa94uK6U41hPTLK5YROQcQFFBLitCCAajpDMSjF7Nkc5R+0EXHMvKaELlFcxMwqwE91KlIBJSC1SAk7Pl1hr7LdsV/E+DOxoWCykrDkNmQoNUl3B20fOC/ZKyCUhGEKODF8NABTLQpQIUtlVxMVCmWJVDowXbciAorWl1bSxIL6Hbv8ALIOycK0T43O/uZq9u9KVvBjxe9kfDnoVoFt1LHwJj3S3Sg0eK/xGlYFD8/oYlh/VorT/APNsztCk91Ww+Y+oiOSXY7Qx4HLoXHOJrfO+LZpUylcL7iQoH/J+sU7KrD3Ts8vbwXig/IZu6aULYvhOuw/t5bIZhJBD6HX6wsWaay61BY8/3cc4Y7Epiz901B0IO7w6xNIKSNqkqSyg+8a/rBq75+IbDs+kVk7FU03e+kdSpZFc/e2HQi6tEk34YZSstQjnGRSTMpmeh9CIyHeq/gVwOjGRkZHpkhkaJjccqMYxDNVC12mtxJMtJajrV91OvM+sMs9QSCTpHnt6KJlA1xTlYidiASByJr/TCM0q0NxqypY7OjBMnrAwo+UHVVAH2s4oMyRviiq0KnqJDhCHAGx6ufxK1PowjqfimBMlLBKBWtMTmqm1ag18ogmzEpR8NDtr95ROp0GgAzbnCPBQl5Kky2AOk1S9d5/DuHj0iuuSmhSTUjMfSK81NRTLLZ7yjUvE4b3v3bIbxro5fyXbolYVpLuAQTwGfhSGkHDhfMJUeowjyEBbqshLb69MvrwJgvb14ZZOpZI4CnoTxTEuV2yjGqQU7FWrDMG8E9Ktzyh/mlph0xBxvIjyu6phlqSofZj06Ur4ktCwagD9n2ZeMRz7DmvIs9srLimy96C39x/WKdgsZH2oPdp5TiWtmYFJ5kke98B0LYRzmx+ONwNWyWGNYTbfZxihrts2hhVtsx1GHYm7ByJJHo/8Lvkptj02bHmH8LzTnHp684di6ZF9R7kU7dYRMFYXV9nUhThxwhtekQLEdlBMHHklHQOsVgwtUwQ+G2UYExslhGUUjkpNso3hlHjP8UAFTGJ+VOLQ1cCodwML1ap5t6/b5tI8R7cyVqnTJh+Q5cEhv15wuDXqoqUX6bIrgV8SxqRqkk8qE+PnGBygKFSC7cM/CvKKfZC04cQ0cHrSnUHlBdEr4cxSOLPuyfcQQYPIqk/3OY3cUSylgpBD6He2RI4U6Qx3dNJlgvVL9My3AueBOyFpKMJAyHlmWO4gwXuS0YCU5g5P4c37piXIh62N0jvJfcP0/ThFn4QNU0MCrvtIScL937O1tm8eREG0orTY/wBffGDwTrTI80KIUpO6MixhV7EZF32kuyGMjUaUYtEmGOTG1GsUL3vFMiWqYrJOQ2nQDeY43Rjq8yMBB19A5hBmzgUJFQEoCSdS2idM9Ttjq9u0JtAYURs1P5q+HnnAifNJYVJ3Anyy8Iiyz5OkV4oUtkF4EMQksnYKOd5J7yt/lQRwlYUVAliKEioV+bV9/PbG5d0TZi8RSUgGjt9Xi6i4kJH8xWrlj7bxgXKKVWOSbBEyz6O9fCLViu/UikX1FA7stPR68zWL9msxzNPTgNsA8jC4nVjs7U1NH2Pn73ndA+9JwVMYfKnx09Gi1a7aEjCjM67vp7rAeUrU6eJ9+W+BS8hBeyJeuwV4Q3dmb3wqShRovLjXzFOUKdmDJrmqp4BgB72RzMnthI+8pjsw4CCOsIcbYzVHp97WX4spSEs7UO8d5PIs3NtISbNMJTWhcgiHG5LwE5Dj5gA/4kkOG8SN4UN8Ld8ow2gqAoutMsWvWh/qhTQWB03Fgq8UHCTCqlTqc7YeL0lvLPCFCRZgQSpQBD93U707YoxaR3JbZ6b2DZCB1j0UEFIVHknYi2gjCFOekP6r0MuWO4pe5LP4kRoT42mJz4+TVBO1zsNdIglWh46Un4ksEgjcaHppFGVLILGCbaYqMVVeQsJkQ2ibEWKkV5syNLJo0MewT2ktwk2ebMP2EKV0B88o+fZlvnLRhmTFKA0PrqecetfxYt3w7Hg1mrSnknvHlQDnHkKksnea+gh300Vxv5ZzNJ8qT8Fu5JoTMANAp0vsxgpfk8N1qBVLRMbvIASocHAPVxzEJMlPvhDhY7cEgKLFKx3ho6WStuBZX9QjuZbtBY+qLc6UZkvEiqk14prXkcxt3R1ZZmIOc/fvpHMkKlKwhTg1lk1BbNJ5Z7i/G8kJWcSXYgFSaOgmgVvD0Oxt0SyjocmXpU50scxX3u+nRisVqcB8xl6jzhZTJIz68ffOozEErqX9k7ac9Im2mFJJobUTHAy5iNwOTaVJpsjIo9eRL6aMjiZHZgbfF5Jkyyo55JGpOyPabSVs89K2Q3rfCJCSVEPoNsedXleq7Qp1q7rltg/KKRq0z5lqnEZk5kmgA1OwCKdswoOEZ6v4ONNoTwd4klJy/BVGKj+SWXaUp0JbY8WU3wkfe4QIlIB2mLaJaBn9YS0ihNlpd6KXRCW35k8HjpNjWsgrVmNXegrvzeIv9YxZKOpbmAI7l3gpQYD+3Iev7QPF+EFyL8qUlAo3FX6RUtt4Bs30Gg/bcIrrStT1L7AfrGk2Njl9f8oyil2ayoVk1y/EfQRLJQSQPf6++UmFLs+I++Qi7Z7MXD5nQZ8zGcqRkrJEqzrQDy0gdb7RhQhO3G237I9PCDMyUzDYCeDAnyAMK/ambhmISPsJHIqdR842KPKVHMuTirHC4L1VJVIW/dUMKutDu05CDvaCZiZScsVfwmnSld4bkjyJmKTL5/8AWGORaSUo/EEvvOQPhCJxpj47pm72tASADC9PlhdIsdrpxTMDDutzECbHa0uKgcf1g4QfHkgm7lR6J2WugIklbd4ZGHu4p2NAJDx5rcd/LT3QtK0nMUPukNtn7TIlAOtKAcg4D8BrAL3bO5cMmtbHRSqRVSQTAZN/zFh0SsY2/K/MxVuq22j4xTPQlIIdOEkgDYSczvg5TJlglG7GJSYrrTFgqgJ2rvlNls65lCr5ZafvLV8o4ancDA1ZxM8s/iZbP9RbhJSe5ISxOgUplLPIYRxEJE5eJRIycNwFBBe3kolkqLzZzrUdcJJLn86q8BAgS/CLselQqXZPIgxcqcYUjX50b2DTE80V/wDzEB5dGgndiiAVJLKSUFJ2HhqNogJsbFBmy2sy+4sYpbjcQdFJfI7tpI1MGLVZ8aBNkqfDUFO93BGmWWr6msDApCxiY/DVm2ctWqX1GqTqBtpEt3FUlbhik7MjrXZQvwMTz0MWwvdtrxpcjvCi0s4IyccP01EGTYu6FoOJBZjmQDk5+0Ks+8QBKGPxEu1HKaKD6KGW7KtdXEMt12phWqFDo+YO7fpucMik3TNJtbRYk2hWEd4ZbR6xkWvhq0SFj7xZzxcZ6coyD9P9RPIiWY877SXiVrUv7KHTL4gsVf3eAh5veeUSVqGYSW46eLR51fVlaaiToBLSeKmHrHqZn4I8S3ZHPH+nkIlhhMnJxzCR8qNBzpxLjWF1ZcnZ7qd8Eu0dr+JOWdqmG5CBQecU5svBLl7VAq9B74QpjokaZmFIY1r75xJLtL5/U+UUyHieXLHCBdDEwiFDQu+lKa5Zx0+pz5H9YqSbOTkR1iYyUp+ZXIQt0ESGfs8f1eJJEpUyictukasoSflS+9WXvzg9Ks5ABVlRktUng9BuGzPSAk6CRBY7vSl6uWqTv2a12axdSnCKhnowHg+3byEW7LZnqzau/iS2zXdTRoLSrEcKK6YhkkHYdpfx3wq7CB6pg7xVkQcX5R83gyRzhHvicZk1SzmST1LtyyhpvieMOFDE6kMzJNAHzD67tc4BWKwMTMmZJIwvmpX0GfIbYtw1FWyfMnLSLEu04FIl/dSkHjn5QxicyEA5t5Qu2SSCvEcvmUs5Abo6F5Baif7eH1hWWHJ2v8j8MqVP/AUvJXxM84FyLOUqdnGoix8eCd3sqFpuKHr3WFLluizzAFKQHOoLeUN9yXTZJIBKEqWwqa5NtgFYbuCshXo8Ml23UUscI8/OEqbH5Jxa+PwGpK/iF8h7yiaez0zjJMsx1MSBnHW21sibVnEyaAlyQABUx5J2ovoWmaqYt/8ATynShORWdQN6tT9lAahJhq7Z3yBKKcRCNSPmVuT738fKLwtBmFyyQAyEDJILsBvzJOpEMwK3ZpriiuuaqYtUxVS77nyAGwaDhECR3iM6dcvq8EEy8KANTU+nvdA9STRW1/MinSK4uxHRKuW1NkELlU+JP3kluVfIGKlmrSJ5CChYUksxBrRiIXLaaHx+S/ZpipcwHQ0UNCkliCOvAwesicYxI+ZPzJ1I1B20cgjfQMIqrsomJC0MBQ6UOo2RLdstSFBYanzVdwTV2er7du6JpSsbQVs6SaooQ9KMQPmTXaKtl0g5YlAJxpBKcinPPOh1BrzeK0uSCBMQ6gWfSmhrqN+/fF+yoKe8lyk/MGZ/oR673hCewZbQUlSkkApmBjl3SfGMir8AmqQW9/hjcN5iaQPvlOJKU7VAngkg+kJd7q/9UVfdMo9Hh1t+Y/MPAH/yhIv1LWgvkQgkHYCB0r4R6WUjxivhxKmk54VNxJHo8RT5hUdwEWrcMM2a2Sj+sVmoYU2PSOAmkTIR0jUitIsSkk9YFsJE8oFmDAbdTHUmwD5lM20+68BEtlSWdhm22J7WkpScLYgwfNifbwpyd0MS1ZPLWhAckJ3keQ9ax2m9QP8AbSSTqou/1G7LdC+g4lN8xzJJJrBK3IUkUcVbZt2c/COuCujJ6DMu046TFlwHIByauXyjoIp3vaAf5YWpCWc90KKsQBqrENo4xQ7Mo75GgChxcGJr5HeSdClNN2HC/wDjA1U6O9xspIMupAWSEhiafaQGIB2E66GBMy1KxO+Tj9v0bKDIk90/iz4a+b8oEWmVXLVofCQE0V7TPUoZnIPzAr4mOLIlo6VLqeo+nvZE1nqeLw2T1oVGL5bL8qsEbsmEKitZZLwVsdnrWIZyo9CER2uFeRhwsqw0I11OAGDwxyJi+HExPGdGyQsOmY0BL1tuKj0957BGploLEqNAHgDf9t+FJUo/MznjsG4RyU3LSBhBJ7EbtZbTNn4AaJOXCpgCQSsgfepxoB0JeLNnSTjWrV/MA+JaJbllusKOQxK/t/YRfBcI/gRN8mc3izqAyxJQngDWBk8FwDoAG4CvjWL4W60j8RUfH9oqKl6mpBJO8a+BMMhrQEvkksimLGog1JlS1jTEdhY9FM9dPKBCJNW3Z7qj0i3KTlw27zUe3hUx0Andq1WdeFQeWpnGWeRDsx3HMZE5wy/6MllS1O74SK8iSKHcdnGF6yWo4WUcSDzb6efhBa7VmWCpCsSTmnN8s0n5tN+x8omm7/I1Kg3dE0pooDNnoPAGigdN+sMFmKQoghgeYI0IY8awKu+3SlsFOlxQs4I3FqtqFBxug7JsSVp/lqSW35HdqB+kLVsTNrydG5wahVOD+MajoS5gp8NZ4FJHIvGQf+oG/kXrwQ6VbcxxDN4iEi+nIE/LEVpAP3WYequcOd8qIkzCPm+z+Y0HiYW02QTRl/KRRA2tQq8T4mPXyKyGDoTb3USsrYh+9yyfziKzAcmJcbq/WLtus6jhQkEqTiIJyKaMx5HnxgdLmAKcEqDV3DUB4RRQmSWMVP5fflFqwB07wac6eZiCyDvqB4dWixZZbEA0AJCt41b3rC5DIh67rIEhL5NjO2tQ39P/ACEUb1JIU2pHUn9o6mW9SgtQzd24N9BG1I/lOK1SSeZPm0J3ytjfBSuOzAzmZ8OfKtBochzi92rZCAHGImnFi53VLR3cYEoufmZzz7zcu71MD+0M0LmbcFE+B/5FR4tBr7sgL1AhuefhWFHUsfzD6s/XZDFb7MDhYUD+LEDkPKEuyrq2n0r74w83RN+LKD5pFeT16EvHM6p2bG7VAeR3lkaZgflNc9tfCKFushAOlae9czBcS8BWr7u3r6eMd3pKCgkjIuRvo/WkcUqYXaFiXJxVGbeTxGiSQX0d+YNRDMLs+HKQVUWurHQOPABj/UIozrMxcUxZtodCOYg1kNwsmu5OsH7HKeAV0mgfafTwhqscl4jzPZbD2hSwy25QVC2ED7OholmTISmC9kk2ZQb1B+TkeIEI3bu8O6EjMn9IZ7RPZPCvgR6x5vfNq+JPGwK8qw76eNzv4F5HxizJ6cMvDuSP8kk+Rju5P9pStiFA/wBWGILQtpZfc3URZuBDy5qXzwjq8WS1AmW5A5RwzBuwD1MSz5QASrT5VcqP6xFPOKYv83rF+wHFillu8PHT3ugm62cSsgnAonM9C4Gx/wBX8YvIld0KfMOkDM7a6MaP7HE2y4yXBdJFNe62XLzER2S0F3W7uzNlpyDRyW1o7F06LdnmqxPrs2jY2UHbB99Py6p+j84pIs6vsgakUc+Ltt5ERJZLQqn6t+kRz2UpjMmwhSfiSjvILs+0ihB/EK74vXbbmU01ASMirfvLMebbneKdw2nCoEOHzGh4b/PlB21WMUWhmOmjbD6HTrCU2BL4YTloLUXTi3gVAiMijKQlh3kp3FwR0pGQ1ZEIcP5QsdpgTLEsFjMmIS+oDuSOABjpQShISkUFAw0GTN0ie95bzJX4cSumFP8A2iO97eiQj4izQhmGZOYaPbfbPPXQkW9cpCipamKapDl3LnJtXPWFq0TwVFKQwOIk8iTrziS8rSuctamJc5Z6U8Iqy7OpLqUkgMakEZgiEJK7ZQrqiaRNqFbWflSCE6hxF6tC/IUQH0gzd84LSEkwGSNbGQlei3YZzKA206/vBoLwywAKAsf7cxt+jwIkWfwIptbIc4sY2khtCCrdp9ImlsoWjieRiJSXdnPQU6AQNtYLl8/TXxaLymzDF3Ox9pYeI3RZUETE1HN6cCwpzglLiwZR5IWrMrCa0csG2bfe+Gvs8VAlQ9sMR8PdYBWqyYVBhXgfPX3ybuy6QmWuYcku3FnbqfCCzSTjYEFTI72QE94B0TCMqsff/IbYmu1SVEy1JfAxS21j3X315cI3Z5yGwLHdJIcZpJq9Ps1L7I4tdimyWWkYg+IKSxptJFK7cmDb4R4oZ07B9824mcFZpSkMdoLP1cjTLdFyZZ+7i9l6+bxzbLEJqApAYF2b7Kj/APGrZWqVepiayLKpJ2gh+RIPvdGl0qDiwfYJeGaEnIsx8ve2HS77LuhalWXEcY0ZvD30h9sSAUgjURPkdsfdRODJYRRtIgrOgVagawBxAO9CcJ3wiTv9x2qCa6aVMelLszgwhX9ZMK1NTP34RV9O6dAZlcQbeC/5ak7Ep8wIvdllgpW+dPfWBNsLp/Ml+hCm8Izs/acCm0LjyIiyUbxuiSLrISy5jrNKVi9KWxBGjHZugfNYFY2fuX3fTfE9nmuk1zBDbfdI5OIUWGbUSSFgHRxoDTLcR67oG3nI+GRMSWC/M8NddhYwcuppiQlX2gBwUkUPMRAqT3lSluRmnEKNsNXcU8dGhUZUwpKzu5bwxgBWY9vsi6uSy8JyUxTx1HB25K3QEs5QhXeRMRhOYwzAx1bukCg1OohtkSUzUDCtJYuM0kK1HeAd30eFZI0/0YcZHN3TAk4VEtpu5vDzctoB7iqgjrnUQkWmQQUkgg6vSutDzPWC1yWyrVDZH3u84lunYya5RGSZJWkkAOBlR43BOzzApIO7bGQ7hF+SXm14FC3fOn8k3zlx512ymH4hDlhlXdG4yPWykmMVVzCGIJBw5gsesavSYSpQJLBVA9BTQRuMjkRsuiAfY5eZjuwHvDl5iNRkdl0BHtDc3y8B6RPafmmDT4aTzIDnjG4yPP8AP8+S/wAAaw/Krcoeo8oI3Of5h96xuMgsvTBxly/5YExQAADDIRYsn/s0b116zPoOkZGQv+1GfZCvNX5l/wDaDPZ1RMxSSXTgJw6Oyatk8bjI3gzNlATNGEAYlJdgz55tnFudKSJgYAOtL0FXd3jcZCpdhI4QgABgB3dOEHLt/wBpPARkZCn2OXRYmiKkwVEZGRw3ghWKQidph318I1GQ/F7kD4YqH5ZfFXnA+zGvT1jcZHpx6ZDLtBi0iss6kF9/GKkv/r6RqMgI+1DX7mNfZ5VFe9YsX3/uHcqm7u6RkZE0f6jGS9oMvP5h+UHm0GezWR3oHmYyMjZfYjR7YblVsxerYWerVamykVOzxy96xkZEsuhsfI/2Idwc/MxkZGRxCH2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 descr="data:image/jpeg;base64,/9j/4AAQSkZJRgABAQAAAQABAAD/2wCEAAkGBxQTEhUUExQUFhUXGBgbGBgYGBgXGhoaFx0XHBwaFxcYHCggGR8lHBwaITEhJSkrLi4uGB8zODMsNygtLisBCgoKDg0OGxAQGywkICQsLCwsLCwsLCwsLCwsLCwsLCwsLCwsLCwsLCwsLCwsLCwsLCwsLCwsLCwsLCwsLCwsLP/AABEIAMIBAwMBIgACEQEDEQH/xAAcAAACAgMBAQAAAAAAAAAAAAAFBgMEAAECBwj/xABBEAABAgMFBQYDBgUEAQUAAAABAhEAAyEEBRIxQVFhcYGRBiKhscHwEzLRQlJicuHxByOCkqIUM7LC0iQ0Q1OD/8QAGQEAAwEBAQAAAAAAAAAAAAAAAgMEAAEF/8QAKxEAAgICAgEDAwMFAQAAAAAAAAECEQMhEjFBEzJRBCJxYZHwM0KBgqEj/9oADAMBAAIRAxEAPwBqjIyMjo4yMjIyMYyMjIyMYyOCHjuOQYxjTCODN0FT7zjFpcVMUp8z4SCSUhCQ7mhaON0ZKyC/ryEqUtWJmS6lbBkAn8RNBzOjHxm+r3VPmFRogUSnPCOeZOZOpJgr2t7Rm0d1NEOTx0BPLzMKsLu9h9I6USYs2STiOEczu1iCUl+J8oYbts4QkqWKCqsnKtE8HbiTujk5UjsI2yWksAJbEah9B94+g9jgKJoCa5qOZzyJ0iFKiolRqpR6nYNwyi/JRhFVNzbpQ+A0zETSdFsF8F26JQQQVKbr5tHod22xJSBiA/qbyEef2CUg1K0g/kUT/csw6XQnAAypZbUhuihTxiPI9j+Ko5vSyYSVAkhWdfGvnHnl92EhRzY1B+keuWhpiWWmu4v0IqOjQBvLs98RPdD8YOE6A43o8tloY5ekHrutZHzKJGrlP0rFu3dm1pdngNNsJTmDDHNSOqDiOliWhTd8MfssCBxxAecMNgsqSO4twc00KegU6fGPKZcwDMH+4jyTBCy3ohJDTSjmpR8S0KeJ+ArTH+9LjI70t6ZgOW4UBI3HKA06zmaky1D+Yl2B+0NU9MvYju6+0iwQ0wL3KT/2oRyBhkTa5M4AqGBQyIOXqB0hadHJJpb2IV12fAtjVCtun5ujEjYNsPF2z1AALJpRzm75HeC4fXmHrXl2dBV8SWpgat3SH2guNQCwfKLEiSWGIEOGLgguAA9dSADyi/BPZFmWgpGoikKoDt8DEsXJkpkbjI1HTG43GhG4xjUZGRkcMZGRqMMYxjxuIsTkc/SOgqMY7iBSq09/WNTFliADxiNUwM5oB6ekC2dSNTZupLAZnLLj5x572jvVVsOCUcMhJqs/bIav5Rm/LNhBG8rTMvCYZEo4bOktNWPtEN3RtgP2pnJEpMqUGlDI/fKdX+6HoftFzkzqbsZFUI9rWCokUD0G7R4iCdInmyso6ky395+xBJ6ONbLd3yBnmwBba+Q5k13PBCeMQTKSdRzJfTVnxcxEcgMmvE8T9EV4rVDF2Fu4rVMtCg4T8tKPtA3OByMIyzUU5PwPxxvR3Kuz4YwihA7yssIDOH3fV4CzbdiVhkin3y5UrgNB4wb7bTygJkJJdYxr/I5wp5qc/wBI+8YHXNZNsSp1Hk+2WJW+K6LN22WYS5f/ACHkYa7ss6gQ5Lc8vSNWCQAzQas8uJ3JtjqSVFqy2EUOfP0zgzJsgMU5GUErMqkHARMqWq50qctWANs7OgvQNwh1BjDJBhjxp9ARzNHjt+9kBUoDHhCTaZGAstJA6jrH0PbruBBDR5p21uPNSRXdHITcXUhmpq12IOBUvvIV3c6ZcxDFc/aBaQHLbxVPTQwryZpSrCflJq+h2wSkJCFMoEJUQFfgUclDca89xEUZMakti4TaZ6Ldt+IVmQgq391XEfX9ILymGIDVixah2jQ+GceYzgZZYj6EekM1xXnQJSXAbuHTWj1ESLljdoOcIyQ3yZg0pu/SJXgXKtLtnwPpti2mYdKjYfrHo4c6kjz8mJxZbjIiRM67DEjxUmJNxkZGQRjIyMjRgTGRuNRsGMYprVhV5c2fofdI6mp5HQ5+xEtplYhmx0OwxXltkpIB3AQL0dN/GemStn6+sK/aK1LtE3/SSVFIH+8saCncTv27+Bgr2gXglEpA+Ie7LOWEq1fdnyhbu27jhZC1gzKrUc8B+UHXEXc8VbRCpy3QyMfITlykCUJMkhMlDgqzxHUDaCXBVrlqYT+1trStYShsCAw3ks58B0fWGC9FhCQlKnLUAHdA906wnW5irg7wuUt0MjHyCVhz7oImu2XiWaHCkNvrnzNYiT9pR2gDlU+kErik90q0cnoG9TBt1E4lcjq1EsQ1SW4qUxLcaR6z2fusSbNJlhnJrvNST4HrHmd0WXHaJQOhKz1p/lhEez3fLYoDfKw65+RiH6l9RKYa2eP9opvxbbPVoJhQn8svuJbkkHnBC7AwEDxLxLUdqlHqTBywycoDJLwWYo0HbvTlByQiBt3Iyg7IRSEo5NksoUi7IMVUJizLyhiEyLksxZRFOUYuS4fARM5mpgBflgC0kQxKEVbTLcGByRs7jlTPnftVd3w5qg0cBHxJKVVyKTXVLGu8pwniiG/+JVhYhcK3Z4PLnJ+7hmDiHDcxTnDITuF/AySqX5O5M4rlYVfNLpuIIoByChElgmFKk1/C+w1Z92XSIZaO8WzbyIOX5S0dyl/KWo5SrlkejDlGls7Ec7rvMLDKz95vnwMGJczYR70hNsymZRfOpG3afL96M93WsUCjuBGo8uUTJ09GyQ0Fpcx884mB2ViEAHPLQ/XZGfEKffrF0MzS+4hlD4LImcekaiIWr24jId68fkD038FmMMZGQ9izQjcajcYxqMUkHONxqMYXO1VmSUh3olepzKSkeccosyEJBOzEslyz5czpsbhFq/5eJJJPdSCTzBA6VPSFldrMxEtPDEN47td5IyiabUW2OirSRVvScazDQqokcX8g/TfC1aEd4gagj30EMF4zHWw0c8/lSPB+cLk6cBOQ2Tkvsagf+0HnCYK9j3oozwyUU+YE83IPgBB26JbWYbyrxMseBxCAtrGEAapdI5Z+ZHLdDNZJeGzyh+Gv+avQweV1E5jVyCHYqz4rUVNQYE9Bjb+4J8I9MshOMcQ39qj9YSewNn78xWgUp+oS/QQ7WUjEDk65Y/uH6mIMjuX7D30eWy5LLV+ZXmYNWGXC3bzPlzpgApjUwoaEkh97ERLYu0RSWWn0jrxt9FPqRSo9AsQEGpAhOuy/pRarHfDJYrWCHBBygEmgZbCzR2gxXEx427QViwjKi5LhdtF8S5YdSulYHTu2qR8iCd6i3gK8oZGaQt45MeAIhnohRsPaC0TvlAAORDesFZUu0/8A2J4M/jBOSYHpuL2xX/iPZMUknZHmvZctOUnRQI8m8THrfaaVMVIWmYlJLGqeeYMeS3anDaEaO/vwgYPUkPfhkqxhWdwfiBT1HQxxKIxKToa+vrFu9BhnpOhxA8Du4RU+EyhuYfTwg2zqDV3u28UI2ts5Md4gzYFJIOz7Qp3d/DfAy6ZVG6ctvA+cX0oUkhQocnzB2g/s4frK39wbWhgkJIFKjZWCMkgjdvgVdtpBDGgzDHTd7pwyLyUVbodeB0irDKuiHKvk6MkbBGom7wpheMizn+n/AAn4leMjDGooYsyNxqMjGMJjRVHClRVtk4hJY1OX197o43RkgdeE7EcI+V3UdugDa/oITpVoHxVIB7oNNvebOJe0N84XRKJc0Kn8AebdeYGxy1oV8VWpq+u4b2ctEmR2irHGiW8rQwLagcqNXkTASWr+aNyS/DCT1gve6XLgjCQ4P/LXQe6wGQaqORNOQFPKO4/aafuJF98K3qB6lj4qEOE5H8tIOY2bfhLduZMKlyqeYneR4Mof8RDXLDpQHzHiJQHmYXndJIdiXkaewAGKYG58VH6GGKSo/DxHNIlK5pY16GFjsBMeZMB+19VfWGtKHC0bcQ8v/LwiGXuGS7PJO3tpmSrbOQn76m4O4f8ApKeREL3+vnEpHdUpSmSMLuSWAEOv8RLM9qRMAfFLQS1KpGE+CRThAix3ehSkkFSWUFVlqJSdqSCNXatDrHoQcKWiWayvopyTMQQJ0paCcW0VQWVTaCC4zpDBc954DRZIMEO0LLs6ZaJal4XVjmLZZWS5mKOHMlzTbpCMoqSe9QvX6wvJGMuijDKUV9x7Vclq+KARBydY+7Cd/DGZiRXbHpNokjKEQhaZ3LPjJI857RyZMlCpkzEoDQZk6AR5reN72g95KEyUH5XDqYa10y0EeqfxAuxS0DCMWgS4Fa94uK6U41hPTLK5YROQcQFFBLitCCAajpDMSjF7Nkc5R+0EXHMvKaELlFcxMwqwE91KlIBJSC1SAk7Pl1hr7LdsV/E+DOxoWCykrDkNmQoNUl3B20fOC/ZKyCUhGEKODF8NABTLQpQIUtlVxMVCmWJVDowXbciAorWl1bSxIL6Hbv8ALIOycK0T43O/uZq9u9KVvBjxe9kfDnoVoFt1LHwJj3S3Sg0eK/xGlYFD8/oYlh/VorT/APNsztCk91Ww+Y+oiOSXY7Qx4HLoXHOJrfO+LZpUylcL7iQoH/J+sU7KrD3Ts8vbwXig/IZu6aULYvhOuw/t5bIZhJBD6HX6wsWaay61BY8/3cc4Y7Epiz901B0IO7w6xNIKSNqkqSyg+8a/rBq75+IbDs+kVk7FU03e+kdSpZFc/e2HQi6tEk34YZSstQjnGRSTMpmeh9CIyHeq/gVwOjGRkZHpkhkaJjccqMYxDNVC12mtxJMtJajrV91OvM+sMs9QSCTpHnt6KJlA1xTlYidiASByJr/TCM0q0NxqypY7OjBMnrAwo+UHVVAH2s4oMyRviiq0KnqJDhCHAGx6ufxK1PowjqfimBMlLBKBWtMTmqm1ag18ogmzEpR8NDtr95ROp0GgAzbnCPBQl5Kky2AOk1S9d5/DuHj0iuuSmhSTUjMfSK81NRTLLZ7yjUvE4b3v3bIbxro5fyXbolYVpLuAQTwGfhSGkHDhfMJUeowjyEBbqshLb69MvrwJgvb14ZZOpZI4CnoTxTEuV2yjGqQU7FWrDMG8E9Ktzyh/mlph0xBxvIjyu6phlqSofZj06Ur4ktCwagD9n2ZeMRz7DmvIs9srLimy96C39x/WKdgsZH2oPdp5TiWtmYFJ5kke98B0LYRzmx+ONwNWyWGNYTbfZxihrts2hhVtsx1GHYm7ByJJHo/8Lvkptj02bHmH8LzTnHp684di6ZF9R7kU7dYRMFYXV9nUhThxwhtekQLEdlBMHHklHQOsVgwtUwQ+G2UYExslhGUUjkpNso3hlHjP8UAFTGJ+VOLQ1cCodwML1ap5t6/b5tI8R7cyVqnTJh+Q5cEhv15wuDXqoqUX6bIrgV8SxqRqkk8qE+PnGBygKFSC7cM/CvKKfZC04cQ0cHrSnUHlBdEr4cxSOLPuyfcQQYPIqk/3OY3cUSylgpBD6He2RI4U6Qx3dNJlgvVL9My3AueBOyFpKMJAyHlmWO4gwXuS0YCU5g5P4c37piXIh62N0jvJfcP0/ThFn4QNU0MCrvtIScL937O1tm8eREG0orTY/wBffGDwTrTI80KIUpO6MixhV7EZF32kuyGMjUaUYtEmGOTG1GsUL3vFMiWqYrJOQ2nQDeY43Rjq8yMBB19A5hBmzgUJFQEoCSdS2idM9Ttjq9u0JtAYURs1P5q+HnnAifNJYVJ3Anyy8Iiyz5OkV4oUtkF4EMQksnYKOd5J7yt/lQRwlYUVAliKEioV+bV9/PbG5d0TZi8RSUgGjt9Xi6i4kJH8xWrlj7bxgXKKVWOSbBEyz6O9fCLViu/UikX1FA7stPR68zWL9msxzNPTgNsA8jC4nVjs7U1NH2Pn73ndA+9JwVMYfKnx09Gi1a7aEjCjM67vp7rAeUrU6eJ9+W+BS8hBeyJeuwV4Q3dmb3wqShRovLjXzFOUKdmDJrmqp4BgB72RzMnthI+8pjsw4CCOsIcbYzVHp97WX4spSEs7UO8d5PIs3NtISbNMJTWhcgiHG5LwE5Dj5gA/4kkOG8SN4UN8Ld8ow2gqAoutMsWvWh/qhTQWB03Fgq8UHCTCqlTqc7YeL0lvLPCFCRZgQSpQBD93U707YoxaR3JbZ6b2DZCB1j0UEFIVHknYi2gjCFOekP6r0MuWO4pe5LP4kRoT42mJz4+TVBO1zsNdIglWh46Un4ksEgjcaHppFGVLILGCbaYqMVVeQsJkQ2ibEWKkV5syNLJo0MewT2ktwk2ebMP2EKV0B88o+fZlvnLRhmTFKA0PrqecetfxYt3w7Hg1mrSnknvHlQDnHkKksnea+gh300Vxv5ZzNJ8qT8Fu5JoTMANAp0vsxgpfk8N1qBVLRMbvIASocHAPVxzEJMlPvhDhY7cEgKLFKx3ho6WStuBZX9QjuZbtBY+qLc6UZkvEiqk14prXkcxt3R1ZZmIOc/fvpHMkKlKwhTg1lk1BbNJ5Z7i/G8kJWcSXYgFSaOgmgVvD0Oxt0SyjocmXpU50scxX3u+nRisVqcB8xl6jzhZTJIz68ffOozEErqX9k7ac9Im2mFJJobUTHAy5iNwOTaVJpsjIo9eRL6aMjiZHZgbfF5Jkyyo55JGpOyPabSVs89K2Q3rfCJCSVEPoNsedXleq7Qp1q7rltg/KKRq0z5lqnEZk5kmgA1OwCKdswoOEZ6v4ONNoTwd4klJy/BVGKj+SWXaUp0JbY8WU3wkfe4QIlIB2mLaJaBn9YS0ihNlpd6KXRCW35k8HjpNjWsgrVmNXegrvzeIv9YxZKOpbmAI7l3gpQYD+3Iev7QPF+EFyL8qUlAo3FX6RUtt4Bs30Gg/bcIrrStT1L7AfrGk2Njl9f8oyil2ayoVk1y/EfQRLJQSQPf6++UmFLs+I++Qi7Z7MXD5nQZ8zGcqRkrJEqzrQDy0gdb7RhQhO3G237I9PCDMyUzDYCeDAnyAMK/ambhmISPsJHIqdR842KPKVHMuTirHC4L1VJVIW/dUMKutDu05CDvaCZiZScsVfwmnSld4bkjyJmKTL5/8AWGORaSUo/EEvvOQPhCJxpj47pm72tASADC9PlhdIsdrpxTMDDutzECbHa0uKgcf1g4QfHkgm7lR6J2WugIklbd4ZGHu4p2NAJDx5rcd/LT3QtK0nMUPukNtn7TIlAOtKAcg4D8BrAL3bO5cMmtbHRSqRVSQTAZN/zFh0SsY2/K/MxVuq22j4xTPQlIIdOEkgDYSczvg5TJlglG7GJSYrrTFgqgJ2rvlNls65lCr5ZafvLV8o4ancDA1ZxM8s/iZbP9RbhJSe5ISxOgUplLPIYRxEJE5eJRIycNwFBBe3kolkqLzZzrUdcJJLn86q8BAgS/CLselQqXZPIgxcqcYUjX50b2DTE80V/wDzEB5dGgndiiAVJLKSUFJ2HhqNogJsbFBmy2sy+4sYpbjcQdFJfI7tpI1MGLVZ8aBNkqfDUFO93BGmWWr6msDApCxiY/DVm2ctWqX1GqTqBtpEt3FUlbhik7MjrXZQvwMTz0MWwvdtrxpcjvCi0s4IyccP01EGTYu6FoOJBZjmQDk5+0Ks+8QBKGPxEu1HKaKD6KGW7KtdXEMt12phWqFDo+YO7fpucMik3TNJtbRYk2hWEd4ZbR6xkWvhq0SFj7xZzxcZ6coyD9P9RPIiWY877SXiVrUv7KHTL4gsVf3eAh5veeUSVqGYSW46eLR51fVlaaiToBLSeKmHrHqZn4I8S3ZHPH+nkIlhhMnJxzCR8qNBzpxLjWF1ZcnZ7qd8Eu0dr+JOWdqmG5CBQecU5svBLl7VAq9B74QpjokaZmFIY1r75xJLtL5/U+UUyHieXLHCBdDEwiFDQu+lKa5Zx0+pz5H9YqSbOTkR1iYyUp+ZXIQt0ESGfs8f1eJJEpUyictukasoSflS+9WXvzg9Ks5ABVlRktUng9BuGzPSAk6CRBY7vSl6uWqTv2a12axdSnCKhnowHg+3byEW7LZnqzau/iS2zXdTRoLSrEcKK6YhkkHYdpfx3wq7CB6pg7xVkQcX5R83gyRzhHvicZk1SzmST1LtyyhpvieMOFDE6kMzJNAHzD67tc4BWKwMTMmZJIwvmpX0GfIbYtw1FWyfMnLSLEu04FIl/dSkHjn5QxicyEA5t5Qu2SSCvEcvmUs5Abo6F5Baif7eH1hWWHJ2v8j8MqVP/AUvJXxM84FyLOUqdnGoix8eCd3sqFpuKHr3WFLluizzAFKQHOoLeUN9yXTZJIBKEqWwqa5NtgFYbuCshXo8Ml23UUscI8/OEqbH5Jxa+PwGpK/iF8h7yiaez0zjJMsx1MSBnHW21sibVnEyaAlyQABUx5J2ovoWmaqYt/8ATynShORWdQN6tT9lAahJhq7Z3yBKKcRCNSPmVuT738fKLwtBmFyyQAyEDJILsBvzJOpEMwK3ZpriiuuaqYtUxVS77nyAGwaDhECR3iM6dcvq8EEy8KANTU+nvdA9STRW1/MinSK4uxHRKuW1NkELlU+JP3kluVfIGKlmrSJ5CChYUksxBrRiIXLaaHx+S/ZpipcwHQ0UNCkliCOvAwesicYxI+ZPzJ1I1B20cgjfQMIqrsomJC0MBQ6UOo2RLdstSFBYanzVdwTV2er7du6JpSsbQVs6SaooQ9KMQPmTXaKtl0g5YlAJxpBKcinPPOh1BrzeK0uSCBMQ6gWfSmhrqN+/fF+yoKe8lyk/MGZ/oR673hCewZbQUlSkkApmBjl3SfGMir8AmqQW9/hjcN5iaQPvlOJKU7VAngkg+kJd7q/9UVfdMo9Hh1t+Y/MPAH/yhIv1LWgvkQgkHYCB0r4R6WUjxivhxKmk54VNxJHo8RT5hUdwEWrcMM2a2Sj+sVmoYU2PSOAmkTIR0jUitIsSkk9YFsJE8oFmDAbdTHUmwD5lM20+68BEtlSWdhm22J7WkpScLYgwfNifbwpyd0MS1ZPLWhAckJ3keQ9ax2m9QP8AbSSTqou/1G7LdC+g4lN8xzJJJrBK3IUkUcVbZt2c/COuCujJ6DMu046TFlwHIByauXyjoIp3vaAf5YWpCWc90KKsQBqrENo4xQ7Mo75GgChxcGJr5HeSdClNN2HC/wDjA1U6O9xspIMupAWSEhiafaQGIB2E66GBMy1KxO+Tj9v0bKDIk90/iz4a+b8oEWmVXLVofCQE0V7TPUoZnIPzAr4mOLIlo6VLqeo+nvZE1nqeLw2T1oVGL5bL8qsEbsmEKitZZLwVsdnrWIZyo9CER2uFeRhwsqw0I11OAGDwxyJi+HExPGdGyQsOmY0BL1tuKj0957BGploLEqNAHgDf9t+FJUo/MznjsG4RyU3LSBhBJ7EbtZbTNn4AaJOXCpgCQSsgfepxoB0JeLNnSTjWrV/MA+JaJbllusKOQxK/t/YRfBcI/gRN8mc3izqAyxJQngDWBk8FwDoAG4CvjWL4W60j8RUfH9oqKl6mpBJO8a+BMMhrQEvkksimLGog1JlS1jTEdhY9FM9dPKBCJNW3Z7qj0i3KTlw27zUe3hUx0Andq1WdeFQeWpnGWeRDsx3HMZE5wy/6MllS1O74SK8iSKHcdnGF6yWo4WUcSDzb6efhBa7VmWCpCsSTmnN8s0n5tN+x8omm7/I1Kg3dE0pooDNnoPAGigdN+sMFmKQoghgeYI0IY8awKu+3SlsFOlxQs4I3FqtqFBxug7JsSVp/lqSW35HdqB+kLVsTNrydG5wahVOD+MajoS5gp8NZ4FJHIvGQf+oG/kXrwQ6VbcxxDN4iEi+nIE/LEVpAP3WYequcOd8qIkzCPm+z+Y0HiYW02QTRl/KRRA2tQq8T4mPXyKyGDoTb3USsrYh+9yyfziKzAcmJcbq/WLtus6jhQkEqTiIJyKaMx5HnxgdLmAKcEqDV3DUB4RRQmSWMVP5fflFqwB07wac6eZiCyDvqB4dWixZZbEA0AJCt41b3rC5DIh67rIEhL5NjO2tQ39P/ACEUb1JIU2pHUn9o6mW9SgtQzd24N9BG1I/lOK1SSeZPm0J3ytjfBSuOzAzmZ8OfKtBochzi92rZCAHGImnFi53VLR3cYEoufmZzz7zcu71MD+0M0LmbcFE+B/5FR4tBr7sgL1AhuefhWFHUsfzD6s/XZDFb7MDhYUD+LEDkPKEuyrq2n0r74w83RN+LKD5pFeT16EvHM6p2bG7VAeR3lkaZgflNc9tfCKFushAOlae9czBcS8BWr7u3r6eMd3pKCgkjIuRvo/WkcUqYXaFiXJxVGbeTxGiSQX0d+YNRDMLs+HKQVUWurHQOPABj/UIozrMxcUxZtodCOYg1kNwsmu5OsH7HKeAV0mgfafTwhqscl4jzPZbD2hSwy25QVC2ED7OholmTISmC9kk2ZQb1B+TkeIEI3bu8O6EjMn9IZ7RPZPCvgR6x5vfNq+JPGwK8qw76eNzv4F5HxizJ6cMvDuSP8kk+Rju5P9pStiFA/wBWGILQtpZfc3URZuBDy5qXzwjq8WS1AmW5A5RwzBuwD1MSz5QASrT5VcqP6xFPOKYv83rF+wHFillu8PHT3ugm62cSsgnAonM9C4Gx/wBX8YvIld0KfMOkDM7a6MaP7HE2y4yXBdJFNe62XLzER2S0F3W7uzNlpyDRyW1o7F06LdnmqxPrs2jY2UHbB99Py6p+j84pIs6vsgakUc+Ltt5ERJZLQqn6t+kRz2UpjMmwhSfiSjvILs+0ihB/EK74vXbbmU01ASMirfvLMebbneKdw2nCoEOHzGh4b/PlB21WMUWhmOmjbD6HTrCU2BL4YTloLUXTi3gVAiMijKQlh3kp3FwR0pGQ1ZEIcP5QsdpgTLEsFjMmIS+oDuSOABjpQShISkUFAw0GTN0ie95bzJX4cSumFP8A2iO97eiQj4izQhmGZOYaPbfbPPXQkW9cpCipamKapDl3LnJtXPWFq0TwVFKQwOIk8iTrziS8rSuctamJc5Z6U8Iqy7OpLqUkgMakEZgiEJK7ZQrqiaRNqFbWflSCE6hxF6tC/IUQH0gzd84LSEkwGSNbGQlei3YZzKA206/vBoLwywAKAsf7cxt+jwIkWfwIptbIc4sY2khtCCrdp9ImlsoWjieRiJSXdnPQU6AQNtYLl8/TXxaLymzDF3Ox9pYeI3RZUETE1HN6cCwpzglLiwZR5IWrMrCa0csG2bfe+Gvs8VAlQ9sMR8PdYBWqyYVBhXgfPX3ybuy6QmWuYcku3FnbqfCCzSTjYEFTI72QE94B0TCMqsff/IbYmu1SVEy1JfAxS21j3X315cI3Z5yGwLHdJIcZpJq9Ps1L7I4tdimyWWkYg+IKSxptJFK7cmDb4R4oZ07B9824mcFZpSkMdoLP1cjTLdFyZZ+7i9l6+bxzbLEJqApAYF2b7Kj/APGrZWqVepiayLKpJ2gh+RIPvdGl0qDiwfYJeGaEnIsx8ve2HS77LuhalWXEcY0ZvD30h9sSAUgjURPkdsfdRODJYRRtIgrOgVagawBxAO9CcJ3wiTv9x2qCa6aVMelLszgwhX9ZMK1NTP34RV9O6dAZlcQbeC/5ak7Ep8wIvdllgpW+dPfWBNsLp/Ml+hCm8Izs/acCm0LjyIiyUbxuiSLrISy5jrNKVi9KWxBGjHZugfNYFY2fuX3fTfE9nmuk1zBDbfdI5OIUWGbUSSFgHRxoDTLcR67oG3nI+GRMSWC/M8NddhYwcuppiQlX2gBwUkUPMRAqT3lSluRmnEKNsNXcU8dGhUZUwpKzu5bwxgBWY9vsi6uSy8JyUxTx1HB25K3QEs5QhXeRMRhOYwzAx1bukCg1OohtkSUzUDCtJYuM0kK1HeAd30eFZI0/0YcZHN3TAk4VEtpu5vDzctoB7iqgjrnUQkWmQQUkgg6vSutDzPWC1yWyrVDZH3u84lunYya5RGSZJWkkAOBlR43BOzzApIO7bGQ7hF+SXm14FC3fOn8k3zlx512ymH4hDlhlXdG4yPWykmMVVzCGIJBw5gsesavSYSpQJLBVA9BTQRuMjkRsuiAfY5eZjuwHvDl5iNRkdl0BHtDc3y8B6RPafmmDT4aTzIDnjG4yPP8AP8+S/wAAaw/Krcoeo8oI3Of5h96xuMgsvTBxly/5YExQAADDIRYsn/s0b116zPoOkZGQv+1GfZCvNX5l/wDaDPZ1RMxSSXTgJw6Oyatk8bjI3gzNlATNGEAYlJdgz55tnFudKSJgYAOtL0FXd3jcZCpdhI4QgABgB3dOEHLt/wBpPARkZCn2OXRYmiKkwVEZGRw3ghWKQidph318I1GQ/F7kD4YqH5ZfFXnA+zGvT1jcZHpx6ZDLtBi0iss6kF9/GKkv/r6RqMgI+1DX7mNfZ5VFe9YsX3/uHcqm7u6RkZE0f6jGS9oMvP5h+UHm0GezWR3oHmYyMjZfYjR7YblVsxerYWerVamykVOzxy96xkZEsuhsfI/2Idwc/MxkZGRxCH2f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2" descr="data:image/jpeg;base64,/9j/4AAQSkZJRgABAQAAAQABAAD/2wCEAAkGBxQTEhUUExQUFhQXFxcYGBgXFBQUHBccFxcXFxwUFBcYHCggGhwlHBcXITEhJSksLi4uFx8zODMsNygtLisBCgoKDg0OGxAQGiwkICQsLCwsLCwsLCwsLCwsLCwsLCwsLCwsLCwsLCwsLCwsLCwsLCwsLCwsLCwsLCwsLCwsLP/AABEIAPsAyQMBIgACEQEDEQH/xAAcAAACAgMBAQAAAAAAAAAAAAAEBQMGAQIHAAj/xAA6EAABAwIEAwYEBAUEAwAAAAABAAIRAwQFEiExQVFhBiJxgZGhE7HB8DJC0eEHFBVS8RYjYnIkU7L/xAAZAQADAQEBAAAAAAAAAAAAAAACAwQBAAX/xAAmEQACAgIBAwQCAwAAAAAAAAAAAQIRAyExEhNBBDJRYRQiBXGB/9oADAMBAAIRAxEAPwCpvwltS6ynYNn3TTE+y1LIDEHmEVToUzcFw0dkI36hNba1Ja4ud3eA6p4k5NiNkaTy0+R5oVWTtiBmbG+qraYjjC8swvLTjC8swvALjjCyGraFJTHVC3RqVkMLVGGkNp19ih6jXD8uv3qEvvRGdtmgatsmkqLOVltwdiheb4NWM2LViFu6o4AR1BUrSY23Pss7/wBHdr7Bl6EaADoYn0WlW1I1GyOOWMgZY2gSF5b5VrCaAYXoWVhccYXlleXHGq8sryw4vbcMrh2drjGseHJb1sRuQ0gtV6sgwtbT0mAfVZxS0pmnmAGkj0S0YcauWVKhLnBBimTwPoukOwxpyiPxR7osYdRpNdsIndH1HHKyFhN8dqsc6WxPRKURx4LdrZ4LVoUzWIZSoJRs9lHL2J+SmZh2bUSOgkz9R7oi1pCdZProoL3FHyQwBrRxIBJUc5OT0URikgK4oOBjcDbgR6qa1qnYn5L1rTq1TABMqw4b2QqP/GYQuSXIyMJS4QhqW7XnQZT6g/uo/wCnmePmNPVdMs+xNIDWSU0odjqfN3nBSu9EavTyOVW1k78JbO3qDsVNUptILZgAkdRxj5rq47IN6dCq32i7COhz6X4t45rllRksEkiiMw8EkmQ3kP1UtKm4mGt7vUk+YUV0K1F0VARHOdUVZYxrAATH8oV9MxcWJicp8xCX1bM8P1VmbQc/Uyeon6oC6tJ0Op4Hj6o8eZrTBnjT2ivPbC1RldmsHfqhXBWRdkzVGiwtlhEYYWIWyxC44u4va9N7S2TAj2U9PtE/K+m6ZmVbMMw1rmkuGpJjy0Ul12aZkzQJ4+aXZhU/9QDLTPFsT5JlWyV2nXuuHBUrtLa/DrEDZC2WKVKQhp05FFWjiTFsOFI6Okdd0tfA4oi7uHVT3tl6lat4hInla0h8Ma8kFN4W5rga+ikqWR/L9EIbNx3lJ6m+WO6Ug3DquZ0Sm+G4H8Qlzvwz8kBhFp3so8/0V9sKYyADSEmc64HYsfVtkdjaNaAGgBWPDrfRK6NNP7BTN2WxVDOhQARNGlBWLdG0WLKNbowKK0qUEypMWKlJG4CO7spHans2y4pkEDPGhXD8WsH29QtcIIK+mrigqL287Ntr0y4AZ2jQxv0W45uDp8G5MamrXJx2jidUaZzHKTCPpXjjqXE9CPkgLjDXMdoNtx9E0w4S3K4SPQhUuqJEnYRSa2q2DEjb/KT4haua7VMbdmR/T70PVFXtMO7p2P4T9CmYslOheTHasq6wpazIJB0IMKNXEhqvQsr0Lji/2XbCAw7ZTqPHdPrftg15qCdxI+S5UAmuG4JXqDM1pa0fmOnohaSMJ+09w15BG6QPKNv7dzHQ7VAkIJypDMcdngOZhFWj2jYT6oUQUxtWtaJdr04DxUkilDa2rNyyWgDnE/VJ7/ERMMHnxXsUvCW/2t2A5pPanM/QffNYo+Tmy3dn6c6lXHDWKr4P3QArZZVYA2jjKmybZbiVIY0qWqcWlJJaN9TnRzfUJ5YVmuGhB8DKVTHpoY0GplbsQlsm1CmjgrFZZUjdgXiFkrBanEhBWYld1QzSE1qIWo1IminHKjkva/CPg1Q6JY4wf1SK+w8shzBI2I/RdX7TYcK1FzTuBIXMWVoblfqNWnmCNNeiKEmZlSsT3FP8zT4j9twtXPzN6JpWZTd+YtIG8T6lAOty3UFrhxj6pilsU1aE942YP2f3QRCbX9PL/wBXbdCgqNAvdA3XpYpXE8/JGpA7NxKe/wAq3ogLnCnsEmCtPiv5H0KNizrjba1brlZ6BA4x2koMaWiD0C5j/Mv/ALnepWrQSu6aOWwvErr4r52CW1eSmeVFn4Dfmp5lEUSULYcdTwG3qm9rZNPeedBwGw8eqFsxx05TAk9Fvid7lECNNh15+PySHtjeELMcug50DYaKfCLcAdUlacz/ADVmtKcCVstKjce3YypVMpGkngBxTihg76utSrHJrdh+qSWjolxTrCsV1/KBzc6PQcUiWuCmO9MzX7LuGrHE9CENQu61B2kiFesKuzU0bUok8ocJjSJk/JaYrYMqS2pT+HU4Ed5rvB36wUPW/IXSlwT9msfNRve3Vxs7xcfw+s6jW+Gea6ZhBJaEPDGNJrY+N1Cgq4zSZ+NwCCvXQCVSr6i+o8wSdeA+q7uMDsxLxUx+gTAqN81tQvWP/C4HwKolDswXGXFw8NE2t+zwbqyq5rxqCQPoubs1Rrge3Y0K5B2le1lR8D82o9v09F1WhXe5pbUEVG6O5O5Pb0P0XJe11QNu3NcJHKY8wVmPmjMvFmlNjKjdvvx+hQFxh4brmeOsA/oUfb4e2O7UeOjhPnosVxVp6iKjePNM/oSJS4kFp1Hh7wpcApRW15fVZugHHMzjwO4I4KCzusjp+wq8EtUTZ4+S73FowgHLtqhP5dvIISnjwgDMIKm/qDOYVJIUujTkwFLUbGgW1mIBPl9SfRRVEUtsNaIXKMHdTOCEuTDUiY2BMLvTeAPvQc0uurkuPTgtHFaEJaQTbYRhrZeFc7O2zBVXBWd6V0TAaYgaSeASsrH4VoruMsexhy7JLZW1SpO8xI1j5rqR7NmoZqbbgcFLR7JFp7joHKEtZUkMeK3ZQsJ7P3QeQ0aHKc8d5pBBBY78uu54jRX+vVuaLvhva+5p6EPYO8OjuoTvDez7mfmb5NTSrRyt3JQSn1B44KH2ULF7P/eY9siQDBEETwK6Z2cp9xs8lSr+DUa3cl2qv+HNytAHJAuRsvaD41SLhDR4wqxVum0hq5tMDcu+gV1DZnmqB2g7JMzOOd0uBHfJeBJmRy5Lkt7BT1QTZdrbMuyfzhzf8gwD3anFe7I17rmnZ7fk4fULk9bsXcsL2isPgPcHZM5aN5Di0wDHCJ4KOl8a3rxblxZOtOdOsA6JssarTFQnK9o66Tnyu6EH78Vx3+KBy3gj+xp9yuuYNUc+kHOYWGNjC4//ABYqf+aRyYwfM/VBiX7B5n+oNgWNFujtW7dR1B3ViqPa5mZhnnz8CFzajXyuHIpzZ4gWnQwmzgIhIZ3xH4gNem37JXWbqDwOhRr64d0ndDvI8tZCPC6YOVWhc8R5LGY8ypbod7n15qFekuDz3yF0zoB1P0W72ak+MeSiadlPU+n0CBjEC1UHet0hHPbqha+rvNTzY6CAHsiAvCjpKJv2RHip67AGCNyEtsZGN2a4SYldC7L14hc8sRBKt2BXMEJeTaHYdM6xZ1wQmNNoKquGXMgKy2NSVGW9KDQ1LccqfDpucdITmjACpXb3ExLafAn1jX9PVFQK5E2E3JfWzRsul2E5dlxJ+MinUaA8NcToPH5LpHZztISACdgtarZrVqkW2kVLcW7XDvAEJbaXgqNLgQY5bJjb3IcFkX4ETi1sA/0/T/KXDoDp6FRjs3SDsxEu5pyGwslyPpF9cgN1sANF89fxXH/nv8G//IX0XXfovn/+IZH9Re7eMvs0IsepGzuUdlCG8I9i9iGtSdtBPopKDZITm7QtRp0HU2mFq4ozJLdtoQlb8R8fv2WY9s3JwDVh9+KgRLuIUOXovRg9HnzWye3bJjmNPEaqVrtAoKboMqd3Pgdx16LJmwJ7e1zPI8/aUvvLYtdKcWFbKHH/AIz46EEIW+uA8+QhRSlbKox0J78SF6ic0A7AeGq2JDnQeeqHoXeSrmAkTtvotq0ZdMLtwJ0TW0qwQl3x2OqHJqNOEcNdEbSCBobB+S7YHe7BXbD7jQLmeDO1Cvdo4tZmKkmqZdCVosr7mGkqh9prE3BBzlrmzGk7pncY61ujnAffBQDHGGIA6TGqHaGQi5PRU7bsdUe8kNDneeqtGEdknVm1KVcOpyPymD58COic2GMkHuxPTX5J5bYiD3iCDseH3qttyDeOcE6FXYfsvVtWmm980xMEcZ6cE4uCaNQf2nZMLe/a7RYxKiKjCOO4XNKvsn7kuv8AZaCbe4kLL3pJhtxpCOdVRddoXLDUtGt5WgHwXGO1dAPPxf7nOJ8Bsus3E1CWgxIOq532/oi3oCmNXVNJ5AHX2AWQdsNpJbOaEZszufsETaU/0XrZmh8Y9k2srTQFUSJomaLdMvEpZXZGnJNqroIPKPsoPE28ec/4RYuQMr0K3nisZysFar00jzmzclb0TOnP2Wi2Ywpcthx0EUncD1QJfM8xw+oRtPUjgeKHxKzLXTsVJJbKYsW1HQShpRph3ioK1sRrwWpmSRLhX4j4KxWg1CrmGu7/AJKxWx1CCY3FwO7RuV2iv9iGvtWg9fkf1XP6NRWPDr8inlnipZorgyuYpg7viyasD/kCfQymOH4fTdDXVXkxwgDy47dfonF5ZfEbzSV2CVWmWT5z7FDdrZVimoPgs2HdmaZMsq1ASAD3wfSQjLbAqoBDa5dDi6cg2HDfw9EgsMSuqX4qTnAchKc2uMVDtQqa8xHvKGoljyt8NBbLS5pElxD2/wDEQd+XFF2faNub4b5zcCQdR1U9pTqv1cI8TP6pza24jVZXwS5ssWv2p/0KbVneqcs0jzAd9US4lG1GATA3UBboSuoR1WC0qoYXEuDQBqTwG/0XHO2eL/zFZ1QE5B3WTynV3mrv20xfuuoAAQdXcTmA7vhAHquaXrcxDRz1T8aRNkk3oitG7dSnZEMA8z+iEw+1Ln7QAfVG1XzIA0Bjx1Wt7OS0B347o5HT6oW5Oak0neQD6fsjbwTSI+9ErdU7kdfknYuUIy8MXvC0Uj9lGvSXB5z5JXiPFOMOwGrUGaMreZmT4BJ51XXcLbFs0wDpr6QktW9jHKuDmNXD3B+VsnbgpbyrJDagghup+SulC3aGvqEAQ4nlo3f5ql4hctcHuI1eSYPAfljyhLlFUFCbsT3VplMjZa0zpqJHyUtpe6QdeC9A3Go4jkp3ZUha4ZHgjaU7t6iU1Hb8QtrW4y6cOC17R0HTLPbV0ys7vXdVqnWU9KuQZSmrKLOmYXdCBKsFkWmCua4diWis+E4uNJKRKBRB2X62Z0CPFu2NQEhtcQGUapjZ4kDpK2NeQckZPaDvgAbLQhYdcIavcgDdZKkLUZeTFV2qGu64DTJ0AUNW6A4qodrO0Aymkw9528cBy8ShSsY3SK9jFz8Rz3nYuJ/T2VeaRrl0JO+515dVPjFxs3gNERg1mD33bN+f7Jy0hHLGFrQFKnJ3j3OwS8aDXoib+vsOZk/fooTSkkBDHYctApfq4cP1Su7EffNNKrMu/FL6rCZ+9lVi95Ll9oueFopnU3HYE+SjyHkfReiuCB8mxXRMG7QsNJrcwDgIgmNhCoNS3cNwfHgtGjSUDq7Np0WjEMXzMfTnVzvbc/L3STHxDJ2LtB4Dkl8aj1Wt2TUO50BAn/PEJE5IbCApBIKLbVI7w3G6kFo0jvOg8x9V5luBsdNZlKbTHJMHqGdRsfYrTX7+SlqUCAZ25/VQtP7/AEK43yMLZyNYUJbt2REJDKEH0DHFHW9YjZyU03qam5CxqdFqtMbqN6o627SPbuPdVOm9FMk7JbQxSLm3tnA1aZQVz2scQ50GGgk9AOKRULFzipe1VuKFhUdsX5WDwJ19gsSTaRkpUmwI9tX135KYMayTp6BQtd395jvE9eCRdnKORrnnTh+yd2YGXMdiTJ6Dl4pzioukTxlKStkVO0L6knaYH1I68JTh7wO6IytG3LoobcwM8d491jfl+6ntaGZwbvHeeeZOsffRLkxkEBXc5mzuYn1TKgzjxMICqM1XoP3KZZ425fIrcfKMybTF+MtGURuAfLl7yhsNph51gT7xsosWuS4T1aPmdfVEYUYc3wn22VUffZJL2UPsMwhpJAA1R/8AQRy9l6xuWSHcdE1/qbeQVe6ITlDcQqAahpHh9IUFWo13AMPt6cFo18QtsoI6HSYSOn4Kep+QZ7XgTw5jUI2yNN/Q8+R4FCuBZt5/uOKzTpBxlsBx8wUqcWNhJcGWUYdlcIkx84PspW2LjIAMidPT9Vh1UHRwh3pMdUbSxPvA8Yjrw39EttjUkR0sLLqDncPlsYVbNEh0Hn9hX/BLlop1GH8Lp1PAkR7Qqrd0gHSDqXEDwGg9lsZcmSjwSNpaKXLoiLehLM3AaH0n9V74UhLsckD06anptW1GmZR1KylwmfJc2EkR0KUqz4PhJdGk/JFYP2ZmHP06K7WGEw0agDwSm7GaQks8GA1drHDgqV/Farm+DSGgkuI8BA08SuqvpNAK412+uviXjgPyAN89z8/Zdj91gZfbQoZRlgpt47nlJ1PoE0aASGD8I+XXqUsp1MoHr48ExsauRpcdymti0gqtWySTGbYDl08eaOs25WxPedq778UloGXZjwJI6nn4D5pvYS4k/fP6+yFrQSZA9sOJ6/qmmHsBOu2v6pVVfqf+37fIhFCtDWkcP8Loco7Jwxfids3LI4ucfIKbDbMuII4mFG7UgHYCfedE7sKjWwOSpxbkSZdQJbfA3ycrjESFB/T6/P2Viw/GmZeHJT/1Kn09QrEiJnF2a8fvqts3Dy3UbB09/kpWs6JQ4kDZ6jigao+G/QnKT6FEiR9+yzXYKjS2eHvzWHGl3VO5g8jz8eRQQupIB9eXRb2xzNNN2hHtGxS18tMHcJbgOjk+Sz4Zc7g8dfPmPL5KO7pgERvM+vJKrS51HkE6w5wfUAJjgElqh62SWziBHAouhQko7+nf7jWeZ8Fa8HwJhILhokORQolXsbBxcNNOauWH4O0AECXc1YKeG02jRohTfy8bafJDdheDXD6QbujqtwAEuIIW5ZO505LGzaIby5ysJ4rhVzVNStUefzVHO8th7CV1jtdiGSk88mmPRcepkkE89ugCPHwxeTlE9IyZ4A6eSkqXEzwA4oWo6BAUQqzPIHTqeqYl5AfwOKFbUczoBy6KxYS30009z9PRU6yfNQffVXTDDAHn7NAXSMQmvqsOiefv/hYtbrSOo+f+UFjdX/ed4gffqoLWrDp9FyRzY/ti0nNtwhHPtJaYJInRVx10c+Y6CRsrpYXLPhgDXb2j6qjAtsm9Q/1QI3AnktAJ1Ck/0/W/uKslliVPNrHdRv8AUWcwqmRHCWPPIx0UzakBQZ44rdtUHgJ1SxwSyDJBWHNHSVCGDQgx6KRjyOMrDiGvSObON+I5iVi7tg9ucAbc4+SNADttCo6ehjgdVxwioyH8dDsmVsHSCN1PcWozZh5oljIHl9+SFxDU2kdG7H2LKlD4pJdUJh08COA6J1RBY5VL+G+IZKxou2qDT/sNvUfJdCu7XovPyx6ZUejin1RTCrJ8hSvbCDw7QwmVw3RAmGwE1FBdVtFI8IS5P4jyC5sJFG7aVswLeABXPSdug+/qr92gpEtceJVGvKBaUzG9ATWwOu/3WGrS4Oi1a5PS0Ib2E2T4qDxVzwmvETwn78NlSmNIdKueEsD2Sd9/KI+aXMOJXu04y13dRp1G6gsaoAk66pr2ytwC08gPQgfVILafFGtoW9Ohrcd5sDRR08QqNGUEhaUKbiZO3XRMbNlJ7g15jrz8SqsTj/pLmT/wBZiVXgTPHqiP5645O9CrdhuBUmnNEneTqmfwmdFTf0Ss51/IDothhw806+At20VzwMYpoQnDuZUZw8jafvmrH/Lr38ugeKQXUitst3NIlS1LYkabp+62WrbeEPbkbaEfw+PPfovMp8ImPknD7bU9VGKOmyxwkdaF9vUcxwe0wWkEGNiNQfULvWCXzLu3ZVb+Yd4cnDQg+a4iLdXD+HeMfArGm49ypHk4beu3op82JtXQ/DOnVl9NsWOlHPbIUlRwK1adFD0lnU2L6tHVA31GGHxT1zZQ13bghY4sNSKDiVlmYPTzVKxOz1IOi6ddW5BcB6c+oVUxWxmZ0PzXRtDKTRza9tS0kGfvkhabY34K04lSLHZHiWnUcx/1KTVcP4tJI9wq4vWyOa3oktKWaPD7KsXZ6pllh4fJVa0L2GCDCaYZeFtVpPgeoKXki+BmOS5GnadkgcdI8lVKNPKdCr9ilAOaOR0VQuaBE8kOKTqjc0VyQ1KriQCdOS2eIQdXNm6oinmO6tjpEEtsZUMerNp5Wu247lCf1it/7HIW1OpCk+AnwlGtk8o70XAHos/ECZ1aQ5IZ9MTsvf6YvweZ3JIga6VJCZ2Vu2Ngj6du3kEqUYLwGsshHRtiei3fahOK9IAaBBFoQdtM3vMVVqUIfKm1xSEbJPX0OiYvTxkjvyGZLAstEajSFA15W4cUL9Khi9Qy/wCE9oMzBmPeAgpmzFxzXMqNUjYouncO5lRT/jo3aK4eudbOjMxYc1ucTB4rnzLl39xUzbl39xU8v49fI+PrPot13XaUlxKmCJB9UvNd3MrDqpjdB+EkH+UxHjltMJOaB24KxXplAOaqI+ljRLP1DcrFL7OVqLNNsqkpN3Qy9LE1Z2S21YloDuWv6obELWZ00kj0W7EUEh+kSHr1DaK5WshMwtHW2myd3DBOyhqBb2Ncgdz6EdO1gqX+X8UwctYXdkFzP//Z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4" descr="data:image/jpeg;base64,/9j/4AAQSkZJRgABAQAAAQABAAD/2wCEAAkGBxQTEhUUExQUFhQXFxcYGBgXFBQUHBccFxcXFxwUFBcYHCggGhwlHBcXITEhJSksLi4uFx8zODMsNygtLisBCgoKDg0OGxAQGiwkICQsLCwsLCwsLCwsLCwsLCwsLCwsLCwsLCwsLCwsLCwsLCwsLCwsLCwsLCwsLCwsLCwsLP/AABEIAPsAyQMBIgACEQEDEQH/xAAcAAACAgMBAQAAAAAAAAAAAAAEBQMGAQIHAAj/xAA6EAABAwIEAwYEBAUEAwAAAAABAAIRAwQFEiExQVFhBiJxgZGhE7HB8DJC0eEHFBVS8RYjYnIkU7L/xAAZAQADAQEBAAAAAAAAAAAAAAACAwQBAAX/xAAmEQACAgIBAwQCAwAAAAAAAAAAAQIRAyExEhNBBDJRYRQiBXGB/9oADAMBAAIRAxEAPwCpvwltS6ynYNn3TTE+y1LIDEHmEVToUzcFw0dkI36hNba1Ja4ud3eA6p4k5NiNkaTy0+R5oVWTtiBmbG+qraYjjC8swvLTjC8swvALjjCyGraFJTHVC3RqVkMLVGGkNp19ih6jXD8uv3qEvvRGdtmgatsmkqLOVltwdiheb4NWM2LViFu6o4AR1BUrSY23Pss7/wBHdr7Bl6EaADoYn0WlW1I1GyOOWMgZY2gSF5b5VrCaAYXoWVhccYXlleXHGq8sryw4vbcMrh2drjGseHJb1sRuQ0gtV6sgwtbT0mAfVZxS0pmnmAGkj0S0YcauWVKhLnBBimTwPoukOwxpyiPxR7osYdRpNdsIndH1HHKyFhN8dqsc6WxPRKURx4LdrZ4LVoUzWIZSoJRs9lHL2J+SmZh2bUSOgkz9R7oi1pCdZProoL3FHyQwBrRxIBJUc5OT0URikgK4oOBjcDbgR6qa1qnYn5L1rTq1TABMqw4b2QqP/GYQuSXIyMJS4QhqW7XnQZT6g/uo/wCnmePmNPVdMs+xNIDWSU0odjqfN3nBSu9EavTyOVW1k78JbO3qDsVNUptILZgAkdRxj5rq47IN6dCq32i7COhz6X4t45rllRksEkiiMw8EkmQ3kP1UtKm4mGt7vUk+YUV0K1F0VARHOdUVZYxrAATH8oV9MxcWJicp8xCX1bM8P1VmbQc/Uyeon6oC6tJ0Op4Hj6o8eZrTBnjT2ivPbC1RldmsHfqhXBWRdkzVGiwtlhEYYWIWyxC44u4va9N7S2TAj2U9PtE/K+m6ZmVbMMw1rmkuGpJjy0Ul12aZkzQJ4+aXZhU/9QDLTPFsT5JlWyV2nXuuHBUrtLa/DrEDZC2WKVKQhp05FFWjiTFsOFI6Okdd0tfA4oi7uHVT3tl6lat4hInla0h8Ma8kFN4W5rga+ikqWR/L9EIbNx3lJ6m+WO6Ug3DquZ0Sm+G4H8Qlzvwz8kBhFp3so8/0V9sKYyADSEmc64HYsfVtkdjaNaAGgBWPDrfRK6NNP7BTN2WxVDOhQARNGlBWLdG0WLKNbowKK0qUEypMWKlJG4CO7spHans2y4pkEDPGhXD8WsH29QtcIIK+mrigqL287Ntr0y4AZ2jQxv0W45uDp8G5MamrXJx2jidUaZzHKTCPpXjjqXE9CPkgLjDXMdoNtx9E0w4S3K4SPQhUuqJEnYRSa2q2DEjb/KT4haua7VMbdmR/T70PVFXtMO7p2P4T9CmYslOheTHasq6wpazIJB0IMKNXEhqvQsr0Lji/2XbCAw7ZTqPHdPrftg15qCdxI+S5UAmuG4JXqDM1pa0fmOnohaSMJ+09w15BG6QPKNv7dzHQ7VAkIJypDMcdngOZhFWj2jYT6oUQUxtWtaJdr04DxUkilDa2rNyyWgDnE/VJ7/ERMMHnxXsUvCW/2t2A5pPanM/QffNYo+Tmy3dn6c6lXHDWKr4P3QArZZVYA2jjKmybZbiVIY0qWqcWlJJaN9TnRzfUJ5YVmuGhB8DKVTHpoY0GplbsQlsm1CmjgrFZZUjdgXiFkrBanEhBWYld1QzSE1qIWo1IminHKjkva/CPg1Q6JY4wf1SK+w8shzBI2I/RdX7TYcK1FzTuBIXMWVoblfqNWnmCNNeiKEmZlSsT3FP8zT4j9twtXPzN6JpWZTd+YtIG8T6lAOty3UFrhxj6pilsU1aE942YP2f3QRCbX9PL/wBXbdCgqNAvdA3XpYpXE8/JGpA7NxKe/wAq3ogLnCnsEmCtPiv5H0KNizrjba1brlZ6BA4x2koMaWiD0C5j/Mv/ALnepWrQSu6aOWwvErr4r52CW1eSmeVFn4Dfmp5lEUSULYcdTwG3qm9rZNPeedBwGw8eqFsxx05TAk9Fvid7lECNNh15+PySHtjeELMcug50DYaKfCLcAdUlacz/ADVmtKcCVstKjce3YypVMpGkngBxTihg76utSrHJrdh+qSWjolxTrCsV1/KBzc6PQcUiWuCmO9MzX7LuGrHE9CENQu61B2kiFesKuzU0bUok8ocJjSJk/JaYrYMqS2pT+HU4Ed5rvB36wUPW/IXSlwT9msfNRve3Vxs7xcfw+s6jW+Gea6ZhBJaEPDGNJrY+N1Cgq4zSZ+NwCCvXQCVSr6i+o8wSdeA+q7uMDsxLxUx+gTAqN81tQvWP/C4HwKolDswXGXFw8NE2t+zwbqyq5rxqCQPoubs1Rrge3Y0K5B2le1lR8D82o9v09F1WhXe5pbUEVG6O5O5Pb0P0XJe11QNu3NcJHKY8wVmPmjMvFmlNjKjdvvx+hQFxh4brmeOsA/oUfb4e2O7UeOjhPnosVxVp6iKjePNM/oSJS4kFp1Hh7wpcApRW15fVZugHHMzjwO4I4KCzusjp+wq8EtUTZ4+S73FowgHLtqhP5dvIISnjwgDMIKm/qDOYVJIUujTkwFLUbGgW1mIBPl9SfRRVEUtsNaIXKMHdTOCEuTDUiY2BMLvTeAPvQc0uurkuPTgtHFaEJaQTbYRhrZeFc7O2zBVXBWd6V0TAaYgaSeASsrH4VoruMsexhy7JLZW1SpO8xI1j5rqR7NmoZqbbgcFLR7JFp7joHKEtZUkMeK3ZQsJ7P3QeQ0aHKc8d5pBBBY78uu54jRX+vVuaLvhva+5p6EPYO8OjuoTvDez7mfmb5NTSrRyt3JQSn1B44KH2ULF7P/eY9siQDBEETwK6Z2cp9xs8lSr+DUa3cl2qv+HNytAHJAuRsvaD41SLhDR4wqxVum0hq5tMDcu+gV1DZnmqB2g7JMzOOd0uBHfJeBJmRy5Lkt7BT1QTZdrbMuyfzhzf8gwD3anFe7I17rmnZ7fk4fULk9bsXcsL2isPgPcHZM5aN5Di0wDHCJ4KOl8a3rxblxZOtOdOsA6JssarTFQnK9o66Tnyu6EH78Vx3+KBy3gj+xp9yuuYNUc+kHOYWGNjC4//ABYqf+aRyYwfM/VBiX7B5n+oNgWNFujtW7dR1B3ViqPa5mZhnnz8CFzajXyuHIpzZ4gWnQwmzgIhIZ3xH4gNem37JXWbqDwOhRr64d0ndDvI8tZCPC6YOVWhc8R5LGY8ypbod7n15qFekuDz3yF0zoB1P0W72ak+MeSiadlPU+n0CBjEC1UHet0hHPbqha+rvNTzY6CAHsiAvCjpKJv2RHip67AGCNyEtsZGN2a4SYldC7L14hc8sRBKt2BXMEJeTaHYdM6xZ1wQmNNoKquGXMgKy2NSVGW9KDQ1LccqfDpucdITmjACpXb3ExLafAn1jX9PVFQK5E2E3JfWzRsul2E5dlxJ+MinUaA8NcToPH5LpHZztISACdgtarZrVqkW2kVLcW7XDvAEJbaXgqNLgQY5bJjb3IcFkX4ETi1sA/0/T/KXDoDp6FRjs3SDsxEu5pyGwslyPpF9cgN1sANF89fxXH/nv8G//IX0XXfovn/+IZH9Re7eMvs0IsepGzuUdlCG8I9i9iGtSdtBPopKDZITm7QtRp0HU2mFq4ozJLdtoQlb8R8fv2WY9s3JwDVh9+KgRLuIUOXovRg9HnzWye3bJjmNPEaqVrtAoKboMqd3Pgdx16LJmwJ7e1zPI8/aUvvLYtdKcWFbKHH/AIz46EEIW+uA8+QhRSlbKox0J78SF6ic0A7AeGq2JDnQeeqHoXeSrmAkTtvotq0ZdMLtwJ0TW0qwQl3x2OqHJqNOEcNdEbSCBobB+S7YHe7BXbD7jQLmeDO1Cvdo4tZmKkmqZdCVosr7mGkqh9prE3BBzlrmzGk7pncY61ujnAffBQDHGGIA6TGqHaGQi5PRU7bsdUe8kNDneeqtGEdknVm1KVcOpyPymD58COic2GMkHuxPTX5J5bYiD3iCDseH3qttyDeOcE6FXYfsvVtWmm980xMEcZ6cE4uCaNQf2nZMLe/a7RYxKiKjCOO4XNKvsn7kuv8AZaCbe4kLL3pJhtxpCOdVRddoXLDUtGt5WgHwXGO1dAPPxf7nOJ8Bsus3E1CWgxIOq532/oi3oCmNXVNJ5AHX2AWQdsNpJbOaEZszufsETaU/0XrZmh8Y9k2srTQFUSJomaLdMvEpZXZGnJNqroIPKPsoPE28ec/4RYuQMr0K3nisZysFar00jzmzclb0TOnP2Wi2Ywpcthx0EUncD1QJfM8xw+oRtPUjgeKHxKzLXTsVJJbKYsW1HQShpRph3ioK1sRrwWpmSRLhX4j4KxWg1CrmGu7/AJKxWx1CCY3FwO7RuV2iv9iGvtWg9fkf1XP6NRWPDr8inlnipZorgyuYpg7viyasD/kCfQymOH4fTdDXVXkxwgDy47dfonF5ZfEbzSV2CVWmWT5z7FDdrZVimoPgs2HdmaZMsq1ASAD3wfSQjLbAqoBDa5dDi6cg2HDfw9EgsMSuqX4qTnAchKc2uMVDtQqa8xHvKGoljyt8NBbLS5pElxD2/wDEQd+XFF2faNub4b5zcCQdR1U9pTqv1cI8TP6pza24jVZXwS5ssWv2p/0KbVneqcs0jzAd9US4lG1GATA3UBboSuoR1WC0qoYXEuDQBqTwG/0XHO2eL/zFZ1QE5B3WTynV3mrv20xfuuoAAQdXcTmA7vhAHquaXrcxDRz1T8aRNkk3oitG7dSnZEMA8z+iEw+1Ln7QAfVG1XzIA0Bjx1Wt7OS0B347o5HT6oW5Oak0neQD6fsjbwTSI+9ErdU7kdfknYuUIy8MXvC0Uj9lGvSXB5z5JXiPFOMOwGrUGaMreZmT4BJ51XXcLbFs0wDpr6QktW9jHKuDmNXD3B+VsnbgpbyrJDagghup+SulC3aGvqEAQ4nlo3f5ql4hctcHuI1eSYPAfljyhLlFUFCbsT3VplMjZa0zpqJHyUtpe6QdeC9A3Go4jkp3ZUha4ZHgjaU7t6iU1Hb8QtrW4y6cOC17R0HTLPbV0ys7vXdVqnWU9KuQZSmrKLOmYXdCBKsFkWmCua4diWis+E4uNJKRKBRB2X62Z0CPFu2NQEhtcQGUapjZ4kDpK2NeQckZPaDvgAbLQhYdcIavcgDdZKkLUZeTFV2qGu64DTJ0AUNW6A4qodrO0Aymkw9528cBy8ShSsY3SK9jFz8Rz3nYuJ/T2VeaRrl0JO+515dVPjFxs3gNERg1mD33bN+f7Jy0hHLGFrQFKnJ3j3OwS8aDXoib+vsOZk/fooTSkkBDHYctApfq4cP1Su7EffNNKrMu/FL6rCZ+9lVi95Ll9oueFopnU3HYE+SjyHkfReiuCB8mxXRMG7QsNJrcwDgIgmNhCoNS3cNwfHgtGjSUDq7Np0WjEMXzMfTnVzvbc/L3STHxDJ2LtB4Dkl8aj1Wt2TUO50BAn/PEJE5IbCApBIKLbVI7w3G6kFo0jvOg8x9V5luBsdNZlKbTHJMHqGdRsfYrTX7+SlqUCAZ25/VQtP7/AEK43yMLZyNYUJbt2REJDKEH0DHFHW9YjZyU03qam5CxqdFqtMbqN6o627SPbuPdVOm9FMk7JbQxSLm3tnA1aZQVz2scQ50GGgk9AOKRULFzipe1VuKFhUdsX5WDwJ19gsSTaRkpUmwI9tX135KYMayTp6BQtd395jvE9eCRdnKORrnnTh+yd2YGXMdiTJ6Dl4pzioukTxlKStkVO0L6knaYH1I68JTh7wO6IytG3LoobcwM8d491jfl+6ntaGZwbvHeeeZOsffRLkxkEBXc5mzuYn1TKgzjxMICqM1XoP3KZZ425fIrcfKMybTF+MtGURuAfLl7yhsNph51gT7xsosWuS4T1aPmdfVEYUYc3wn22VUffZJL2UPsMwhpJAA1R/8AQRy9l6xuWSHcdE1/qbeQVe6ITlDcQqAahpHh9IUFWo13AMPt6cFo18QtsoI6HSYSOn4Kep+QZ7XgTw5jUI2yNN/Q8+R4FCuBZt5/uOKzTpBxlsBx8wUqcWNhJcGWUYdlcIkx84PspW2LjIAMidPT9Vh1UHRwh3pMdUbSxPvA8Yjrw39EttjUkR0sLLqDncPlsYVbNEh0Hn9hX/BLlop1GH8Lp1PAkR7Qqrd0gHSDqXEDwGg9lsZcmSjwSNpaKXLoiLehLM3AaH0n9V74UhLsckD06anptW1GmZR1KylwmfJc2EkR0KUqz4PhJdGk/JFYP2ZmHP06K7WGEw0agDwSm7GaQks8GA1drHDgqV/Farm+DSGgkuI8BA08SuqvpNAK412+uviXjgPyAN89z8/Zdj91gZfbQoZRlgpt47nlJ1PoE0aASGD8I+XXqUsp1MoHr48ExsauRpcdymti0gqtWySTGbYDl08eaOs25WxPedq778UloGXZjwJI6nn4D5pvYS4k/fP6+yFrQSZA9sOJ6/qmmHsBOu2v6pVVfqf+37fIhFCtDWkcP8Loco7Jwxfids3LI4ucfIKbDbMuII4mFG7UgHYCfedE7sKjWwOSpxbkSZdQJbfA3ycrjESFB/T6/P2Viw/GmZeHJT/1Kn09QrEiJnF2a8fvqts3Dy3UbB09/kpWs6JQ4kDZ6jigao+G/QnKT6FEiR9+yzXYKjS2eHvzWHGl3VO5g8jz8eRQQupIB9eXRb2xzNNN2hHtGxS18tMHcJbgOjk+Sz4Zc7g8dfPmPL5KO7pgERvM+vJKrS51HkE6w5wfUAJjgElqh62SWziBHAouhQko7+nf7jWeZ8Fa8HwJhILhokORQolXsbBxcNNOauWH4O0AECXc1YKeG02jRohTfy8bafJDdheDXD6QbujqtwAEuIIW5ZO505LGzaIby5ysJ4rhVzVNStUefzVHO8th7CV1jtdiGSk88mmPRcepkkE89ugCPHwxeTlE9IyZ4A6eSkqXEzwA4oWo6BAUQqzPIHTqeqYl5AfwOKFbUczoBy6KxYS30009z9PRU6yfNQffVXTDDAHn7NAXSMQmvqsOiefv/hYtbrSOo+f+UFjdX/ed4gffqoLWrDp9FyRzY/ti0nNtwhHPtJaYJInRVx10c+Y6CRsrpYXLPhgDXb2j6qjAtsm9Q/1QI3AnktAJ1Ck/0/W/uKslliVPNrHdRv8AUWcwqmRHCWPPIx0UzakBQZ44rdtUHgJ1SxwSyDJBWHNHSVCGDQgx6KRjyOMrDiGvSObON+I5iVi7tg9ucAbc4+SNADttCo6ehjgdVxwioyH8dDsmVsHSCN1PcWozZh5oljIHl9+SFxDU2kdG7H2LKlD4pJdUJh08COA6J1RBY5VL+G+IZKxou2qDT/sNvUfJdCu7XovPyx6ZUejin1RTCrJ8hSvbCDw7QwmVw3RAmGwE1FBdVtFI8IS5P4jyC5sJFG7aVswLeABXPSdug+/qr92gpEtceJVGvKBaUzG9ATWwOu/3WGrS4Oi1a5PS0Ib2E2T4qDxVzwmvETwn78NlSmNIdKueEsD2Sd9/KI+aXMOJXu04y13dRp1G6gsaoAk66pr2ytwC08gPQgfVILafFGtoW9Ohrcd5sDRR08QqNGUEhaUKbiZO3XRMbNlJ7g15jrz8SqsTj/pLmT/wBZiVXgTPHqiP5645O9CrdhuBUmnNEneTqmfwmdFTf0Ss51/IDothhw806+At20VzwMYpoQnDuZUZw8jafvmrH/Lr38ugeKQXUitst3NIlS1LYkabp+62WrbeEPbkbaEfw+PPfovMp8ImPknD7bU9VGKOmyxwkdaF9vUcxwe0wWkEGNiNQfULvWCXzLu3ZVb+Yd4cnDQg+a4iLdXD+HeMfArGm49ypHk4beu3op82JtXQ/DOnVl9NsWOlHPbIUlRwK1adFD0lnU2L6tHVA31GGHxT1zZQ13bghY4sNSKDiVlmYPTzVKxOz1IOi6ddW5BcB6c+oVUxWxmZ0PzXRtDKTRza9tS0kGfvkhabY34K04lSLHZHiWnUcx/1KTVcP4tJI9wq4vWyOa3oktKWaPD7KsXZ6pllh4fJVa0L2GCDCaYZeFtVpPgeoKXki+BmOS5GnadkgcdI8lVKNPKdCr9ilAOaOR0VQuaBE8kOKTqjc0VyQ1KriQCdOS2eIQdXNm6oinmO6tjpEEtsZUMerNp5Wu247lCf1it/7HIW1OpCk+AnwlGtk8o70XAHos/ECZ1aQ5IZ9MTsvf6YvweZ3JIga6VJCZ2Vu2Ngj6du3kEqUYLwGsshHRtiei3fahOK9IAaBBFoQdtM3vMVVqUIfKm1xSEbJPX0OiYvTxkjvyGZLAstEajSFA15W4cUL9Khi9Qy/wCE9oMzBmPeAgpmzFxzXMqNUjYouncO5lRT/jo3aK4eudbOjMxYc1ucTB4rnzLl39xUzbl39xU8v49fI+PrPot13XaUlxKmCJB9UvNd3MrDqpjdB+EkH+UxHjltMJOaB24KxXplAOaqI+ljRLP1DcrFL7OVqLNNsqkpN3Qy9LE1Z2S21YloDuWv6obELWZ00kj0W7EUEh+kSHr1DaK5WshMwtHW2myd3DBOyhqBb2Ncgdz6EdO1gqX+X8UwctYXdkFzP//Z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2057400"/>
            <a:ext cx="6734175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800" b="1" dirty="0">
                <a:solidFill>
                  <a:srgbClr val="1C3F94"/>
                </a:solidFill>
              </a:rPr>
              <a:t>Sewer Utility</a:t>
            </a:r>
          </a:p>
          <a:p>
            <a:pPr algn="ctr"/>
            <a:r>
              <a:rPr lang="en-US" sz="3600" b="1" i="1" dirty="0">
                <a:solidFill>
                  <a:srgbClr val="1C3F94"/>
                </a:solidFill>
              </a:rPr>
              <a:t>    Proposed Rates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4287" y="4181361"/>
            <a:ext cx="1240803" cy="10827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4800" y="4117739"/>
            <a:ext cx="1388617" cy="12800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4075359"/>
            <a:ext cx="1162949" cy="129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66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UFhUXGBgbGBgYGBgXGhoaFx0XHBwaFxcYHCggGR8lHBwaITEhJSkrLi4uGB8zODMsNygtLisBCgoKDg0OGxAQGywkICQsLCwsLCwsLCwsLCwsLCwsLCwsLCwsLCwsLCwsLCwsLCwsLCwsLCwsLCwsLCwsLCwsLP/AABEIAMIBAwMBIgACEQEDEQH/xAAcAAACAgMBAQAAAAAAAAAAAAAFBgMEAAECBwj/xABBEAABAgMFBQYDBgUEAQUAAAABAhEAAyEEBRIxQVFhcYGRBiKhscHwEzLRQlJicuHxByOCkqIUM7LC0iQ0Q1OD/8QAGQEAAwEBAQAAAAAAAAAAAAAAAgMEAAEF/8QAKxEAAgICAgEDAwMFAQAAAAAAAAECEQMhEjFBEzJRBCJxYZHwM0KBgqEj/9oADAMBAAIRAxEAPwBqjIyMjo4yMjIyMYyMjIyMYyOCHjuOQYxjTCODN0FT7zjFpcVMUp8z4SCSUhCQ7mhaON0ZKyC/ryEqUtWJmS6lbBkAn8RNBzOjHxm+r3VPmFRogUSnPCOeZOZOpJgr2t7Rm0d1NEOTx0BPLzMKsLu9h9I6USYs2STiOEczu1iCUl+J8oYbts4QkqWKCqsnKtE8HbiTujk5UjsI2yWksAJbEah9B94+g9jgKJoCa5qOZzyJ0iFKiolRqpR6nYNwyi/JRhFVNzbpQ+A0zETSdFsF8F26JQQQVKbr5tHod22xJSBiA/qbyEef2CUg1K0g/kUT/csw6XQnAAypZbUhuihTxiPI9j+Ko5vSyYSVAkhWdfGvnHnl92EhRzY1B+keuWhpiWWmu4v0IqOjQBvLs98RPdD8YOE6A43o8tloY5ekHrutZHzKJGrlP0rFu3dm1pdngNNsJTmDDHNSOqDiOliWhTd8MfssCBxxAecMNgsqSO4twc00KegU6fGPKZcwDMH+4jyTBCy3ohJDTSjmpR8S0KeJ+ArTH+9LjI70t6ZgOW4UBI3HKA06zmaky1D+Yl2B+0NU9MvYju6+0iwQ0wL3KT/2oRyBhkTa5M4AqGBQyIOXqB0hadHJJpb2IV12fAtjVCtun5ujEjYNsPF2z1AALJpRzm75HeC4fXmHrXl2dBV8SWpgat3SH2guNQCwfKLEiSWGIEOGLgguAA9dSADyi/BPZFmWgpGoikKoDt8DEsXJkpkbjI1HTG43GhG4xjUZGRkcMZGRqMMYxjxuIsTkc/SOgqMY7iBSq09/WNTFliADxiNUwM5oB6ekC2dSNTZupLAZnLLj5x572jvVVsOCUcMhJqs/bIav5Rm/LNhBG8rTMvCYZEo4bOktNWPtEN3RtgP2pnJEpMqUGlDI/fKdX+6HoftFzkzqbsZFUI9rWCokUD0G7R4iCdInmyso6ky395+xBJ6ONbLd3yBnmwBba+Q5k13PBCeMQTKSdRzJfTVnxcxEcgMmvE8T9EV4rVDF2Fu4rVMtCg4T8tKPtA3OByMIyzUU5PwPxxvR3Kuz4YwihA7yssIDOH3fV4CzbdiVhkin3y5UrgNB4wb7bTygJkJJdYxr/I5wp5qc/wBI+8YHXNZNsSp1Hk+2WJW+K6LN22WYS5f/ACHkYa7ss6gQ5Lc8vSNWCQAzQas8uJ3JtjqSVFqy2EUOfP0zgzJsgMU5GUErMqkHARMqWq50qctWANs7OgvQNwh1BjDJBhjxp9ARzNHjt+9kBUoDHhCTaZGAstJA6jrH0PbruBBDR5p21uPNSRXdHITcXUhmpq12IOBUvvIV3c6ZcxDFc/aBaQHLbxVPTQwryZpSrCflJq+h2wSkJCFMoEJUQFfgUclDca89xEUZMakti4TaZ6Ldt+IVmQgq391XEfX9ILymGIDVixah2jQ+GceYzgZZYj6EekM1xXnQJSXAbuHTWj1ESLljdoOcIyQ3yZg0pu/SJXgXKtLtnwPpti2mYdKjYfrHo4c6kjz8mJxZbjIiRM67DEjxUmJNxkZGQRjIyMjRgTGRuNRsGMYprVhV5c2fofdI6mp5HQ5+xEtplYhmx0OwxXltkpIB3AQL0dN/GemStn6+sK/aK1LtE3/SSVFIH+8saCncTv27+Bgr2gXglEpA+Ie7LOWEq1fdnyhbu27jhZC1gzKrUc8B+UHXEXc8VbRCpy3QyMfITlykCUJMkhMlDgqzxHUDaCXBVrlqYT+1trStYShsCAw3ks58B0fWGC9FhCQlKnLUAHdA906wnW5irg7wuUt0MjHyCVhz7oImu2XiWaHCkNvrnzNYiT9pR2gDlU+kErik90q0cnoG9TBt1E4lcjq1EsQ1SW4qUxLcaR6z2fusSbNJlhnJrvNST4HrHmd0WXHaJQOhKz1p/lhEez3fLYoDfKw65+RiH6l9RKYa2eP9opvxbbPVoJhQn8svuJbkkHnBC7AwEDxLxLUdqlHqTBywycoDJLwWYo0HbvTlByQiBt3Iyg7IRSEo5NksoUi7IMVUJizLyhiEyLksxZRFOUYuS4fARM5mpgBflgC0kQxKEVbTLcGByRs7jlTPnftVd3w5qg0cBHxJKVVyKTXVLGu8pwniiG/+JVhYhcK3Z4PLnJ+7hmDiHDcxTnDITuF/AySqX5O5M4rlYVfNLpuIIoByChElgmFKk1/C+w1Z92XSIZaO8WzbyIOX5S0dyl/KWo5SrlkejDlGls7Ec7rvMLDKz95vnwMGJczYR70hNsymZRfOpG3afL96M93WsUCjuBGo8uUTJ09GyQ0Fpcx884mB2ViEAHPLQ/XZGfEKffrF0MzS+4hlD4LImcekaiIWr24jId68fkD038FmMMZGQ9izQjcajcYxqMUkHONxqMYXO1VmSUh3olepzKSkeccosyEJBOzEslyz5czpsbhFq/5eJJJPdSCTzBA6VPSFldrMxEtPDEN47td5IyiabUW2OirSRVvScazDQqokcX8g/TfC1aEd4gagj30EMF4zHWw0c8/lSPB+cLk6cBOQ2Tkvsagf+0HnCYK9j3oozwyUU+YE83IPgBB26JbWYbyrxMseBxCAtrGEAapdI5Z+ZHLdDNZJeGzyh+Gv+avQweV1E5jVyCHYqz4rUVNQYE9Bjb+4J8I9MshOMcQ39qj9YSewNn78xWgUp+oS/QQ7WUjEDk65Y/uH6mIMjuX7D30eWy5LLV+ZXmYNWGXC3bzPlzpgApjUwoaEkh97ERLYu0RSWWn0jrxt9FPqRSo9AsQEGpAhOuy/pRarHfDJYrWCHBBygEmgZbCzR2gxXEx427QViwjKi5LhdtF8S5YdSulYHTu2qR8iCd6i3gK8oZGaQt45MeAIhnohRsPaC0TvlAAORDesFZUu0/8A2J4M/jBOSYHpuL2xX/iPZMUknZHmvZctOUnRQI8m8THrfaaVMVIWmYlJLGqeeYMeS3anDaEaO/vwgYPUkPfhkqxhWdwfiBT1HQxxKIxKToa+vrFu9BhnpOhxA8Du4RU+EyhuYfTwg2zqDV3u28UI2ts5Md4gzYFJIOz7Qp3d/DfAy6ZVG6ctvA+cX0oUkhQocnzB2g/s4frK39wbWhgkJIFKjZWCMkgjdvgVdtpBDGgzDHTd7pwyLyUVbodeB0irDKuiHKvk6MkbBGom7wpheMizn+n/AAn4leMjDGooYsyNxqMjGMJjRVHClRVtk4hJY1OX197o43RkgdeE7EcI+V3UdugDa/oITpVoHxVIB7oNNvebOJe0N84XRKJc0Kn8AebdeYGxy1oV8VWpq+u4b2ctEmR2irHGiW8rQwLagcqNXkTASWr+aNyS/DCT1gve6XLgjCQ4P/LXQe6wGQaqORNOQFPKO4/aafuJF98K3qB6lj4qEOE5H8tIOY2bfhLduZMKlyqeYneR4Mof8RDXLDpQHzHiJQHmYXndJIdiXkaewAGKYG58VH6GGKSo/DxHNIlK5pY16GFjsBMeZMB+19VfWGtKHC0bcQ8v/LwiGXuGS7PJO3tpmSrbOQn76m4O4f8ApKeREL3+vnEpHdUpSmSMLuSWAEOv8RLM9qRMAfFLQS1KpGE+CRThAix3ehSkkFSWUFVlqJSdqSCNXatDrHoQcKWiWayvopyTMQQJ0paCcW0VQWVTaCC4zpDBc954DRZIMEO0LLs6ZaJal4XVjmLZZWS5mKOHMlzTbpCMoqSe9QvX6wvJGMuijDKUV9x7Vclq+KARBydY+7Cd/DGZiRXbHpNokjKEQhaZ3LPjJI857RyZMlCpkzEoDQZk6AR5reN72g95KEyUH5XDqYa10y0EeqfxAuxS0DCMWgS4Fa94uK6U41hPTLK5YROQcQFFBLitCCAajpDMSjF7Nkc5R+0EXHMvKaELlFcxMwqwE91KlIBJSC1SAk7Pl1hr7LdsV/E+DOxoWCykrDkNmQoNUl3B20fOC/ZKyCUhGEKODF8NABTLQpQIUtlVxMVCmWJVDowXbciAorWl1bSxIL6Hbv8ALIOycK0T43O/uZq9u9KVvBjxe9kfDnoVoFt1LHwJj3S3Sg0eK/xGlYFD8/oYlh/VorT/APNsztCk91Ww+Y+oiOSXY7Qx4HLoXHOJrfO+LZpUylcL7iQoH/J+sU7KrD3Ts8vbwXig/IZu6aULYvhOuw/t5bIZhJBD6HX6wsWaay61BY8/3cc4Y7Epiz901B0IO7w6xNIKSNqkqSyg+8a/rBq75+IbDs+kVk7FU03e+kdSpZFc/e2HQi6tEk34YZSstQjnGRSTMpmeh9CIyHeq/gVwOjGRkZHpkhkaJjccqMYxDNVC12mtxJMtJajrV91OvM+sMs9QSCTpHnt6KJlA1xTlYidiASByJr/TCM0q0NxqypY7OjBMnrAwo+UHVVAH2s4oMyRviiq0KnqJDhCHAGx6ufxK1PowjqfimBMlLBKBWtMTmqm1ag18ogmzEpR8NDtr95ROp0GgAzbnCPBQl5Kky2AOk1S9d5/DuHj0iuuSmhSTUjMfSK81NRTLLZ7yjUvE4b3v3bIbxro5fyXbolYVpLuAQTwGfhSGkHDhfMJUeowjyEBbqshLb69MvrwJgvb14ZZOpZI4CnoTxTEuV2yjGqQU7FWrDMG8E9Ktzyh/mlph0xBxvIjyu6phlqSofZj06Ur4ktCwagD9n2ZeMRz7DmvIs9srLimy96C39x/WKdgsZH2oPdp5TiWtmYFJ5kke98B0LYRzmx+ONwNWyWGNYTbfZxihrts2hhVtsx1GHYm7ByJJHo/8Lvkptj02bHmH8LzTnHp684di6ZF9R7kU7dYRMFYXV9nUhThxwhtekQLEdlBMHHklHQOsVgwtUwQ+G2UYExslhGUUjkpNso3hlHjP8UAFTGJ+VOLQ1cCodwML1ap5t6/b5tI8R7cyVqnTJh+Q5cEhv15wuDXqoqUX6bIrgV8SxqRqkk8qE+PnGBygKFSC7cM/CvKKfZC04cQ0cHrSnUHlBdEr4cxSOLPuyfcQQYPIqk/3OY3cUSylgpBD6He2RI4U6Qx3dNJlgvVL9My3AueBOyFpKMJAyHlmWO4gwXuS0YCU5g5P4c37piXIh62N0jvJfcP0/ThFn4QNU0MCrvtIScL937O1tm8eREG0orTY/wBffGDwTrTI80KIUpO6MixhV7EZF32kuyGMjUaUYtEmGOTG1GsUL3vFMiWqYrJOQ2nQDeY43Rjq8yMBB19A5hBmzgUJFQEoCSdS2idM9Ttjq9u0JtAYURs1P5q+HnnAifNJYVJ3Anyy8Iiyz5OkV4oUtkF4EMQksnYKOd5J7yt/lQRwlYUVAliKEioV+bV9/PbG5d0TZi8RSUgGjt9Xi6i4kJH8xWrlj7bxgXKKVWOSbBEyz6O9fCLViu/UikX1FA7stPR68zWL9msxzNPTgNsA8jC4nVjs7U1NH2Pn73ndA+9JwVMYfKnx09Gi1a7aEjCjM67vp7rAeUrU6eJ9+W+BS8hBeyJeuwV4Q3dmb3wqShRovLjXzFOUKdmDJrmqp4BgB72RzMnthI+8pjsw4CCOsIcbYzVHp97WX4spSEs7UO8d5PIs3NtISbNMJTWhcgiHG5LwE5Dj5gA/4kkOG8SN4UN8Ld8ow2gqAoutMsWvWh/qhTQWB03Fgq8UHCTCqlTqc7YeL0lvLPCFCRZgQSpQBD93U707YoxaR3JbZ6b2DZCB1j0UEFIVHknYi2gjCFOekP6r0MuWO4pe5LP4kRoT42mJz4+TVBO1zsNdIglWh46Un4ksEgjcaHppFGVLILGCbaYqMVVeQsJkQ2ibEWKkV5syNLJo0MewT2ktwk2ebMP2EKV0B88o+fZlvnLRhmTFKA0PrqecetfxYt3w7Hg1mrSnknvHlQDnHkKksnea+gh300Vxv5ZzNJ8qT8Fu5JoTMANAp0vsxgpfk8N1qBVLRMbvIASocHAPVxzEJMlPvhDhY7cEgKLFKx3ho6WStuBZX9QjuZbtBY+qLc6UZkvEiqk14prXkcxt3R1ZZmIOc/fvpHMkKlKwhTg1lk1BbNJ5Z7i/G8kJWcSXYgFSaOgmgVvD0Oxt0SyjocmXpU50scxX3u+nRisVqcB8xl6jzhZTJIz68ffOozEErqX9k7ac9Im2mFJJobUTHAy5iNwOTaVJpsjIo9eRL6aMjiZHZgbfF5Jkyyo55JGpOyPabSVs89K2Q3rfCJCSVEPoNsedXleq7Qp1q7rltg/KKRq0z5lqnEZk5kmgA1OwCKdswoOEZ6v4ONNoTwd4klJy/BVGKj+SWXaUp0JbY8WU3wkfe4QIlIB2mLaJaBn9YS0ihNlpd6KXRCW35k8HjpNjWsgrVmNXegrvzeIv9YxZKOpbmAI7l3gpQYD+3Iev7QPF+EFyL8qUlAo3FX6RUtt4Bs30Gg/bcIrrStT1L7AfrGk2Njl9f8oyil2ayoVk1y/EfQRLJQSQPf6++UmFLs+I++Qi7Z7MXD5nQZ8zGcqRkrJEqzrQDy0gdb7RhQhO3G237I9PCDMyUzDYCeDAnyAMK/ambhmISPsJHIqdR842KPKVHMuTirHC4L1VJVIW/dUMKutDu05CDvaCZiZScsVfwmnSld4bkjyJmKTL5/8AWGORaSUo/EEvvOQPhCJxpj47pm72tASADC9PlhdIsdrpxTMDDutzECbHa0uKgcf1g4QfHkgm7lR6J2WugIklbd4ZGHu4p2NAJDx5rcd/LT3QtK0nMUPukNtn7TIlAOtKAcg4D8BrAL3bO5cMmtbHRSqRVSQTAZN/zFh0SsY2/K/MxVuq22j4xTPQlIIdOEkgDYSczvg5TJlglG7GJSYrrTFgqgJ2rvlNls65lCr5ZafvLV8o4ancDA1ZxM8s/iZbP9RbhJSe5ISxOgUplLPIYRxEJE5eJRIycNwFBBe3kolkqLzZzrUdcJJLn86q8BAgS/CLselQqXZPIgxcqcYUjX50b2DTE80V/wDzEB5dGgndiiAVJLKSUFJ2HhqNogJsbFBmy2sy+4sYpbjcQdFJfI7tpI1MGLVZ8aBNkqfDUFO93BGmWWr6msDApCxiY/DVm2ctWqX1GqTqBtpEt3FUlbhik7MjrXZQvwMTz0MWwvdtrxpcjvCi0s4IyccP01EGTYu6FoOJBZjmQDk5+0Ks+8QBKGPxEu1HKaKD6KGW7KtdXEMt12phWqFDo+YO7fpucMik3TNJtbRYk2hWEd4ZbR6xkWvhq0SFj7xZzxcZ6coyD9P9RPIiWY877SXiVrUv7KHTL4gsVf3eAh5veeUSVqGYSW46eLR51fVlaaiToBLSeKmHrHqZn4I8S3ZHPH+nkIlhhMnJxzCR8qNBzpxLjWF1ZcnZ7qd8Eu0dr+JOWdqmG5CBQecU5svBLl7VAq9B74QpjokaZmFIY1r75xJLtL5/U+UUyHieXLHCBdDEwiFDQu+lKa5Zx0+pz5H9YqSbOTkR1iYyUp+ZXIQt0ESGfs8f1eJJEpUyictukasoSflS+9WXvzg9Ks5ABVlRktUng9BuGzPSAk6CRBY7vSl6uWqTv2a12axdSnCKhnowHg+3byEW7LZnqzau/iS2zXdTRoLSrEcKK6YhkkHYdpfx3wq7CB6pg7xVkQcX5R83gyRzhHvicZk1SzmST1LtyyhpvieMOFDE6kMzJNAHzD67tc4BWKwMTMmZJIwvmpX0GfIbYtw1FWyfMnLSLEu04FIl/dSkHjn5QxicyEA5t5Qu2SSCvEcvmUs5Abo6F5Baif7eH1hWWHJ2v8j8MqVP/AUvJXxM84FyLOUqdnGoix8eCd3sqFpuKHr3WFLluizzAFKQHOoLeUN9yXTZJIBKEqWwqa5NtgFYbuCshXo8Ml23UUscI8/OEqbH5Jxa+PwGpK/iF8h7yiaez0zjJMsx1MSBnHW21sibVnEyaAlyQABUx5J2ovoWmaqYt/8ATynShORWdQN6tT9lAahJhq7Z3yBKKcRCNSPmVuT738fKLwtBmFyyQAyEDJILsBvzJOpEMwK3ZpriiuuaqYtUxVS77nyAGwaDhECR3iM6dcvq8EEy8KANTU+nvdA9STRW1/MinSK4uxHRKuW1NkELlU+JP3kluVfIGKlmrSJ5CChYUksxBrRiIXLaaHx+S/ZpipcwHQ0UNCkliCOvAwesicYxI+ZPzJ1I1B20cgjfQMIqrsomJC0MBQ6UOo2RLdstSFBYanzVdwTV2er7du6JpSsbQVs6SaooQ9KMQPmTXaKtl0g5YlAJxpBKcinPPOh1BrzeK0uSCBMQ6gWfSmhrqN+/fF+yoKe8lyk/MGZ/oR673hCewZbQUlSkkApmBjl3SfGMir8AmqQW9/hjcN5iaQPvlOJKU7VAngkg+kJd7q/9UVfdMo9Hh1t+Y/MPAH/yhIv1LWgvkQgkHYCB0r4R6WUjxivhxKmk54VNxJHo8RT5hUdwEWrcMM2a2Sj+sVmoYU2PSOAmkTIR0jUitIsSkk9YFsJE8oFmDAbdTHUmwD5lM20+68BEtlSWdhm22J7WkpScLYgwfNifbwpyd0MS1ZPLWhAckJ3keQ9ax2m9QP8AbSSTqou/1G7LdC+g4lN8xzJJJrBK3IUkUcVbZt2c/COuCujJ6DMu046TFlwHIByauXyjoIp3vaAf5YWpCWc90KKsQBqrENo4xQ7Mo75GgChxcGJr5HeSdClNN2HC/wDjA1U6O9xspIMupAWSEhiafaQGIB2E66GBMy1KxO+Tj9v0bKDIk90/iz4a+b8oEWmVXLVofCQE0V7TPUoZnIPzAr4mOLIlo6VLqeo+nvZE1nqeLw2T1oVGL5bL8qsEbsmEKitZZLwVsdnrWIZyo9CER2uFeRhwsqw0I11OAGDwxyJi+HExPGdGyQsOmY0BL1tuKj0957BGploLEqNAHgDf9t+FJUo/MznjsG4RyU3LSBhBJ7EbtZbTNn4AaJOXCpgCQSsgfepxoB0JeLNnSTjWrV/MA+JaJbllusKOQxK/t/YRfBcI/gRN8mc3izqAyxJQngDWBk8FwDoAG4CvjWL4W60j8RUfH9oqKl6mpBJO8a+BMMhrQEvkksimLGog1JlS1jTEdhY9FM9dPKBCJNW3Z7qj0i3KTlw27zUe3hUx0Andq1WdeFQeWpnGWeRDsx3HMZE5wy/6MllS1O74SK8iSKHcdnGF6yWo4WUcSDzb6efhBa7VmWCpCsSTmnN8s0n5tN+x8omm7/I1Kg3dE0pooDNnoPAGigdN+sMFmKQoghgeYI0IY8awKu+3SlsFOlxQs4I3FqtqFBxug7JsSVp/lqSW35HdqB+kLVsTNrydG5wahVOD+MajoS5gp8NZ4FJHIvGQf+oG/kXrwQ6VbcxxDN4iEi+nIE/LEVpAP3WYequcOd8qIkzCPm+z+Y0HiYW02QTRl/KRRA2tQq8T4mPXyKyGDoTb3USsrYh+9yyfziKzAcmJcbq/WLtus6jhQkEqTiIJyKaMx5HnxgdLmAKcEqDV3DUB4RRQmSWMVP5fflFqwB07wac6eZiCyDvqB4dWixZZbEA0AJCt41b3rC5DIh67rIEhL5NjO2tQ39P/ACEUb1JIU2pHUn9o6mW9SgtQzd24N9BG1I/lOK1SSeZPm0J3ytjfBSuOzAzmZ8OfKtBochzi92rZCAHGImnFi53VLR3cYEoufmZzz7zcu71MD+0M0LmbcFE+B/5FR4tBr7sgL1AhuefhWFHUsfzD6s/XZDFb7MDhYUD+LEDkPKEuyrq2n0r74w83RN+LKD5pFeT16EvHM6p2bG7VAeR3lkaZgflNc9tfCKFushAOlae9czBcS8BWr7u3r6eMd3pKCgkjIuRvo/WkcUqYXaFiXJxVGbeTxGiSQX0d+YNRDMLs+HKQVUWurHQOPABj/UIozrMxcUxZtodCOYg1kNwsmu5OsH7HKeAV0mgfafTwhqscl4jzPZbD2hSwy25QVC2ED7OholmTISmC9kk2ZQb1B+TkeIEI3bu8O6EjMn9IZ7RPZPCvgR6x5vfNq+JPGwK8qw76eNzv4F5HxizJ6cMvDuSP8kk+Rju5P9pStiFA/wBWGILQtpZfc3URZuBDy5qXzwjq8WS1AmW5A5RwzBuwD1MSz5QASrT5VcqP6xFPOKYv83rF+wHFillu8PHT3ugm62cSsgnAonM9C4Gx/wBX8YvIld0KfMOkDM7a6MaP7HE2y4yXBdJFNe62XLzER2S0F3W7uzNlpyDRyW1o7F06LdnmqxPrs2jY2UHbB99Py6p+j84pIs6vsgakUc+Ltt5ERJZLQqn6t+kRz2UpjMmwhSfiSjvILs+0ihB/EK74vXbbmU01ASMirfvLMebbneKdw2nCoEOHzGh4b/PlB21WMUWhmOmjbD6HTrCU2BL4YTloLUXTi3gVAiMijKQlh3kp3FwR0pGQ1ZEIcP5QsdpgTLEsFjMmIS+oDuSOABjpQShISkUFAw0GTN0ie95bzJX4cSumFP8A2iO97eiQj4izQhmGZOYaPbfbPPXQkW9cpCipamKapDl3LnJtXPWFq0TwVFKQwOIk8iTrziS8rSuctamJc5Z6U8Iqy7OpLqUkgMakEZgiEJK7ZQrqiaRNqFbWflSCE6hxF6tC/IUQH0gzd84LSEkwGSNbGQlei3YZzKA206/vBoLwywAKAsf7cxt+jwIkWfwIptbIc4sY2khtCCrdp9ImlsoWjieRiJSXdnPQU6AQNtYLl8/TXxaLymzDF3Ox9pYeI3RZUETE1HN6cCwpzglLiwZR5IWrMrCa0csG2bfe+Gvs8VAlQ9sMR8PdYBWqyYVBhXgfPX3ybuy6QmWuYcku3FnbqfCCzSTjYEFTI72QE94B0TCMqsff/IbYmu1SVEy1JfAxS21j3X315cI3Z5yGwLHdJIcZpJq9Ps1L7I4tdimyWWkYg+IKSxptJFK7cmDb4R4oZ07B9824mcFZpSkMdoLP1cjTLdFyZZ+7i9l6+bxzbLEJqApAYF2b7Kj/APGrZWqVepiayLKpJ2gh+RIPvdGl0qDiwfYJeGaEnIsx8ve2HS77LuhalWXEcY0ZvD30h9sSAUgjURPkdsfdRODJYRRtIgrOgVagawBxAO9CcJ3wiTv9x2qCa6aVMelLszgwhX9ZMK1NTP34RV9O6dAZlcQbeC/5ak7Ep8wIvdllgpW+dPfWBNsLp/Ml+hCm8Izs/acCm0LjyIiyUbxuiSLrISy5jrNKVi9KWxBGjHZugfNYFY2fuX3fTfE9nmuk1zBDbfdI5OIUWGbUSSFgHRxoDTLcR67oG3nI+GRMSWC/M8NddhYwcuppiQlX2gBwUkUPMRAqT3lSluRmnEKNsNXcU8dGhUZUwpKzu5bwxgBWY9vsi6uSy8JyUxTx1HB25K3QEs5QhXeRMRhOYwzAx1bukCg1OohtkSUzUDCtJYuM0kK1HeAd30eFZI0/0YcZHN3TAk4VEtpu5vDzctoB7iqgjrnUQkWmQQUkgg6vSutDzPWC1yWyrVDZH3u84lunYya5RGSZJWkkAOBlR43BOzzApIO7bGQ7hF+SXm14FC3fOn8k3zlx512ymH4hDlhlXdG4yPWykmMVVzCGIJBw5gsesavSYSpQJLBVA9BTQRuMjkRsuiAfY5eZjuwHvDl5iNRkdl0BHtDc3y8B6RPafmmDT4aTzIDnjG4yPP8AP8+S/wAAaw/Krcoeo8oI3Of5h96xuMgsvTBxly/5YExQAADDIRYsn/s0b116zPoOkZGQv+1GfZCvNX5l/wDaDPZ1RMxSSXTgJw6Oyatk8bjI3gzNlATNGEAYlJdgz55tnFudKSJgYAOtL0FXd3jcZCpdhI4QgABgB3dOEHLt/wBpPARkZCn2OXRYmiKkwVEZGRw3ghWKQidph318I1GQ/F7kD4YqH5ZfFXnA+zGvT1jcZHpx6ZDLtBi0iss6kF9/GKkv/r6RqMgI+1DX7mNfZ5VFe9YsX3/uHcqm7u6RkZE0f6jGS9oMvP5h+UHm0GezWR3oHmYyMjZfYjR7YblVsxerYWerVamykVOzxy96xkZEsuhsfI/2Idwc/MxkZGRxCH2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 descr="data:image/jpeg;base64,/9j/4AAQSkZJRgABAQAAAQABAAD/2wCEAAkGBxQTEhUUExQUFhUXGBgbGBgYGBgXGhoaFx0XHBwaFxcYHCggGR8lHBwaITEhJSkrLi4uGB8zODMsNygtLisBCgoKDg0OGxAQGywkICQsLCwsLCwsLCwsLCwsLCwsLCwsLCwsLCwsLCwsLCwsLCwsLCwsLCwsLCwsLCwsLCwsLP/AABEIAMIBAwMBIgACEQEDEQH/xAAcAAACAgMBAQAAAAAAAAAAAAAFBgMEAAECBwj/xABBEAABAgMFBQYDBgUEAQUAAAABAhEAAyEEBRIxQVFhcYGRBiKhscHwEzLRQlJicuHxByOCkqIUM7LC0iQ0Q1OD/8QAGQEAAwEBAQAAAAAAAAAAAAAAAgMEAAEF/8QAKxEAAgICAgEDAwMFAQAAAAAAAAECEQMhEjFBEzJRBCJxYZHwM0KBgqEj/9oADAMBAAIRAxEAPwBqjIyMjo4yMjIyMYyMjIyMYyOCHjuOQYxjTCODN0FT7zjFpcVMUp8z4SCSUhCQ7mhaON0ZKyC/ryEqUtWJmS6lbBkAn8RNBzOjHxm+r3VPmFRogUSnPCOeZOZOpJgr2t7Rm0d1NEOTx0BPLzMKsLu9h9I6USYs2STiOEczu1iCUl+J8oYbts4QkqWKCqsnKtE8HbiTujk5UjsI2yWksAJbEah9B94+g9jgKJoCa5qOZzyJ0iFKiolRqpR6nYNwyi/JRhFVNzbpQ+A0zETSdFsF8F26JQQQVKbr5tHod22xJSBiA/qbyEef2CUg1K0g/kUT/csw6XQnAAypZbUhuihTxiPI9j+Ko5vSyYSVAkhWdfGvnHnl92EhRzY1B+keuWhpiWWmu4v0IqOjQBvLs98RPdD8YOE6A43o8tloY5ekHrutZHzKJGrlP0rFu3dm1pdngNNsJTmDDHNSOqDiOliWhTd8MfssCBxxAecMNgsqSO4twc00KegU6fGPKZcwDMH+4jyTBCy3ohJDTSjmpR8S0KeJ+ArTH+9LjI70t6ZgOW4UBI3HKA06zmaky1D+Yl2B+0NU9MvYju6+0iwQ0wL3KT/2oRyBhkTa5M4AqGBQyIOXqB0hadHJJpb2IV12fAtjVCtun5ujEjYNsPF2z1AALJpRzm75HeC4fXmHrXl2dBV8SWpgat3SH2guNQCwfKLEiSWGIEOGLgguAA9dSADyi/BPZFmWgpGoikKoDt8DEsXJkpkbjI1HTG43GhG4xjUZGRkcMZGRqMMYxjxuIsTkc/SOgqMY7iBSq09/WNTFliADxiNUwM5oB6ekC2dSNTZupLAZnLLj5x572jvVVsOCUcMhJqs/bIav5Rm/LNhBG8rTMvCYZEo4bOktNWPtEN3RtgP2pnJEpMqUGlDI/fKdX+6HoftFzkzqbsZFUI9rWCokUD0G7R4iCdInmyso6ky395+xBJ6ONbLd3yBnmwBba+Q5k13PBCeMQTKSdRzJfTVnxcxEcgMmvE8T9EV4rVDF2Fu4rVMtCg4T8tKPtA3OByMIyzUU5PwPxxvR3Kuz4YwihA7yssIDOH3fV4CzbdiVhkin3y5UrgNB4wb7bTygJkJJdYxr/I5wp5qc/wBI+8YHXNZNsSp1Hk+2WJW+K6LN22WYS5f/ACHkYa7ss6gQ5Lc8vSNWCQAzQas8uJ3JtjqSVFqy2EUOfP0zgzJsgMU5GUErMqkHARMqWq50qctWANs7OgvQNwh1BjDJBhjxp9ARzNHjt+9kBUoDHhCTaZGAstJA6jrH0PbruBBDR5p21uPNSRXdHITcXUhmpq12IOBUvvIV3c6ZcxDFc/aBaQHLbxVPTQwryZpSrCflJq+h2wSkJCFMoEJUQFfgUclDca89xEUZMakti4TaZ6Ldt+IVmQgq391XEfX9ILymGIDVixah2jQ+GceYzgZZYj6EekM1xXnQJSXAbuHTWj1ESLljdoOcIyQ3yZg0pu/SJXgXKtLtnwPpti2mYdKjYfrHo4c6kjz8mJxZbjIiRM67DEjxUmJNxkZGQRjIyMjRgTGRuNRsGMYprVhV5c2fofdI6mp5HQ5+xEtplYhmx0OwxXltkpIB3AQL0dN/GemStn6+sK/aK1LtE3/SSVFIH+8saCncTv27+Bgr2gXglEpA+Ie7LOWEq1fdnyhbu27jhZC1gzKrUc8B+UHXEXc8VbRCpy3QyMfITlykCUJMkhMlDgqzxHUDaCXBVrlqYT+1trStYShsCAw3ks58B0fWGC9FhCQlKnLUAHdA906wnW5irg7wuUt0MjHyCVhz7oImu2XiWaHCkNvrnzNYiT9pR2gDlU+kErik90q0cnoG9TBt1E4lcjq1EsQ1SW4qUxLcaR6z2fusSbNJlhnJrvNST4HrHmd0WXHaJQOhKz1p/lhEez3fLYoDfKw65+RiH6l9RKYa2eP9opvxbbPVoJhQn8svuJbkkHnBC7AwEDxLxLUdqlHqTBywycoDJLwWYo0HbvTlByQiBt3Iyg7IRSEo5NksoUi7IMVUJizLyhiEyLksxZRFOUYuS4fARM5mpgBflgC0kQxKEVbTLcGByRs7jlTPnftVd3w5qg0cBHxJKVVyKTXVLGu8pwniiG/+JVhYhcK3Z4PLnJ+7hmDiHDcxTnDITuF/AySqX5O5M4rlYVfNLpuIIoByChElgmFKk1/C+w1Z92XSIZaO8WzbyIOX5S0dyl/KWo5SrlkejDlGls7Ec7rvMLDKz95vnwMGJczYR70hNsymZRfOpG3afL96M93WsUCjuBGo8uUTJ09GyQ0Fpcx884mB2ViEAHPLQ/XZGfEKffrF0MzS+4hlD4LImcekaiIWr24jId68fkD038FmMMZGQ9izQjcajcYxqMUkHONxqMYXO1VmSUh3olepzKSkeccosyEJBOzEslyz5czpsbhFq/5eJJJPdSCTzBA6VPSFldrMxEtPDEN47td5IyiabUW2OirSRVvScazDQqokcX8g/TfC1aEd4gagj30EMF4zHWw0c8/lSPB+cLk6cBOQ2Tkvsagf+0HnCYK9j3oozwyUU+YE83IPgBB26JbWYbyrxMseBxCAtrGEAapdI5Z+ZHLdDNZJeGzyh+Gv+avQweV1E5jVyCHYqz4rUVNQYE9Bjb+4J8I9MshOMcQ39qj9YSewNn78xWgUp+oS/QQ7WUjEDk65Y/uH6mIMjuX7D30eWy5LLV+ZXmYNWGXC3bzPlzpgApjUwoaEkh97ERLYu0RSWWn0jrxt9FPqRSo9AsQEGpAhOuy/pRarHfDJYrWCHBBygEmgZbCzR2gxXEx427QViwjKi5LhdtF8S5YdSulYHTu2qR8iCd6i3gK8oZGaQt45MeAIhnohRsPaC0TvlAAORDesFZUu0/8A2J4M/jBOSYHpuL2xX/iPZMUknZHmvZctOUnRQI8m8THrfaaVMVIWmYlJLGqeeYMeS3anDaEaO/vwgYPUkPfhkqxhWdwfiBT1HQxxKIxKToa+vrFu9BhnpOhxA8Du4RU+EyhuYfTwg2zqDV3u28UI2ts5Md4gzYFJIOz7Qp3d/DfAy6ZVG6ctvA+cX0oUkhQocnzB2g/s4frK39wbWhgkJIFKjZWCMkgjdvgVdtpBDGgzDHTd7pwyLyUVbodeB0irDKuiHKvk6MkbBGom7wpheMizn+n/AAn4leMjDGooYsyNxqMjGMJjRVHClRVtk4hJY1OX197o43RkgdeE7EcI+V3UdugDa/oITpVoHxVIB7oNNvebOJe0N84XRKJc0Kn8AebdeYGxy1oV8VWpq+u4b2ctEmR2irHGiW8rQwLagcqNXkTASWr+aNyS/DCT1gve6XLgjCQ4P/LXQe6wGQaqORNOQFPKO4/aafuJF98K3qB6lj4qEOE5H8tIOY2bfhLduZMKlyqeYneR4Mof8RDXLDpQHzHiJQHmYXndJIdiXkaewAGKYG58VH6GGKSo/DxHNIlK5pY16GFjsBMeZMB+19VfWGtKHC0bcQ8v/LwiGXuGS7PJO3tpmSrbOQn76m4O4f8ApKeREL3+vnEpHdUpSmSMLuSWAEOv8RLM9qRMAfFLQS1KpGE+CRThAix3ehSkkFSWUFVlqJSdqSCNXatDrHoQcKWiWayvopyTMQQJ0paCcW0VQWVTaCC4zpDBc954DRZIMEO0LLs6ZaJal4XVjmLZZWS5mKOHMlzTbpCMoqSe9QvX6wvJGMuijDKUV9x7Vclq+KARBydY+7Cd/DGZiRXbHpNokjKEQhaZ3LPjJI857RyZMlCpkzEoDQZk6AR5reN72g95KEyUH5XDqYa10y0EeqfxAuxS0DCMWgS4Fa94uK6U41hPTLK5YROQcQFFBLitCCAajpDMSjF7Nkc5R+0EXHMvKaELlFcxMwqwE91KlIBJSC1SAk7Pl1hr7LdsV/E+DOxoWCykrDkNmQoNUl3B20fOC/ZKyCUhGEKODF8NABTLQpQIUtlVxMVCmWJVDowXbciAorWl1bSxIL6Hbv8ALIOycK0T43O/uZq9u9KVvBjxe9kfDnoVoFt1LHwJj3S3Sg0eK/xGlYFD8/oYlh/VorT/APNsztCk91Ww+Y+oiOSXY7Qx4HLoXHOJrfO+LZpUylcL7iQoH/J+sU7KrD3Ts8vbwXig/IZu6aULYvhOuw/t5bIZhJBD6HX6wsWaay61BY8/3cc4Y7Epiz901B0IO7w6xNIKSNqkqSyg+8a/rBq75+IbDs+kVk7FU03e+kdSpZFc/e2HQi6tEk34YZSstQjnGRSTMpmeh9CIyHeq/gVwOjGRkZHpkhkaJjccqMYxDNVC12mtxJMtJajrV91OvM+sMs9QSCTpHnt6KJlA1xTlYidiASByJr/TCM0q0NxqypY7OjBMnrAwo+UHVVAH2s4oMyRviiq0KnqJDhCHAGx6ufxK1PowjqfimBMlLBKBWtMTmqm1ag18ogmzEpR8NDtr95ROp0GgAzbnCPBQl5Kky2AOk1S9d5/DuHj0iuuSmhSTUjMfSK81NRTLLZ7yjUvE4b3v3bIbxro5fyXbolYVpLuAQTwGfhSGkHDhfMJUeowjyEBbqshLb69MvrwJgvb14ZZOpZI4CnoTxTEuV2yjGqQU7FWrDMG8E9Ktzyh/mlph0xBxvIjyu6phlqSofZj06Ur4ktCwagD9n2ZeMRz7DmvIs9srLimy96C39x/WKdgsZH2oPdp5TiWtmYFJ5kke98B0LYRzmx+ONwNWyWGNYTbfZxihrts2hhVtsx1GHYm7ByJJHo/8Lvkptj02bHmH8LzTnHp684di6ZF9R7kU7dYRMFYXV9nUhThxwhtekQLEdlBMHHklHQOsVgwtUwQ+G2UYExslhGUUjkpNso3hlHjP8UAFTGJ+VOLQ1cCodwML1ap5t6/b5tI8R7cyVqnTJh+Q5cEhv15wuDXqoqUX6bIrgV8SxqRqkk8qE+PnGBygKFSC7cM/CvKKfZC04cQ0cHrSnUHlBdEr4cxSOLPuyfcQQYPIqk/3OY3cUSylgpBD6He2RI4U6Qx3dNJlgvVL9My3AueBOyFpKMJAyHlmWO4gwXuS0YCU5g5P4c37piXIh62N0jvJfcP0/ThFn4QNU0MCrvtIScL937O1tm8eREG0orTY/wBffGDwTrTI80KIUpO6MixhV7EZF32kuyGMjUaUYtEmGOTG1GsUL3vFMiWqYrJOQ2nQDeY43Rjq8yMBB19A5hBmzgUJFQEoCSdS2idM9Ttjq9u0JtAYURs1P5q+HnnAifNJYVJ3Anyy8Iiyz5OkV4oUtkF4EMQksnYKOd5J7yt/lQRwlYUVAliKEioV+bV9/PbG5d0TZi8RSUgGjt9Xi6i4kJH8xWrlj7bxgXKKVWOSbBEyz6O9fCLViu/UikX1FA7stPR68zWL9msxzNPTgNsA8jC4nVjs7U1NH2Pn73ndA+9JwVMYfKnx09Gi1a7aEjCjM67vp7rAeUrU6eJ9+W+BS8hBeyJeuwV4Q3dmb3wqShRovLjXzFOUKdmDJrmqp4BgB72RzMnthI+8pjsw4CCOsIcbYzVHp97WX4spSEs7UO8d5PIs3NtISbNMJTWhcgiHG5LwE5Dj5gA/4kkOG8SN4UN8Ld8ow2gqAoutMsWvWh/qhTQWB03Fgq8UHCTCqlTqc7YeL0lvLPCFCRZgQSpQBD93U707YoxaR3JbZ6b2DZCB1j0UEFIVHknYi2gjCFOekP6r0MuWO4pe5LP4kRoT42mJz4+TVBO1zsNdIglWh46Un4ksEgjcaHppFGVLILGCbaYqMVVeQsJkQ2ibEWKkV5syNLJo0MewT2ktwk2ebMP2EKV0B88o+fZlvnLRhmTFKA0PrqecetfxYt3w7Hg1mrSnknvHlQDnHkKksnea+gh300Vxv5ZzNJ8qT8Fu5JoTMANAp0vsxgpfk8N1qBVLRMbvIASocHAPVxzEJMlPvhDhY7cEgKLFKx3ho6WStuBZX9QjuZbtBY+qLc6UZkvEiqk14prXkcxt3R1ZZmIOc/fvpHMkKlKwhTg1lk1BbNJ5Z7i/G8kJWcSXYgFSaOgmgVvD0Oxt0SyjocmXpU50scxX3u+nRisVqcB8xl6jzhZTJIz68ffOozEErqX9k7ac9Im2mFJJobUTHAy5iNwOTaVJpsjIo9eRL6aMjiZHZgbfF5Jkyyo55JGpOyPabSVs89K2Q3rfCJCSVEPoNsedXleq7Qp1q7rltg/KKRq0z5lqnEZk5kmgA1OwCKdswoOEZ6v4ONNoTwd4klJy/BVGKj+SWXaUp0JbY8WU3wkfe4QIlIB2mLaJaBn9YS0ihNlpd6KXRCW35k8HjpNjWsgrVmNXegrvzeIv9YxZKOpbmAI7l3gpQYD+3Iev7QPF+EFyL8qUlAo3FX6RUtt4Bs30Gg/bcIrrStT1L7AfrGk2Njl9f8oyil2ayoVk1y/EfQRLJQSQPf6++UmFLs+I++Qi7Z7MXD5nQZ8zGcqRkrJEqzrQDy0gdb7RhQhO3G237I9PCDMyUzDYCeDAnyAMK/ambhmISPsJHIqdR842KPKVHMuTirHC4L1VJVIW/dUMKutDu05CDvaCZiZScsVfwmnSld4bkjyJmKTL5/8AWGORaSUo/EEvvOQPhCJxpj47pm72tASADC9PlhdIsdrpxTMDDutzECbHa0uKgcf1g4QfHkgm7lR6J2WugIklbd4ZGHu4p2NAJDx5rcd/LT3QtK0nMUPukNtn7TIlAOtKAcg4D8BrAL3bO5cMmtbHRSqRVSQTAZN/zFh0SsY2/K/MxVuq22j4xTPQlIIdOEkgDYSczvg5TJlglG7GJSYrrTFgqgJ2rvlNls65lCr5ZafvLV8o4ancDA1ZxM8s/iZbP9RbhJSe5ISxOgUplLPIYRxEJE5eJRIycNwFBBe3kolkqLzZzrUdcJJLn86q8BAgS/CLselQqXZPIgxcqcYUjX50b2DTE80V/wDzEB5dGgndiiAVJLKSUFJ2HhqNogJsbFBmy2sy+4sYpbjcQdFJfI7tpI1MGLVZ8aBNkqfDUFO93BGmWWr6msDApCxiY/DVm2ctWqX1GqTqBtpEt3FUlbhik7MjrXZQvwMTz0MWwvdtrxpcjvCi0s4IyccP01EGTYu6FoOJBZjmQDk5+0Ks+8QBKGPxEu1HKaKD6KGW7KtdXEMt12phWqFDo+YO7fpucMik3TNJtbRYk2hWEd4ZbR6xkWvhq0SFj7xZzxcZ6coyD9P9RPIiWY877SXiVrUv7KHTL4gsVf3eAh5veeUSVqGYSW46eLR51fVlaaiToBLSeKmHrHqZn4I8S3ZHPH+nkIlhhMnJxzCR8qNBzpxLjWF1ZcnZ7qd8Eu0dr+JOWdqmG5CBQecU5svBLl7VAq9B74QpjokaZmFIY1r75xJLtL5/U+UUyHieXLHCBdDEwiFDQu+lKa5Zx0+pz5H9YqSbOTkR1iYyUp+ZXIQt0ESGfs8f1eJJEpUyictukasoSflS+9WXvzg9Ks5ABVlRktUng9BuGzPSAk6CRBY7vSl6uWqTv2a12axdSnCKhnowHg+3byEW7LZnqzau/iS2zXdTRoLSrEcKK6YhkkHYdpfx3wq7CB6pg7xVkQcX5R83gyRzhHvicZk1SzmST1LtyyhpvieMOFDE6kMzJNAHzD67tc4BWKwMTMmZJIwvmpX0GfIbYtw1FWyfMnLSLEu04FIl/dSkHjn5QxicyEA5t5Qu2SSCvEcvmUs5Abo6F5Baif7eH1hWWHJ2v8j8MqVP/AUvJXxM84FyLOUqdnGoix8eCd3sqFpuKHr3WFLluizzAFKQHOoLeUN9yXTZJIBKEqWwqa5NtgFYbuCshXo8Ml23UUscI8/OEqbH5Jxa+PwGpK/iF8h7yiaez0zjJMsx1MSBnHW21sibVnEyaAlyQABUx5J2ovoWmaqYt/8ATynShORWdQN6tT9lAahJhq7Z3yBKKcRCNSPmVuT738fKLwtBmFyyQAyEDJILsBvzJOpEMwK3ZpriiuuaqYtUxVS77nyAGwaDhECR3iM6dcvq8EEy8KANTU+nvdA9STRW1/MinSK4uxHRKuW1NkELlU+JP3kluVfIGKlmrSJ5CChYUksxBrRiIXLaaHx+S/ZpipcwHQ0UNCkliCOvAwesicYxI+ZPzJ1I1B20cgjfQMIqrsomJC0MBQ6UOo2RLdstSFBYanzVdwTV2er7du6JpSsbQVs6SaooQ9KMQPmTXaKtl0g5YlAJxpBKcinPPOh1BrzeK0uSCBMQ6gWfSmhrqN+/fF+yoKe8lyk/MGZ/oR673hCewZbQUlSkkApmBjl3SfGMir8AmqQW9/hjcN5iaQPvlOJKU7VAngkg+kJd7q/9UVfdMo9Hh1t+Y/MPAH/yhIv1LWgvkQgkHYCB0r4R6WUjxivhxKmk54VNxJHo8RT5hUdwEWrcMM2a2Sj+sVmoYU2PSOAmkTIR0jUitIsSkk9YFsJE8oFmDAbdTHUmwD5lM20+68BEtlSWdhm22J7WkpScLYgwfNifbwpyd0MS1ZPLWhAckJ3keQ9ax2m9QP8AbSSTqou/1G7LdC+g4lN8xzJJJrBK3IUkUcVbZt2c/COuCujJ6DMu046TFlwHIByauXyjoIp3vaAf5YWpCWc90KKsQBqrENo4xQ7Mo75GgChxcGJr5HeSdClNN2HC/wDjA1U6O9xspIMupAWSEhiafaQGIB2E66GBMy1KxO+Tj9v0bKDIk90/iz4a+b8oEWmVXLVofCQE0V7TPUoZnIPzAr4mOLIlo6VLqeo+nvZE1nqeLw2T1oVGL5bL8qsEbsmEKitZZLwVsdnrWIZyo9CER2uFeRhwsqw0I11OAGDwxyJi+HExPGdGyQsOmY0BL1tuKj0957BGploLEqNAHgDf9t+FJUo/MznjsG4RyU3LSBhBJ7EbtZbTNn4AaJOXCpgCQSsgfepxoB0JeLNnSTjWrV/MA+JaJbllusKOQxK/t/YRfBcI/gRN8mc3izqAyxJQngDWBk8FwDoAG4CvjWL4W60j8RUfH9oqKl6mpBJO8a+BMMhrQEvkksimLGog1JlS1jTEdhY9FM9dPKBCJNW3Z7qj0i3KTlw27zUe3hUx0Andq1WdeFQeWpnGWeRDsx3HMZE5wy/6MllS1O74SK8iSKHcdnGF6yWo4WUcSDzb6efhBa7VmWCpCsSTmnN8s0n5tN+x8omm7/I1Kg3dE0pooDNnoPAGigdN+sMFmKQoghgeYI0IY8awKu+3SlsFOlxQs4I3FqtqFBxug7JsSVp/lqSW35HdqB+kLVsTNrydG5wahVOD+MajoS5gp8NZ4FJHIvGQf+oG/kXrwQ6VbcxxDN4iEi+nIE/LEVpAP3WYequcOd8qIkzCPm+z+Y0HiYW02QTRl/KRRA2tQq8T4mPXyKyGDoTb3USsrYh+9yyfziKzAcmJcbq/WLtus6jhQkEqTiIJyKaMx5HnxgdLmAKcEqDV3DUB4RRQmSWMVP5fflFqwB07wac6eZiCyDvqB4dWixZZbEA0AJCt41b3rC5DIh67rIEhL5NjO2tQ39P/ACEUb1JIU2pHUn9o6mW9SgtQzd24N9BG1I/lOK1SSeZPm0J3ytjfBSuOzAzmZ8OfKtBochzi92rZCAHGImnFi53VLR3cYEoufmZzz7zcu71MD+0M0LmbcFE+B/5FR4tBr7sgL1AhuefhWFHUsfzD6s/XZDFb7MDhYUD+LEDkPKEuyrq2n0r74w83RN+LKD5pFeT16EvHM6p2bG7VAeR3lkaZgflNc9tfCKFushAOlae9czBcS8BWr7u3r6eMd3pKCgkjIuRvo/WkcUqYXaFiXJxVGbeTxGiSQX0d+YNRDMLs+HKQVUWurHQOPABj/UIozrMxcUxZtodCOYg1kNwsmu5OsH7HKeAV0mgfafTwhqscl4jzPZbD2hSwy25QVC2ED7OholmTISmC9kk2ZQb1B+TkeIEI3bu8O6EjMn9IZ7RPZPCvgR6x5vfNq+JPGwK8qw76eNzv4F5HxizJ6cMvDuSP8kk+Rju5P9pStiFA/wBWGILQtpZfc3URZuBDy5qXzwjq8WS1AmW5A5RwzBuwD1MSz5QASrT5VcqP6xFPOKYv83rF+wHFillu8PHT3ugm62cSsgnAonM9C4Gx/wBX8YvIld0KfMOkDM7a6MaP7HE2y4yXBdJFNe62XLzER2S0F3W7uzNlpyDRyW1o7F06LdnmqxPrs2jY2UHbB99Py6p+j84pIs6vsgakUc+Ltt5ERJZLQqn6t+kRz2UpjMmwhSfiSjvILs+0ihB/EK74vXbbmU01ASMirfvLMebbneKdw2nCoEOHzGh4b/PlB21WMUWhmOmjbD6HTrCU2BL4YTloLUXTi3gVAiMijKQlh3kp3FwR0pGQ1ZEIcP5QsdpgTLEsFjMmIS+oDuSOABjpQShISkUFAw0GTN0ie95bzJX4cSumFP8A2iO97eiQj4izQhmGZOYaPbfbPPXQkW9cpCipamKapDl3LnJtXPWFq0TwVFKQwOIk8iTrziS8rSuctamJc5Z6U8Iqy7OpLqUkgMakEZgiEJK7ZQrqiaRNqFbWflSCE6hxF6tC/IUQH0gzd84LSEkwGSNbGQlei3YZzKA206/vBoLwywAKAsf7cxt+jwIkWfwIptbIc4sY2khtCCrdp9ImlsoWjieRiJSXdnPQU6AQNtYLl8/TXxaLymzDF3Ox9pYeI3RZUETE1HN6cCwpzglLiwZR5IWrMrCa0csG2bfe+Gvs8VAlQ9sMR8PdYBWqyYVBhXgfPX3ybuy6QmWuYcku3FnbqfCCzSTjYEFTI72QE94B0TCMqsff/IbYmu1SVEy1JfAxS21j3X315cI3Z5yGwLHdJIcZpJq9Ps1L7I4tdimyWWkYg+IKSxptJFK7cmDb4R4oZ07B9824mcFZpSkMdoLP1cjTLdFyZZ+7i9l6+bxzbLEJqApAYF2b7Kj/APGrZWqVepiayLKpJ2gh+RIPvdGl0qDiwfYJeGaEnIsx8ve2HS77LuhalWXEcY0ZvD30h9sSAUgjURPkdsfdRODJYRRtIgrOgVagawBxAO9CcJ3wiTv9x2qCa6aVMelLszgwhX9ZMK1NTP34RV9O6dAZlcQbeC/5ak7Ep8wIvdllgpW+dPfWBNsLp/Ml+hCm8Izs/acCm0LjyIiyUbxuiSLrISy5jrNKVi9KWxBGjHZugfNYFY2fuX3fTfE9nmuk1zBDbfdI5OIUWGbUSSFgHRxoDTLcR67oG3nI+GRMSWC/M8NddhYwcuppiQlX2gBwUkUPMRAqT3lSluRmnEKNsNXcU8dGhUZUwpKzu5bwxgBWY9vsi6uSy8JyUxTx1HB25K3QEs5QhXeRMRhOYwzAx1bukCg1OohtkSUzUDCtJYuM0kK1HeAd30eFZI0/0YcZHN3TAk4VEtpu5vDzctoB7iqgjrnUQkWmQQUkgg6vSutDzPWC1yWyrVDZH3u84lunYya5RGSZJWkkAOBlR43BOzzApIO7bGQ7hF+SXm14FC3fOn8k3zlx512ymH4hDlhlXdG4yPWykmMVVzCGIJBw5gsesavSYSpQJLBVA9BTQRuMjkRsuiAfY5eZjuwHvDl5iNRkdl0BHtDc3y8B6RPafmmDT4aTzIDnjG4yPP8AP8+S/wAAaw/Krcoeo8oI3Of5h96xuMgsvTBxly/5YExQAADDIRYsn/s0b116zPoOkZGQv+1GfZCvNX5l/wDaDPZ1RMxSSXTgJw6Oyatk8bjI3gzNlATNGEAYlJdgz55tnFudKSJgYAOtL0FXd3jcZCpdhI4QgABgB3dOEHLt/wBpPARkZCn2OXRYmiKkwVEZGRw3ghWKQidph318I1GQ/F7kD4YqH5ZfFXnA+zGvT1jcZHpx6ZDLtBi0iss6kF9/GKkv/r6RqMgI+1DX7mNfZ5VFe9YsX3/uHcqm7u6RkZE0f6jGS9oMvP5h+UHm0GezWR3oHmYyMjZfYjR7YblVsxerYWerVamykVOzxy96xkZEsuhsfI/2Idwc/MxkZGRxCH2f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2" descr="data:image/jpeg;base64,/9j/4AAQSkZJRgABAQAAAQABAAD/2wCEAAkGBxQTEhUUExQUFhQXFxcYGBgXFBQUHBccFxcXFxwUFBcYHCggGhwlHBcXITEhJSksLi4uFx8zODMsNygtLisBCgoKDg0OGxAQGiwkICQsLCwsLCwsLCwsLCwsLCwsLCwsLCwsLCwsLCwsLCwsLCwsLCwsLCwsLCwsLCwsLCwsLP/AABEIAPsAyQMBIgACEQEDEQH/xAAcAAACAgMBAQAAAAAAAAAAAAAEBQMGAQIHAAj/xAA6EAABAwIEAwYEBAUEAwAAAAABAAIRAwQFEiExQVFhBiJxgZGhE7HB8DJC0eEHFBVS8RYjYnIkU7L/xAAZAQADAQEBAAAAAAAAAAAAAAACAwQBAAX/xAAmEQACAgIBAwQCAwAAAAAAAAAAAQIRAyExEhNBBDJRYRQiBXGB/9oADAMBAAIRAxEAPwCpvwltS6ynYNn3TTE+y1LIDEHmEVToUzcFw0dkI36hNba1Ja4ud3eA6p4k5NiNkaTy0+R5oVWTtiBmbG+qraYjjC8swvLTjC8swvALjjCyGraFJTHVC3RqVkMLVGGkNp19ih6jXD8uv3qEvvRGdtmgatsmkqLOVltwdiheb4NWM2LViFu6o4AR1BUrSY23Pss7/wBHdr7Bl6EaADoYn0WlW1I1GyOOWMgZY2gSF5b5VrCaAYXoWVhccYXlleXHGq8sryw4vbcMrh2drjGseHJb1sRuQ0gtV6sgwtbT0mAfVZxS0pmnmAGkj0S0YcauWVKhLnBBimTwPoukOwxpyiPxR7osYdRpNdsIndH1HHKyFhN8dqsc6WxPRKURx4LdrZ4LVoUzWIZSoJRs9lHL2J+SmZh2bUSOgkz9R7oi1pCdZProoL3FHyQwBrRxIBJUc5OT0URikgK4oOBjcDbgR6qa1qnYn5L1rTq1TABMqw4b2QqP/GYQuSXIyMJS4QhqW7XnQZT6g/uo/wCnmePmNPVdMs+xNIDWSU0odjqfN3nBSu9EavTyOVW1k78JbO3qDsVNUptILZgAkdRxj5rq47IN6dCq32i7COhz6X4t45rllRksEkiiMw8EkmQ3kP1UtKm4mGt7vUk+YUV0K1F0VARHOdUVZYxrAATH8oV9MxcWJicp8xCX1bM8P1VmbQc/Uyeon6oC6tJ0Op4Hj6o8eZrTBnjT2ivPbC1RldmsHfqhXBWRdkzVGiwtlhEYYWIWyxC44u4va9N7S2TAj2U9PtE/K+m6ZmVbMMw1rmkuGpJjy0Ul12aZkzQJ4+aXZhU/9QDLTPFsT5JlWyV2nXuuHBUrtLa/DrEDZC2WKVKQhp05FFWjiTFsOFI6Okdd0tfA4oi7uHVT3tl6lat4hInla0h8Ma8kFN4W5rga+ikqWR/L9EIbNx3lJ6m+WO6Ug3DquZ0Sm+G4H8Qlzvwz8kBhFp3so8/0V9sKYyADSEmc64HYsfVtkdjaNaAGgBWPDrfRK6NNP7BTN2WxVDOhQARNGlBWLdG0WLKNbowKK0qUEypMWKlJG4CO7spHans2y4pkEDPGhXD8WsH29QtcIIK+mrigqL287Ntr0y4AZ2jQxv0W45uDp8G5MamrXJx2jidUaZzHKTCPpXjjqXE9CPkgLjDXMdoNtx9E0w4S3K4SPQhUuqJEnYRSa2q2DEjb/KT4haua7VMbdmR/T70PVFXtMO7p2P4T9CmYslOheTHasq6wpazIJB0IMKNXEhqvQsr0Lji/2XbCAw7ZTqPHdPrftg15qCdxI+S5UAmuG4JXqDM1pa0fmOnohaSMJ+09w15BG6QPKNv7dzHQ7VAkIJypDMcdngOZhFWj2jYT6oUQUxtWtaJdr04DxUkilDa2rNyyWgDnE/VJ7/ERMMHnxXsUvCW/2t2A5pPanM/QffNYo+Tmy3dn6c6lXHDWKr4P3QArZZVYA2jjKmybZbiVIY0qWqcWlJJaN9TnRzfUJ5YVmuGhB8DKVTHpoY0GplbsQlsm1CmjgrFZZUjdgXiFkrBanEhBWYld1QzSE1qIWo1IminHKjkva/CPg1Q6JY4wf1SK+w8shzBI2I/RdX7TYcK1FzTuBIXMWVoblfqNWnmCNNeiKEmZlSsT3FP8zT4j9twtXPzN6JpWZTd+YtIG8T6lAOty3UFrhxj6pilsU1aE942YP2f3QRCbX9PL/wBXbdCgqNAvdA3XpYpXE8/JGpA7NxKe/wAq3ogLnCnsEmCtPiv5H0KNizrjba1brlZ6BA4x2koMaWiD0C5j/Mv/ALnepWrQSu6aOWwvErr4r52CW1eSmeVFn4Dfmp5lEUSULYcdTwG3qm9rZNPeedBwGw8eqFsxx05TAk9Fvid7lECNNh15+PySHtjeELMcug50DYaKfCLcAdUlacz/ADVmtKcCVstKjce3YypVMpGkngBxTihg76utSrHJrdh+qSWjolxTrCsV1/KBzc6PQcUiWuCmO9MzX7LuGrHE9CENQu61B2kiFesKuzU0bUok8ocJjSJk/JaYrYMqS2pT+HU4Ed5rvB36wUPW/IXSlwT9msfNRve3Vxs7xcfw+s6jW+Gea6ZhBJaEPDGNJrY+N1Cgq4zSZ+NwCCvXQCVSr6i+o8wSdeA+q7uMDsxLxUx+gTAqN81tQvWP/C4HwKolDswXGXFw8NE2t+zwbqyq5rxqCQPoubs1Rrge3Y0K5B2le1lR8D82o9v09F1WhXe5pbUEVG6O5O5Pb0P0XJe11QNu3NcJHKY8wVmPmjMvFmlNjKjdvvx+hQFxh4brmeOsA/oUfb4e2O7UeOjhPnosVxVp6iKjePNM/oSJS4kFp1Hh7wpcApRW15fVZugHHMzjwO4I4KCzusjp+wq8EtUTZ4+S73FowgHLtqhP5dvIISnjwgDMIKm/qDOYVJIUujTkwFLUbGgW1mIBPl9SfRRVEUtsNaIXKMHdTOCEuTDUiY2BMLvTeAPvQc0uurkuPTgtHFaEJaQTbYRhrZeFc7O2zBVXBWd6V0TAaYgaSeASsrH4VoruMsexhy7JLZW1SpO8xI1j5rqR7NmoZqbbgcFLR7JFp7joHKEtZUkMeK3ZQsJ7P3QeQ0aHKc8d5pBBBY78uu54jRX+vVuaLvhva+5p6EPYO8OjuoTvDez7mfmb5NTSrRyt3JQSn1B44KH2ULF7P/eY9siQDBEETwK6Z2cp9xs8lSr+DUa3cl2qv+HNytAHJAuRsvaD41SLhDR4wqxVum0hq5tMDcu+gV1DZnmqB2g7JMzOOd0uBHfJeBJmRy5Lkt7BT1QTZdrbMuyfzhzf8gwD3anFe7I17rmnZ7fk4fULk9bsXcsL2isPgPcHZM5aN5Di0wDHCJ4KOl8a3rxblxZOtOdOsA6JssarTFQnK9o66Tnyu6EH78Vx3+KBy3gj+xp9yuuYNUc+kHOYWGNjC4//ABYqf+aRyYwfM/VBiX7B5n+oNgWNFujtW7dR1B3ViqPa5mZhnnz8CFzajXyuHIpzZ4gWnQwmzgIhIZ3xH4gNem37JXWbqDwOhRr64d0ndDvI8tZCPC6YOVWhc8R5LGY8ypbod7n15qFekuDz3yF0zoB1P0W72ak+MeSiadlPU+n0CBjEC1UHet0hHPbqha+rvNTzY6CAHsiAvCjpKJv2RHip67AGCNyEtsZGN2a4SYldC7L14hc8sRBKt2BXMEJeTaHYdM6xZ1wQmNNoKquGXMgKy2NSVGW9KDQ1LccqfDpucdITmjACpXb3ExLafAn1jX9PVFQK5E2E3JfWzRsul2E5dlxJ+MinUaA8NcToPH5LpHZztISACdgtarZrVqkW2kVLcW7XDvAEJbaXgqNLgQY5bJjb3IcFkX4ETi1sA/0/T/KXDoDp6FRjs3SDsxEu5pyGwslyPpF9cgN1sANF89fxXH/nv8G//IX0XXfovn/+IZH9Re7eMvs0IsepGzuUdlCG8I9i9iGtSdtBPopKDZITm7QtRp0HU2mFq4ozJLdtoQlb8R8fv2WY9s3JwDVh9+KgRLuIUOXovRg9HnzWye3bJjmNPEaqVrtAoKboMqd3Pgdx16LJmwJ7e1zPI8/aUvvLYtdKcWFbKHH/AIz46EEIW+uA8+QhRSlbKox0J78SF6ic0A7AeGq2JDnQeeqHoXeSrmAkTtvotq0ZdMLtwJ0TW0qwQl3x2OqHJqNOEcNdEbSCBobB+S7YHe7BXbD7jQLmeDO1Cvdo4tZmKkmqZdCVosr7mGkqh9prE3BBzlrmzGk7pncY61ujnAffBQDHGGIA6TGqHaGQi5PRU7bsdUe8kNDneeqtGEdknVm1KVcOpyPymD58COic2GMkHuxPTX5J5bYiD3iCDseH3qttyDeOcE6FXYfsvVtWmm980xMEcZ6cE4uCaNQf2nZMLe/a7RYxKiKjCOO4XNKvsn7kuv8AZaCbe4kLL3pJhtxpCOdVRddoXLDUtGt5WgHwXGO1dAPPxf7nOJ8Bsus3E1CWgxIOq532/oi3oCmNXVNJ5AHX2AWQdsNpJbOaEZszufsETaU/0XrZmh8Y9k2srTQFUSJomaLdMvEpZXZGnJNqroIPKPsoPE28ec/4RYuQMr0K3nisZysFar00jzmzclb0TOnP2Wi2Ywpcthx0EUncD1QJfM8xw+oRtPUjgeKHxKzLXTsVJJbKYsW1HQShpRph3ioK1sRrwWpmSRLhX4j4KxWg1CrmGu7/AJKxWx1CCY3FwO7RuV2iv9iGvtWg9fkf1XP6NRWPDr8inlnipZorgyuYpg7viyasD/kCfQymOH4fTdDXVXkxwgDy47dfonF5ZfEbzSV2CVWmWT5z7FDdrZVimoPgs2HdmaZMsq1ASAD3wfSQjLbAqoBDa5dDi6cg2HDfw9EgsMSuqX4qTnAchKc2uMVDtQqa8xHvKGoljyt8NBbLS5pElxD2/wDEQd+XFF2faNub4b5zcCQdR1U9pTqv1cI8TP6pza24jVZXwS5ssWv2p/0KbVneqcs0jzAd9US4lG1GATA3UBboSuoR1WC0qoYXEuDQBqTwG/0XHO2eL/zFZ1QE5B3WTynV3mrv20xfuuoAAQdXcTmA7vhAHquaXrcxDRz1T8aRNkk3oitG7dSnZEMA8z+iEw+1Ln7QAfVG1XzIA0Bjx1Wt7OS0B347o5HT6oW5Oak0neQD6fsjbwTSI+9ErdU7kdfknYuUIy8MXvC0Uj9lGvSXB5z5JXiPFOMOwGrUGaMreZmT4BJ51XXcLbFs0wDpr6QktW9jHKuDmNXD3B+VsnbgpbyrJDagghup+SulC3aGvqEAQ4nlo3f5ql4hctcHuI1eSYPAfljyhLlFUFCbsT3VplMjZa0zpqJHyUtpe6QdeC9A3Go4jkp3ZUha4ZHgjaU7t6iU1Hb8QtrW4y6cOC17R0HTLPbV0ys7vXdVqnWU9KuQZSmrKLOmYXdCBKsFkWmCua4diWis+E4uNJKRKBRB2X62Z0CPFu2NQEhtcQGUapjZ4kDpK2NeQckZPaDvgAbLQhYdcIavcgDdZKkLUZeTFV2qGu64DTJ0AUNW6A4qodrO0Aymkw9528cBy8ShSsY3SK9jFz8Rz3nYuJ/T2VeaRrl0JO+515dVPjFxs3gNERg1mD33bN+f7Jy0hHLGFrQFKnJ3j3OwS8aDXoib+vsOZk/fooTSkkBDHYctApfq4cP1Su7EffNNKrMu/FL6rCZ+9lVi95Ll9oueFopnU3HYE+SjyHkfReiuCB8mxXRMG7QsNJrcwDgIgmNhCoNS3cNwfHgtGjSUDq7Np0WjEMXzMfTnVzvbc/L3STHxDJ2LtB4Dkl8aj1Wt2TUO50BAn/PEJE5IbCApBIKLbVI7w3G6kFo0jvOg8x9V5luBsdNZlKbTHJMHqGdRsfYrTX7+SlqUCAZ25/VQtP7/AEK43yMLZyNYUJbt2REJDKEH0DHFHW9YjZyU03qam5CxqdFqtMbqN6o627SPbuPdVOm9FMk7JbQxSLm3tnA1aZQVz2scQ50GGgk9AOKRULFzipe1VuKFhUdsX5WDwJ19gsSTaRkpUmwI9tX135KYMayTp6BQtd395jvE9eCRdnKORrnnTh+yd2YGXMdiTJ6Dl4pzioukTxlKStkVO0L6knaYH1I68JTh7wO6IytG3LoobcwM8d491jfl+6ntaGZwbvHeeeZOsffRLkxkEBXc5mzuYn1TKgzjxMICqM1XoP3KZZ425fIrcfKMybTF+MtGURuAfLl7yhsNph51gT7xsosWuS4T1aPmdfVEYUYc3wn22VUffZJL2UPsMwhpJAA1R/8AQRy9l6xuWSHcdE1/qbeQVe6ITlDcQqAahpHh9IUFWo13AMPt6cFo18QtsoI6HSYSOn4Kep+QZ7XgTw5jUI2yNN/Q8+R4FCuBZt5/uOKzTpBxlsBx8wUqcWNhJcGWUYdlcIkx84PspW2LjIAMidPT9Vh1UHRwh3pMdUbSxPvA8Yjrw39EttjUkR0sLLqDncPlsYVbNEh0Hn9hX/BLlop1GH8Lp1PAkR7Qqrd0gHSDqXEDwGg9lsZcmSjwSNpaKXLoiLehLM3AaH0n9V74UhLsckD06anptW1GmZR1KylwmfJc2EkR0KUqz4PhJdGk/JFYP2ZmHP06K7WGEw0agDwSm7GaQks8GA1drHDgqV/Farm+DSGgkuI8BA08SuqvpNAK412+uviXjgPyAN89z8/Zdj91gZfbQoZRlgpt47nlJ1PoE0aASGD8I+XXqUsp1MoHr48ExsauRpcdymti0gqtWySTGbYDl08eaOs25WxPedq778UloGXZjwJI6nn4D5pvYS4k/fP6+yFrQSZA9sOJ6/qmmHsBOu2v6pVVfqf+37fIhFCtDWkcP8Loco7Jwxfids3LI4ucfIKbDbMuII4mFG7UgHYCfedE7sKjWwOSpxbkSZdQJbfA3ycrjESFB/T6/P2Viw/GmZeHJT/1Kn09QrEiJnF2a8fvqts3Dy3UbB09/kpWs6JQ4kDZ6jigao+G/QnKT6FEiR9+yzXYKjS2eHvzWHGl3VO5g8jz8eRQQupIB9eXRb2xzNNN2hHtGxS18tMHcJbgOjk+Sz4Zc7g8dfPmPL5KO7pgERvM+vJKrS51HkE6w5wfUAJjgElqh62SWziBHAouhQko7+nf7jWeZ8Fa8HwJhILhokORQolXsbBxcNNOauWH4O0AECXc1YKeG02jRohTfy8bafJDdheDXD6QbujqtwAEuIIW5ZO505LGzaIby5ysJ4rhVzVNStUefzVHO8th7CV1jtdiGSk88mmPRcepkkE89ugCPHwxeTlE9IyZ4A6eSkqXEzwA4oWo6BAUQqzPIHTqeqYl5AfwOKFbUczoBy6KxYS30009z9PRU6yfNQffVXTDDAHn7NAXSMQmvqsOiefv/hYtbrSOo+f+UFjdX/ed4gffqoLWrDp9FyRzY/ti0nNtwhHPtJaYJInRVx10c+Y6CRsrpYXLPhgDXb2j6qjAtsm9Q/1QI3AnktAJ1Ck/0/W/uKslliVPNrHdRv8AUWcwqmRHCWPPIx0UzakBQZ44rdtUHgJ1SxwSyDJBWHNHSVCGDQgx6KRjyOMrDiGvSObON+I5iVi7tg9ucAbc4+SNADttCo6ehjgdVxwioyH8dDsmVsHSCN1PcWozZh5oljIHl9+SFxDU2kdG7H2LKlD4pJdUJh08COA6J1RBY5VL+G+IZKxou2qDT/sNvUfJdCu7XovPyx6ZUejin1RTCrJ8hSvbCDw7QwmVw3RAmGwE1FBdVtFI8IS5P4jyC5sJFG7aVswLeABXPSdug+/qr92gpEtceJVGvKBaUzG9ATWwOu/3WGrS4Oi1a5PS0Ib2E2T4qDxVzwmvETwn78NlSmNIdKueEsD2Sd9/KI+aXMOJXu04y13dRp1G6gsaoAk66pr2ytwC08gPQgfVILafFGtoW9Ohrcd5sDRR08QqNGUEhaUKbiZO3XRMbNlJ7g15jrz8SqsTj/pLmT/wBZiVXgTPHqiP5645O9CrdhuBUmnNEneTqmfwmdFTf0Ss51/IDothhw806+At20VzwMYpoQnDuZUZw8jafvmrH/Lr38ugeKQXUitst3NIlS1LYkabp+62WrbeEPbkbaEfw+PPfovMp8ImPknD7bU9VGKOmyxwkdaF9vUcxwe0wWkEGNiNQfULvWCXzLu3ZVb+Yd4cnDQg+a4iLdXD+HeMfArGm49ypHk4beu3op82JtXQ/DOnVl9NsWOlHPbIUlRwK1adFD0lnU2L6tHVA31GGHxT1zZQ13bghY4sNSKDiVlmYPTzVKxOz1IOi6ddW5BcB6c+oVUxWxmZ0PzXRtDKTRza9tS0kGfvkhabY34K04lSLHZHiWnUcx/1KTVcP4tJI9wq4vWyOa3oktKWaPD7KsXZ6pllh4fJVa0L2GCDCaYZeFtVpPgeoKXki+BmOS5GnadkgcdI8lVKNPKdCr9ilAOaOR0VQuaBE8kOKTqjc0VyQ1KriQCdOS2eIQdXNm6oinmO6tjpEEtsZUMerNp5Wu247lCf1it/7HIW1OpCk+AnwlGtk8o70XAHos/ECZ1aQ5IZ9MTsvf6YvweZ3JIga6VJCZ2Vu2Ngj6du3kEqUYLwGsshHRtiei3fahOK9IAaBBFoQdtM3vMVVqUIfKm1xSEbJPX0OiYvTxkjvyGZLAstEajSFA15W4cUL9Khi9Qy/wCE9oMzBmPeAgpmzFxzXMqNUjYouncO5lRT/jo3aK4eudbOjMxYc1ucTB4rnzLl39xUzbl39xU8v49fI+PrPot13XaUlxKmCJB9UvNd3MrDqpjdB+EkH+UxHjltMJOaB24KxXplAOaqI+ljRLP1DcrFL7OVqLNNsqkpN3Qy9LE1Z2S21YloDuWv6obELWZ00kj0W7EUEh+kSHr1DaK5WshMwtHW2myd3DBOyhqBb2Ncgdz6EdO1gqX+X8UwctYXdkFzP//Z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4" descr="data:image/jpeg;base64,/9j/4AAQSkZJRgABAQAAAQABAAD/2wCEAAkGBxQTEhUUExQUFhQXFxcYGBgXFBQUHBccFxcXFxwUFBcYHCggGhwlHBcXITEhJSksLi4uFx8zODMsNygtLisBCgoKDg0OGxAQGiwkICQsLCwsLCwsLCwsLCwsLCwsLCwsLCwsLCwsLCwsLCwsLCwsLCwsLCwsLCwsLCwsLCwsLP/AABEIAPsAyQMBIgACEQEDEQH/xAAcAAACAgMBAQAAAAAAAAAAAAAEBQMGAQIHAAj/xAA6EAABAwIEAwYEBAUEAwAAAAABAAIRAwQFEiExQVFhBiJxgZGhE7HB8DJC0eEHFBVS8RYjYnIkU7L/xAAZAQADAQEBAAAAAAAAAAAAAAACAwQBAAX/xAAmEQACAgIBAwQCAwAAAAAAAAAAAQIRAyExEhNBBDJRYRQiBXGB/9oADAMBAAIRAxEAPwCpvwltS6ynYNn3TTE+y1LIDEHmEVToUzcFw0dkI36hNba1Ja4ud3eA6p4k5NiNkaTy0+R5oVWTtiBmbG+qraYjjC8swvLTjC8swvALjjCyGraFJTHVC3RqVkMLVGGkNp19ih6jXD8uv3qEvvRGdtmgatsmkqLOVltwdiheb4NWM2LViFu6o4AR1BUrSY23Pss7/wBHdr7Bl6EaADoYn0WlW1I1GyOOWMgZY2gSF5b5VrCaAYXoWVhccYXlleXHGq8sryw4vbcMrh2drjGseHJb1sRuQ0gtV6sgwtbT0mAfVZxS0pmnmAGkj0S0YcauWVKhLnBBimTwPoukOwxpyiPxR7osYdRpNdsIndH1HHKyFhN8dqsc6WxPRKURx4LdrZ4LVoUzWIZSoJRs9lHL2J+SmZh2bUSOgkz9R7oi1pCdZProoL3FHyQwBrRxIBJUc5OT0URikgK4oOBjcDbgR6qa1qnYn5L1rTq1TABMqw4b2QqP/GYQuSXIyMJS4QhqW7XnQZT6g/uo/wCnmePmNPVdMs+xNIDWSU0odjqfN3nBSu9EavTyOVW1k78JbO3qDsVNUptILZgAkdRxj5rq47IN6dCq32i7COhz6X4t45rllRksEkiiMw8EkmQ3kP1UtKm4mGt7vUk+YUV0K1F0VARHOdUVZYxrAATH8oV9MxcWJicp8xCX1bM8P1VmbQc/Uyeon6oC6tJ0Op4Hj6o8eZrTBnjT2ivPbC1RldmsHfqhXBWRdkzVGiwtlhEYYWIWyxC44u4va9N7S2TAj2U9PtE/K+m6ZmVbMMw1rmkuGpJjy0Ul12aZkzQJ4+aXZhU/9QDLTPFsT5JlWyV2nXuuHBUrtLa/DrEDZC2WKVKQhp05FFWjiTFsOFI6Okdd0tfA4oi7uHVT3tl6lat4hInla0h8Ma8kFN4W5rga+ikqWR/L9EIbNx3lJ6m+WO6Ug3DquZ0Sm+G4H8Qlzvwz8kBhFp3so8/0V9sKYyADSEmc64HYsfVtkdjaNaAGgBWPDrfRK6NNP7BTN2WxVDOhQARNGlBWLdG0WLKNbowKK0qUEypMWKlJG4CO7spHans2y4pkEDPGhXD8WsH29QtcIIK+mrigqL287Ntr0y4AZ2jQxv0W45uDp8G5MamrXJx2jidUaZzHKTCPpXjjqXE9CPkgLjDXMdoNtx9E0w4S3K4SPQhUuqJEnYRSa2q2DEjb/KT4haua7VMbdmR/T70PVFXtMO7p2P4T9CmYslOheTHasq6wpazIJB0IMKNXEhqvQsr0Lji/2XbCAw7ZTqPHdPrftg15qCdxI+S5UAmuG4JXqDM1pa0fmOnohaSMJ+09w15BG6QPKNv7dzHQ7VAkIJypDMcdngOZhFWj2jYT6oUQUxtWtaJdr04DxUkilDa2rNyyWgDnE/VJ7/ERMMHnxXsUvCW/2t2A5pPanM/QffNYo+Tmy3dn6c6lXHDWKr4P3QArZZVYA2jjKmybZbiVIY0qWqcWlJJaN9TnRzfUJ5YVmuGhB8DKVTHpoY0GplbsQlsm1CmjgrFZZUjdgXiFkrBanEhBWYld1QzSE1qIWo1IminHKjkva/CPg1Q6JY4wf1SK+w8shzBI2I/RdX7TYcK1FzTuBIXMWVoblfqNWnmCNNeiKEmZlSsT3FP8zT4j9twtXPzN6JpWZTd+YtIG8T6lAOty3UFrhxj6pilsU1aE942YP2f3QRCbX9PL/wBXbdCgqNAvdA3XpYpXE8/JGpA7NxKe/wAq3ogLnCnsEmCtPiv5H0KNizrjba1brlZ6BA4x2koMaWiD0C5j/Mv/ALnepWrQSu6aOWwvErr4r52CW1eSmeVFn4Dfmp5lEUSULYcdTwG3qm9rZNPeedBwGw8eqFsxx05TAk9Fvid7lECNNh15+PySHtjeELMcug50DYaKfCLcAdUlacz/ADVmtKcCVstKjce3YypVMpGkngBxTihg76utSrHJrdh+qSWjolxTrCsV1/KBzc6PQcUiWuCmO9MzX7LuGrHE9CENQu61B2kiFesKuzU0bUok8ocJjSJk/JaYrYMqS2pT+HU4Ed5rvB36wUPW/IXSlwT9msfNRve3Vxs7xcfw+s6jW+Gea6ZhBJaEPDGNJrY+N1Cgq4zSZ+NwCCvXQCVSr6i+o8wSdeA+q7uMDsxLxUx+gTAqN81tQvWP/C4HwKolDswXGXFw8NE2t+zwbqyq5rxqCQPoubs1Rrge3Y0K5B2le1lR8D82o9v09F1WhXe5pbUEVG6O5O5Pb0P0XJe11QNu3NcJHKY8wVmPmjMvFmlNjKjdvvx+hQFxh4brmeOsA/oUfb4e2O7UeOjhPnosVxVp6iKjePNM/oSJS4kFp1Hh7wpcApRW15fVZugHHMzjwO4I4KCzusjp+wq8EtUTZ4+S73FowgHLtqhP5dvIISnjwgDMIKm/qDOYVJIUujTkwFLUbGgW1mIBPl9SfRRVEUtsNaIXKMHdTOCEuTDUiY2BMLvTeAPvQc0uurkuPTgtHFaEJaQTbYRhrZeFc7O2zBVXBWd6V0TAaYgaSeASsrH4VoruMsexhy7JLZW1SpO8xI1j5rqR7NmoZqbbgcFLR7JFp7joHKEtZUkMeK3ZQsJ7P3QeQ0aHKc8d5pBBBY78uu54jRX+vVuaLvhva+5p6EPYO8OjuoTvDez7mfmb5NTSrRyt3JQSn1B44KH2ULF7P/eY9siQDBEETwK6Z2cp9xs8lSr+DUa3cl2qv+HNytAHJAuRsvaD41SLhDR4wqxVum0hq5tMDcu+gV1DZnmqB2g7JMzOOd0uBHfJeBJmRy5Lkt7BT1QTZdrbMuyfzhzf8gwD3anFe7I17rmnZ7fk4fULk9bsXcsL2isPgPcHZM5aN5Di0wDHCJ4KOl8a3rxblxZOtOdOsA6JssarTFQnK9o66Tnyu6EH78Vx3+KBy3gj+xp9yuuYNUc+kHOYWGNjC4//ABYqf+aRyYwfM/VBiX7B5n+oNgWNFujtW7dR1B3ViqPa5mZhnnz8CFzajXyuHIpzZ4gWnQwmzgIhIZ3xH4gNem37JXWbqDwOhRr64d0ndDvI8tZCPC6YOVWhc8R5LGY8ypbod7n15qFekuDz3yF0zoB1P0W72ak+MeSiadlPU+n0CBjEC1UHet0hHPbqha+rvNTzY6CAHsiAvCjpKJv2RHip67AGCNyEtsZGN2a4SYldC7L14hc8sRBKt2BXMEJeTaHYdM6xZ1wQmNNoKquGXMgKy2NSVGW9KDQ1LccqfDpucdITmjACpXb3ExLafAn1jX9PVFQK5E2E3JfWzRsul2E5dlxJ+MinUaA8NcToPH5LpHZztISACdgtarZrVqkW2kVLcW7XDvAEJbaXgqNLgQY5bJjb3IcFkX4ETi1sA/0/T/KXDoDp6FRjs3SDsxEu5pyGwslyPpF9cgN1sANF89fxXH/nv8G//IX0XXfovn/+IZH9Re7eMvs0IsepGzuUdlCG8I9i9iGtSdtBPopKDZITm7QtRp0HU2mFq4ozJLdtoQlb8R8fv2WY9s3JwDVh9+KgRLuIUOXovRg9HnzWye3bJjmNPEaqVrtAoKboMqd3Pgdx16LJmwJ7e1zPI8/aUvvLYtdKcWFbKHH/AIz46EEIW+uA8+QhRSlbKox0J78SF6ic0A7AeGq2JDnQeeqHoXeSrmAkTtvotq0ZdMLtwJ0TW0qwQl3x2OqHJqNOEcNdEbSCBobB+S7YHe7BXbD7jQLmeDO1Cvdo4tZmKkmqZdCVosr7mGkqh9prE3BBzlrmzGk7pncY61ujnAffBQDHGGIA6TGqHaGQi5PRU7bsdUe8kNDneeqtGEdknVm1KVcOpyPymD58COic2GMkHuxPTX5J5bYiD3iCDseH3qttyDeOcE6FXYfsvVtWmm980xMEcZ6cE4uCaNQf2nZMLe/a7RYxKiKjCOO4XNKvsn7kuv8AZaCbe4kLL3pJhtxpCOdVRddoXLDUtGt5WgHwXGO1dAPPxf7nOJ8Bsus3E1CWgxIOq532/oi3oCmNXVNJ5AHX2AWQdsNpJbOaEZszufsETaU/0XrZmh8Y9k2srTQFUSJomaLdMvEpZXZGnJNqroIPKPsoPE28ec/4RYuQMr0K3nisZysFar00jzmzclb0TOnP2Wi2Ywpcthx0EUncD1QJfM8xw+oRtPUjgeKHxKzLXTsVJJbKYsW1HQShpRph3ioK1sRrwWpmSRLhX4j4KxWg1CrmGu7/AJKxWx1CCY3FwO7RuV2iv9iGvtWg9fkf1XP6NRWPDr8inlnipZorgyuYpg7viyasD/kCfQymOH4fTdDXVXkxwgDy47dfonF5ZfEbzSV2CVWmWT5z7FDdrZVimoPgs2HdmaZMsq1ASAD3wfSQjLbAqoBDa5dDi6cg2HDfw9EgsMSuqX4qTnAchKc2uMVDtQqa8xHvKGoljyt8NBbLS5pElxD2/wDEQd+XFF2faNub4b5zcCQdR1U9pTqv1cI8TP6pza24jVZXwS5ssWv2p/0KbVneqcs0jzAd9US4lG1GATA3UBboSuoR1WC0qoYXEuDQBqTwG/0XHO2eL/zFZ1QE5B3WTynV3mrv20xfuuoAAQdXcTmA7vhAHquaXrcxDRz1T8aRNkk3oitG7dSnZEMA8z+iEw+1Ln7QAfVG1XzIA0Bjx1Wt7OS0B347o5HT6oW5Oak0neQD6fsjbwTSI+9ErdU7kdfknYuUIy8MXvC0Uj9lGvSXB5z5JXiPFOMOwGrUGaMreZmT4BJ51XXcLbFs0wDpr6QktW9jHKuDmNXD3B+VsnbgpbyrJDagghup+SulC3aGvqEAQ4nlo3f5ql4hctcHuI1eSYPAfljyhLlFUFCbsT3VplMjZa0zpqJHyUtpe6QdeC9A3Go4jkp3ZUha4ZHgjaU7t6iU1Hb8QtrW4y6cOC17R0HTLPbV0ys7vXdVqnWU9KuQZSmrKLOmYXdCBKsFkWmCua4diWis+E4uNJKRKBRB2X62Z0CPFu2NQEhtcQGUapjZ4kDpK2NeQckZPaDvgAbLQhYdcIavcgDdZKkLUZeTFV2qGu64DTJ0AUNW6A4qodrO0Aymkw9528cBy8ShSsY3SK9jFz8Rz3nYuJ/T2VeaRrl0JO+515dVPjFxs3gNERg1mD33bN+f7Jy0hHLGFrQFKnJ3j3OwS8aDXoib+vsOZk/fooTSkkBDHYctApfq4cP1Su7EffNNKrMu/FL6rCZ+9lVi95Ll9oueFopnU3HYE+SjyHkfReiuCB8mxXRMG7QsNJrcwDgIgmNhCoNS3cNwfHgtGjSUDq7Np0WjEMXzMfTnVzvbc/L3STHxDJ2LtB4Dkl8aj1Wt2TUO50BAn/PEJE5IbCApBIKLbVI7w3G6kFo0jvOg8x9V5luBsdNZlKbTHJMHqGdRsfYrTX7+SlqUCAZ25/VQtP7/AEK43yMLZyNYUJbt2REJDKEH0DHFHW9YjZyU03qam5CxqdFqtMbqN6o627SPbuPdVOm9FMk7JbQxSLm3tnA1aZQVz2scQ50GGgk9AOKRULFzipe1VuKFhUdsX5WDwJ19gsSTaRkpUmwI9tX135KYMayTp6BQtd395jvE9eCRdnKORrnnTh+yd2YGXMdiTJ6Dl4pzioukTxlKStkVO0L6knaYH1I68JTh7wO6IytG3LoobcwM8d491jfl+6ntaGZwbvHeeeZOsffRLkxkEBXc5mzuYn1TKgzjxMICqM1XoP3KZZ425fIrcfKMybTF+MtGURuAfLl7yhsNph51gT7xsosWuS4T1aPmdfVEYUYc3wn22VUffZJL2UPsMwhpJAA1R/8AQRy9l6xuWSHcdE1/qbeQVe6ITlDcQqAahpHh9IUFWo13AMPt6cFo18QtsoI6HSYSOn4Kep+QZ7XgTw5jUI2yNN/Q8+R4FCuBZt5/uOKzTpBxlsBx8wUqcWNhJcGWUYdlcIkx84PspW2LjIAMidPT9Vh1UHRwh3pMdUbSxPvA8Yjrw39EttjUkR0sLLqDncPlsYVbNEh0Hn9hX/BLlop1GH8Lp1PAkR7Qqrd0gHSDqXEDwGg9lsZcmSjwSNpaKXLoiLehLM3AaH0n9V74UhLsckD06anptW1GmZR1KylwmfJc2EkR0KUqz4PhJdGk/JFYP2ZmHP06K7WGEw0agDwSm7GaQks8GA1drHDgqV/Farm+DSGgkuI8BA08SuqvpNAK412+uviXjgPyAN89z8/Zdj91gZfbQoZRlgpt47nlJ1PoE0aASGD8I+XXqUsp1MoHr48ExsauRpcdymti0gqtWySTGbYDl08eaOs25WxPedq778UloGXZjwJI6nn4D5pvYS4k/fP6+yFrQSZA9sOJ6/qmmHsBOu2v6pVVfqf+37fIhFCtDWkcP8Loco7Jwxfids3LI4ucfIKbDbMuII4mFG7UgHYCfedE7sKjWwOSpxbkSZdQJbfA3ycrjESFB/T6/P2Viw/GmZeHJT/1Kn09QrEiJnF2a8fvqts3Dy3UbB09/kpWs6JQ4kDZ6jigao+G/QnKT6FEiR9+yzXYKjS2eHvzWHGl3VO5g8jz8eRQQupIB9eXRb2xzNNN2hHtGxS18tMHcJbgOjk+Sz4Zc7g8dfPmPL5KO7pgERvM+vJKrS51HkE6w5wfUAJjgElqh62SWziBHAouhQko7+nf7jWeZ8Fa8HwJhILhokORQolXsbBxcNNOauWH4O0AECXc1YKeG02jRohTfy8bafJDdheDXD6QbujqtwAEuIIW5ZO505LGzaIby5ysJ4rhVzVNStUefzVHO8th7CV1jtdiGSk88mmPRcepkkE89ugCPHwxeTlE9IyZ4A6eSkqXEzwA4oWo6BAUQqzPIHTqeqYl5AfwOKFbUczoBy6KxYS30009z9PRU6yfNQffVXTDDAHn7NAXSMQmvqsOiefv/hYtbrSOo+f+UFjdX/ed4gffqoLWrDp9FyRzY/ti0nNtwhHPtJaYJInRVx10c+Y6CRsrpYXLPhgDXb2j6qjAtsm9Q/1QI3AnktAJ1Ck/0/W/uKslliVPNrHdRv8AUWcwqmRHCWPPIx0UzakBQZ44rdtUHgJ1SxwSyDJBWHNHSVCGDQgx6KRjyOMrDiGvSObON+I5iVi7tg9ucAbc4+SNADttCo6ehjgdVxwioyH8dDsmVsHSCN1PcWozZh5oljIHl9+SFxDU2kdG7H2LKlD4pJdUJh08COA6J1RBY5VL+G+IZKxou2qDT/sNvUfJdCu7XovPyx6ZUejin1RTCrJ8hSvbCDw7QwmVw3RAmGwE1FBdVtFI8IS5P4jyC5sJFG7aVswLeABXPSdug+/qr92gpEtceJVGvKBaUzG9ATWwOu/3WGrS4Oi1a5PS0Ib2E2T4qDxVzwmvETwn78NlSmNIdKueEsD2Sd9/KI+aXMOJXu04y13dRp1G6gsaoAk66pr2ytwC08gPQgfVILafFGtoW9Ohrcd5sDRR08QqNGUEhaUKbiZO3XRMbNlJ7g15jrz8SqsTj/pLmT/wBZiVXgTPHqiP5645O9CrdhuBUmnNEneTqmfwmdFTf0Ss51/IDothhw806+At20VzwMYpoQnDuZUZw8jafvmrH/Lr38ugeKQXUitst3NIlS1LYkabp+62WrbeEPbkbaEfw+PPfovMp8ImPknD7bU9VGKOmyxwkdaF9vUcxwe0wWkEGNiNQfULvWCXzLu3ZVb+Yd4cnDQg+a4iLdXD+HeMfArGm49ypHk4beu3op82JtXQ/DOnVl9NsWOlHPbIUlRwK1adFD0lnU2L6tHVA31GGHxT1zZQ13bghY4sNSKDiVlmYPTzVKxOz1IOi6ddW5BcB6c+oVUxWxmZ0PzXRtDKTRza9tS0kGfvkhabY34K04lSLHZHiWnUcx/1KTVcP4tJI9wq4vWyOa3oktKWaPD7KsXZ6pllh4fJVa0L2GCDCaYZeFtVpPgeoKXki+BmOS5GnadkgcdI8lVKNPKdCr9ilAOaOR0VQuaBE8kOKTqjc0VyQ1KriQCdOS2eIQdXNm6oinmO6tjpEEtsZUMerNp5Wu247lCf1it/7HIW1OpCk+AnwlGtk8o70XAHos/ECZ1aQ5IZ9MTsvf6YvweZ3JIga6VJCZ2Vu2Ngj6du3kEqUYLwGsshHRtiei3fahOK9IAaBBFoQdtM3vMVVqUIfKm1xSEbJPX0OiYvTxkjvyGZLAstEajSFA15W4cUL9Khi9Qy/wCE9oMzBmPeAgpmzFxzXMqNUjYouncO5lRT/jo3aK4eudbOjMxYc1ucTB4rnzLl39xUzbl39xU8v49fI+PrPot13XaUlxKmCJB9UvNd3MrDqpjdB+EkH+UxHjltMJOaB24KxXplAOaqI+ljRLP1DcrFL7OVqLNNsqkpN3Qy9LE1Z2S21YloDuWv6obELWZ00kj0W7EUEh+kSHr1DaK5WshMwtHW2myd3DBOyhqBb2Ncgdz6EdO1gqX+X8UwctYXdkFzP//Z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12737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C3F94"/>
                </a:solidFill>
              </a:rPr>
              <a:t>Financial Analysis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9B85879-2BA5-4078-8681-1E6E55AB6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97511"/>
            <a:ext cx="8686800" cy="565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88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UFhUXGBgbGBgYGBgXGhoaFx0XHBwaFxcYHCggGR8lHBwaITEhJSkrLi4uGB8zODMsNygtLisBCgoKDg0OGxAQGywkICQsLCwsLCwsLCwsLCwsLCwsLCwsLCwsLCwsLCwsLCwsLCwsLCwsLCwsLCwsLCwsLCwsLP/AABEIAMIBAwMBIgACEQEDEQH/xAAcAAACAgMBAQAAAAAAAAAAAAAFBgMEAAECBwj/xABBEAABAgMFBQYDBgUEAQUAAAABAhEAAyEEBRIxQVFhcYGRBiKhscHwEzLRQlJicuHxByOCkqIUM7LC0iQ0Q1OD/8QAGQEAAwEBAQAAAAAAAAAAAAAAAgMEAAEF/8QAKxEAAgICAgEDAwMFAQAAAAAAAAECEQMhEjFBEzJRBCJxYZHwM0KBgqEj/9oADAMBAAIRAxEAPwBqjIyMjo4yMjIyMYyMjIyMYyOCHjuOQYxjTCODN0FT7zjFpcVMUp8z4SCSUhCQ7mhaON0ZKyC/ryEqUtWJmS6lbBkAn8RNBzOjHxm+r3VPmFRogUSnPCOeZOZOpJgr2t7Rm0d1NEOTx0BPLzMKsLu9h9I6USYs2STiOEczu1iCUl+J8oYbts4QkqWKCqsnKtE8HbiTujk5UjsI2yWksAJbEah9B94+g9jgKJoCa5qOZzyJ0iFKiolRqpR6nYNwyi/JRhFVNzbpQ+A0zETSdFsF8F26JQQQVKbr5tHod22xJSBiA/qbyEef2CUg1K0g/kUT/csw6XQnAAypZbUhuihTxiPI9j+Ko5vSyYSVAkhWdfGvnHnl92EhRzY1B+keuWhpiWWmu4v0IqOjQBvLs98RPdD8YOE6A43o8tloY5ekHrutZHzKJGrlP0rFu3dm1pdngNNsJTmDDHNSOqDiOliWhTd8MfssCBxxAecMNgsqSO4twc00KegU6fGPKZcwDMH+4jyTBCy3ohJDTSjmpR8S0KeJ+ArTH+9LjI70t6ZgOW4UBI3HKA06zmaky1D+Yl2B+0NU9MvYju6+0iwQ0wL3KT/2oRyBhkTa5M4AqGBQyIOXqB0hadHJJpb2IV12fAtjVCtun5ujEjYNsPF2z1AALJpRzm75HeC4fXmHrXl2dBV8SWpgat3SH2guNQCwfKLEiSWGIEOGLgguAA9dSADyi/BPZFmWgpGoikKoDt8DEsXJkpkbjI1HTG43GhG4xjUZGRkcMZGRqMMYxjxuIsTkc/SOgqMY7iBSq09/WNTFliADxiNUwM5oB6ekC2dSNTZupLAZnLLj5x572jvVVsOCUcMhJqs/bIav5Rm/LNhBG8rTMvCYZEo4bOktNWPtEN3RtgP2pnJEpMqUGlDI/fKdX+6HoftFzkzqbsZFUI9rWCokUD0G7R4iCdInmyso6ky395+xBJ6ONbLd3yBnmwBba+Q5k13PBCeMQTKSdRzJfTVnxcxEcgMmvE8T9EV4rVDF2Fu4rVMtCg4T8tKPtA3OByMIyzUU5PwPxxvR3Kuz4YwihA7yssIDOH3fV4CzbdiVhkin3y5UrgNB4wb7bTygJkJJdYxr/I5wp5qc/wBI+8YHXNZNsSp1Hk+2WJW+K6LN22WYS5f/ACHkYa7ss6gQ5Lc8vSNWCQAzQas8uJ3JtjqSVFqy2EUOfP0zgzJsgMU5GUErMqkHARMqWq50qctWANs7OgvQNwh1BjDJBhjxp9ARzNHjt+9kBUoDHhCTaZGAstJA6jrH0PbruBBDR5p21uPNSRXdHITcXUhmpq12IOBUvvIV3c6ZcxDFc/aBaQHLbxVPTQwryZpSrCflJq+h2wSkJCFMoEJUQFfgUclDca89xEUZMakti4TaZ6Ldt+IVmQgq391XEfX9ILymGIDVixah2jQ+GceYzgZZYj6EekM1xXnQJSXAbuHTWj1ESLljdoOcIyQ3yZg0pu/SJXgXKtLtnwPpti2mYdKjYfrHo4c6kjz8mJxZbjIiRM67DEjxUmJNxkZGQRjIyMjRgTGRuNRsGMYprVhV5c2fofdI6mp5HQ5+xEtplYhmx0OwxXltkpIB3AQL0dN/GemStn6+sK/aK1LtE3/SSVFIH+8saCncTv27+Bgr2gXglEpA+Ie7LOWEq1fdnyhbu27jhZC1gzKrUc8B+UHXEXc8VbRCpy3QyMfITlykCUJMkhMlDgqzxHUDaCXBVrlqYT+1trStYShsCAw3ks58B0fWGC9FhCQlKnLUAHdA906wnW5irg7wuUt0MjHyCVhz7oImu2XiWaHCkNvrnzNYiT9pR2gDlU+kErik90q0cnoG9TBt1E4lcjq1EsQ1SW4qUxLcaR6z2fusSbNJlhnJrvNST4HrHmd0WXHaJQOhKz1p/lhEez3fLYoDfKw65+RiH6l9RKYa2eP9opvxbbPVoJhQn8svuJbkkHnBC7AwEDxLxLUdqlHqTBywycoDJLwWYo0HbvTlByQiBt3Iyg7IRSEo5NksoUi7IMVUJizLyhiEyLksxZRFOUYuS4fARM5mpgBflgC0kQxKEVbTLcGByRs7jlTPnftVd3w5qg0cBHxJKVVyKTXVLGu8pwniiG/+JVhYhcK3Z4PLnJ+7hmDiHDcxTnDITuF/AySqX5O5M4rlYVfNLpuIIoByChElgmFKk1/C+w1Z92XSIZaO8WzbyIOX5S0dyl/KWo5SrlkejDlGls7Ec7rvMLDKz95vnwMGJczYR70hNsymZRfOpG3afL96M93WsUCjuBGo8uUTJ09GyQ0Fpcx884mB2ViEAHPLQ/XZGfEKffrF0MzS+4hlD4LImcekaiIWr24jId68fkD038FmMMZGQ9izQjcajcYxqMUkHONxqMYXO1VmSUh3olepzKSkeccosyEJBOzEslyz5czpsbhFq/5eJJJPdSCTzBA6VPSFldrMxEtPDEN47td5IyiabUW2OirSRVvScazDQqokcX8g/TfC1aEd4gagj30EMF4zHWw0c8/lSPB+cLk6cBOQ2Tkvsagf+0HnCYK9j3oozwyUU+YE83IPgBB26JbWYbyrxMseBxCAtrGEAapdI5Z+ZHLdDNZJeGzyh+Gv+avQweV1E5jVyCHYqz4rUVNQYE9Bjb+4J8I9MshOMcQ39qj9YSewNn78xWgUp+oS/QQ7WUjEDk65Y/uH6mIMjuX7D30eWy5LLV+ZXmYNWGXC3bzPlzpgApjUwoaEkh97ERLYu0RSWWn0jrxt9FPqRSo9AsQEGpAhOuy/pRarHfDJYrWCHBBygEmgZbCzR2gxXEx427QViwjKi5LhdtF8S5YdSulYHTu2qR8iCd6i3gK8oZGaQt45MeAIhnohRsPaC0TvlAAORDesFZUu0/8A2J4M/jBOSYHpuL2xX/iPZMUknZHmvZctOUnRQI8m8THrfaaVMVIWmYlJLGqeeYMeS3anDaEaO/vwgYPUkPfhkqxhWdwfiBT1HQxxKIxKToa+vrFu9BhnpOhxA8Du4RU+EyhuYfTwg2zqDV3u28UI2ts5Md4gzYFJIOz7Qp3d/DfAy6ZVG6ctvA+cX0oUkhQocnzB2g/s4frK39wbWhgkJIFKjZWCMkgjdvgVdtpBDGgzDHTd7pwyLyUVbodeB0irDKuiHKvk6MkbBGom7wpheMizn+n/AAn4leMjDGooYsyNxqMjGMJjRVHClRVtk4hJY1OX197o43RkgdeE7EcI+V3UdugDa/oITpVoHxVIB7oNNvebOJe0N84XRKJc0Kn8AebdeYGxy1oV8VWpq+u4b2ctEmR2irHGiW8rQwLagcqNXkTASWr+aNyS/DCT1gve6XLgjCQ4P/LXQe6wGQaqORNOQFPKO4/aafuJF98K3qB6lj4qEOE5H8tIOY2bfhLduZMKlyqeYneR4Mof8RDXLDpQHzHiJQHmYXndJIdiXkaewAGKYG58VH6GGKSo/DxHNIlK5pY16GFjsBMeZMB+19VfWGtKHC0bcQ8v/LwiGXuGS7PJO3tpmSrbOQn76m4O4f8ApKeREL3+vnEpHdUpSmSMLuSWAEOv8RLM9qRMAfFLQS1KpGE+CRThAix3ehSkkFSWUFVlqJSdqSCNXatDrHoQcKWiWayvopyTMQQJ0paCcW0VQWVTaCC4zpDBc954DRZIMEO0LLs6ZaJal4XVjmLZZWS5mKOHMlzTbpCMoqSe9QvX6wvJGMuijDKUV9x7Vclq+KARBydY+7Cd/DGZiRXbHpNokjKEQhaZ3LPjJI857RyZMlCpkzEoDQZk6AR5reN72g95KEyUH5XDqYa10y0EeqfxAuxS0DCMWgS4Fa94uK6U41hPTLK5YROQcQFFBLitCCAajpDMSjF7Nkc5R+0EXHMvKaELlFcxMwqwE91KlIBJSC1SAk7Pl1hr7LdsV/E+DOxoWCykrDkNmQoNUl3B20fOC/ZKyCUhGEKODF8NABTLQpQIUtlVxMVCmWJVDowXbciAorWl1bSxIL6Hbv8ALIOycK0T43O/uZq9u9KVvBjxe9kfDnoVoFt1LHwJj3S3Sg0eK/xGlYFD8/oYlh/VorT/APNsztCk91Ww+Y+oiOSXY7Qx4HLoXHOJrfO+LZpUylcL7iQoH/J+sU7KrD3Ts8vbwXig/IZu6aULYvhOuw/t5bIZhJBD6HX6wsWaay61BY8/3cc4Y7Epiz901B0IO7w6xNIKSNqkqSyg+8a/rBq75+IbDs+kVk7FU03e+kdSpZFc/e2HQi6tEk34YZSstQjnGRSTMpmeh9CIyHeq/gVwOjGRkZHpkhkaJjccqMYxDNVC12mtxJMtJajrV91OvM+sMs9QSCTpHnt6KJlA1xTlYidiASByJr/TCM0q0NxqypY7OjBMnrAwo+UHVVAH2s4oMyRviiq0KnqJDhCHAGx6ufxK1PowjqfimBMlLBKBWtMTmqm1ag18ogmzEpR8NDtr95ROp0GgAzbnCPBQl5Kky2AOk1S9d5/DuHj0iuuSmhSTUjMfSK81NRTLLZ7yjUvE4b3v3bIbxro5fyXbolYVpLuAQTwGfhSGkHDhfMJUeowjyEBbqshLb69MvrwJgvb14ZZOpZI4CnoTxTEuV2yjGqQU7FWrDMG8E9Ktzyh/mlph0xBxvIjyu6phlqSofZj06Ur4ktCwagD9n2ZeMRz7DmvIs9srLimy96C39x/WKdgsZH2oPdp5TiWtmYFJ5kke98B0LYRzmx+ONwNWyWGNYTbfZxihrts2hhVtsx1GHYm7ByJJHo/8Lvkptj02bHmH8LzTnHp684di6ZF9R7kU7dYRMFYXV9nUhThxwhtekQLEdlBMHHklHQOsVgwtUwQ+G2UYExslhGUUjkpNso3hlHjP8UAFTGJ+VOLQ1cCodwML1ap5t6/b5tI8R7cyVqnTJh+Q5cEhv15wuDXqoqUX6bIrgV8SxqRqkk8qE+PnGBygKFSC7cM/CvKKfZC04cQ0cHrSnUHlBdEr4cxSOLPuyfcQQYPIqk/3OY3cUSylgpBD6He2RI4U6Qx3dNJlgvVL9My3AueBOyFpKMJAyHlmWO4gwXuS0YCU5g5P4c37piXIh62N0jvJfcP0/ThFn4QNU0MCrvtIScL937O1tm8eREG0orTY/wBffGDwTrTI80KIUpO6MixhV7EZF32kuyGMjUaUYtEmGOTG1GsUL3vFMiWqYrJOQ2nQDeY43Rjq8yMBB19A5hBmzgUJFQEoCSdS2idM9Ttjq9u0JtAYURs1P5q+HnnAifNJYVJ3Anyy8Iiyz5OkV4oUtkF4EMQksnYKOd5J7yt/lQRwlYUVAliKEioV+bV9/PbG5d0TZi8RSUgGjt9Xi6i4kJH8xWrlj7bxgXKKVWOSbBEyz6O9fCLViu/UikX1FA7stPR68zWL9msxzNPTgNsA8jC4nVjs7U1NH2Pn73ndA+9JwVMYfKnx09Gi1a7aEjCjM67vp7rAeUrU6eJ9+W+BS8hBeyJeuwV4Q3dmb3wqShRovLjXzFOUKdmDJrmqp4BgB72RzMnthI+8pjsw4CCOsIcbYzVHp97WX4spSEs7UO8d5PIs3NtISbNMJTWhcgiHG5LwE5Dj5gA/4kkOG8SN4UN8Ld8ow2gqAoutMsWvWh/qhTQWB03Fgq8UHCTCqlTqc7YeL0lvLPCFCRZgQSpQBD93U707YoxaR3JbZ6b2DZCB1j0UEFIVHknYi2gjCFOekP6r0MuWO4pe5LP4kRoT42mJz4+TVBO1zsNdIglWh46Un4ksEgjcaHppFGVLILGCbaYqMVVeQsJkQ2ibEWKkV5syNLJo0MewT2ktwk2ebMP2EKV0B88o+fZlvnLRhmTFKA0PrqecetfxYt3w7Hg1mrSnknvHlQDnHkKksnea+gh300Vxv5ZzNJ8qT8Fu5JoTMANAp0vsxgpfk8N1qBVLRMbvIASocHAPVxzEJMlPvhDhY7cEgKLFKx3ho6WStuBZX9QjuZbtBY+qLc6UZkvEiqk14prXkcxt3R1ZZmIOc/fvpHMkKlKwhTg1lk1BbNJ5Z7i/G8kJWcSXYgFSaOgmgVvD0Oxt0SyjocmXpU50scxX3u+nRisVqcB8xl6jzhZTJIz68ffOozEErqX9k7ac9Im2mFJJobUTHAy5iNwOTaVJpsjIo9eRL6aMjiZHZgbfF5Jkyyo55JGpOyPabSVs89K2Q3rfCJCSVEPoNsedXleq7Qp1q7rltg/KKRq0z5lqnEZk5kmgA1OwCKdswoOEZ6v4ONNoTwd4klJy/BVGKj+SWXaUp0JbY8WU3wkfe4QIlIB2mLaJaBn9YS0ihNlpd6KXRCW35k8HjpNjWsgrVmNXegrvzeIv9YxZKOpbmAI7l3gpQYD+3Iev7QPF+EFyL8qUlAo3FX6RUtt4Bs30Gg/bcIrrStT1L7AfrGk2Njl9f8oyil2ayoVk1y/EfQRLJQSQPf6++UmFLs+I++Qi7Z7MXD5nQZ8zGcqRkrJEqzrQDy0gdb7RhQhO3G237I9PCDMyUzDYCeDAnyAMK/ambhmISPsJHIqdR842KPKVHMuTirHC4L1VJVIW/dUMKutDu05CDvaCZiZScsVfwmnSld4bkjyJmKTL5/8AWGORaSUo/EEvvOQPhCJxpj47pm72tASADC9PlhdIsdrpxTMDDutzECbHa0uKgcf1g4QfHkgm7lR6J2WugIklbd4ZGHu4p2NAJDx5rcd/LT3QtK0nMUPukNtn7TIlAOtKAcg4D8BrAL3bO5cMmtbHRSqRVSQTAZN/zFh0SsY2/K/MxVuq22j4xTPQlIIdOEkgDYSczvg5TJlglG7GJSYrrTFgqgJ2rvlNls65lCr5ZafvLV8o4ancDA1ZxM8s/iZbP9RbhJSe5ISxOgUplLPIYRxEJE5eJRIycNwFBBe3kolkqLzZzrUdcJJLn86q8BAgS/CLselQqXZPIgxcqcYUjX50b2DTE80V/wDzEB5dGgndiiAVJLKSUFJ2HhqNogJsbFBmy2sy+4sYpbjcQdFJfI7tpI1MGLVZ8aBNkqfDUFO93BGmWWr6msDApCxiY/DVm2ctWqX1GqTqBtpEt3FUlbhik7MjrXZQvwMTz0MWwvdtrxpcjvCi0s4IyccP01EGTYu6FoOJBZjmQDk5+0Ks+8QBKGPxEu1HKaKD6KGW7KtdXEMt12phWqFDo+YO7fpucMik3TNJtbRYk2hWEd4ZbR6xkWvhq0SFj7xZzxcZ6coyD9P9RPIiWY877SXiVrUv7KHTL4gsVf3eAh5veeUSVqGYSW46eLR51fVlaaiToBLSeKmHrHqZn4I8S3ZHPH+nkIlhhMnJxzCR8qNBzpxLjWF1ZcnZ7qd8Eu0dr+JOWdqmG5CBQecU5svBLl7VAq9B74QpjokaZmFIY1r75xJLtL5/U+UUyHieXLHCBdDEwiFDQu+lKa5Zx0+pz5H9YqSbOTkR1iYyUp+ZXIQt0ESGfs8f1eJJEpUyictukasoSflS+9WXvzg9Ks5ABVlRktUng9BuGzPSAk6CRBY7vSl6uWqTv2a12axdSnCKhnowHg+3byEW7LZnqzau/iS2zXdTRoLSrEcKK6YhkkHYdpfx3wq7CB6pg7xVkQcX5R83gyRzhHvicZk1SzmST1LtyyhpvieMOFDE6kMzJNAHzD67tc4BWKwMTMmZJIwvmpX0GfIbYtw1FWyfMnLSLEu04FIl/dSkHjn5QxicyEA5t5Qu2SSCvEcvmUs5Abo6F5Baif7eH1hWWHJ2v8j8MqVP/AUvJXxM84FyLOUqdnGoix8eCd3sqFpuKHr3WFLluizzAFKQHOoLeUN9yXTZJIBKEqWwqa5NtgFYbuCshXo8Ml23UUscI8/OEqbH5Jxa+PwGpK/iF8h7yiaez0zjJMsx1MSBnHW21sibVnEyaAlyQABUx5J2ovoWmaqYt/8ATynShORWdQN6tT9lAahJhq7Z3yBKKcRCNSPmVuT738fKLwtBmFyyQAyEDJILsBvzJOpEMwK3ZpriiuuaqYtUxVS77nyAGwaDhECR3iM6dcvq8EEy8KANTU+nvdA9STRW1/MinSK4uxHRKuW1NkELlU+JP3kluVfIGKlmrSJ5CChYUksxBrRiIXLaaHx+S/ZpipcwHQ0UNCkliCOvAwesicYxI+ZPzJ1I1B20cgjfQMIqrsomJC0MBQ6UOo2RLdstSFBYanzVdwTV2er7du6JpSsbQVs6SaooQ9KMQPmTXaKtl0g5YlAJxpBKcinPPOh1BrzeK0uSCBMQ6gWfSmhrqN+/fF+yoKe8lyk/MGZ/oR673hCewZbQUlSkkApmBjl3SfGMir8AmqQW9/hjcN5iaQPvlOJKU7VAngkg+kJd7q/9UVfdMo9Hh1t+Y/MPAH/yhIv1LWgvkQgkHYCB0r4R6WUjxivhxKmk54VNxJHo8RT5hUdwEWrcMM2a2Sj+sVmoYU2PSOAmkTIR0jUitIsSkk9YFsJE8oFmDAbdTHUmwD5lM20+68BEtlSWdhm22J7WkpScLYgwfNifbwpyd0MS1ZPLWhAckJ3keQ9ax2m9QP8AbSSTqou/1G7LdC+g4lN8xzJJJrBK3IUkUcVbZt2c/COuCujJ6DMu046TFlwHIByauXyjoIp3vaAf5YWpCWc90KKsQBqrENo4xQ7Mo75GgChxcGJr5HeSdClNN2HC/wDjA1U6O9xspIMupAWSEhiafaQGIB2E66GBMy1KxO+Tj9v0bKDIk90/iz4a+b8oEWmVXLVofCQE0V7TPUoZnIPzAr4mOLIlo6VLqeo+nvZE1nqeLw2T1oVGL5bL8qsEbsmEKitZZLwVsdnrWIZyo9CER2uFeRhwsqw0I11OAGDwxyJi+HExPGdGyQsOmY0BL1tuKj0957BGploLEqNAHgDf9t+FJUo/MznjsG4RyU3LSBhBJ7EbtZbTNn4AaJOXCpgCQSsgfepxoB0JeLNnSTjWrV/MA+JaJbllusKOQxK/t/YRfBcI/gRN8mc3izqAyxJQngDWBk8FwDoAG4CvjWL4W60j8RUfH9oqKl6mpBJO8a+BMMhrQEvkksimLGog1JlS1jTEdhY9FM9dPKBCJNW3Z7qj0i3KTlw27zUe3hUx0Andq1WdeFQeWpnGWeRDsx3HMZE5wy/6MllS1O74SK8iSKHcdnGF6yWo4WUcSDzb6efhBa7VmWCpCsSTmnN8s0n5tN+x8omm7/I1Kg3dE0pooDNnoPAGigdN+sMFmKQoghgeYI0IY8awKu+3SlsFOlxQs4I3FqtqFBxug7JsSVp/lqSW35HdqB+kLVsTNrydG5wahVOD+MajoS5gp8NZ4FJHIvGQf+oG/kXrwQ6VbcxxDN4iEi+nIE/LEVpAP3WYequcOd8qIkzCPm+z+Y0HiYW02QTRl/KRRA2tQq8T4mPXyKyGDoTb3USsrYh+9yyfziKzAcmJcbq/WLtus6jhQkEqTiIJyKaMx5HnxgdLmAKcEqDV3DUB4RRQmSWMVP5fflFqwB07wac6eZiCyDvqB4dWixZZbEA0AJCt41b3rC5DIh67rIEhL5NjO2tQ39P/ACEUb1JIU2pHUn9o6mW9SgtQzd24N9BG1I/lOK1SSeZPm0J3ytjfBSuOzAzmZ8OfKtBochzi92rZCAHGImnFi53VLR3cYEoufmZzz7zcu71MD+0M0LmbcFE+B/5FR4tBr7sgL1AhuefhWFHUsfzD6s/XZDFb7MDhYUD+LEDkPKEuyrq2n0r74w83RN+LKD5pFeT16EvHM6p2bG7VAeR3lkaZgflNc9tfCKFushAOlae9czBcS8BWr7u3r6eMd3pKCgkjIuRvo/WkcUqYXaFiXJxVGbeTxGiSQX0d+YNRDMLs+HKQVUWurHQOPABj/UIozrMxcUxZtodCOYg1kNwsmu5OsH7HKeAV0mgfafTwhqscl4jzPZbD2hSwy25QVC2ED7OholmTISmC9kk2ZQb1B+TkeIEI3bu8O6EjMn9IZ7RPZPCvgR6x5vfNq+JPGwK8qw76eNzv4F5HxizJ6cMvDuSP8kk+Rju5P9pStiFA/wBWGILQtpZfc3URZuBDy5qXzwjq8WS1AmW5A5RwzBuwD1MSz5QASrT5VcqP6xFPOKYv83rF+wHFillu8PHT3ugm62cSsgnAonM9C4Gx/wBX8YvIld0KfMOkDM7a6MaP7HE2y4yXBdJFNe62XLzER2S0F3W7uzNlpyDRyW1o7F06LdnmqxPrs2jY2UHbB99Py6p+j84pIs6vsgakUc+Ltt5ERJZLQqn6t+kRz2UpjMmwhSfiSjvILs+0ihB/EK74vXbbmU01ASMirfvLMebbneKdw2nCoEOHzGh4b/PlB21WMUWhmOmjbD6HTrCU2BL4YTloLUXTi3gVAiMijKQlh3kp3FwR0pGQ1ZEIcP5QsdpgTLEsFjMmIS+oDuSOABjpQShISkUFAw0GTN0ie95bzJX4cSumFP8A2iO97eiQj4izQhmGZOYaPbfbPPXQkW9cpCipamKapDl3LnJtXPWFq0TwVFKQwOIk8iTrziS8rSuctamJc5Z6U8Iqy7OpLqUkgMakEZgiEJK7ZQrqiaRNqFbWflSCE6hxF6tC/IUQH0gzd84LSEkwGSNbGQlei3YZzKA206/vBoLwywAKAsf7cxt+jwIkWfwIptbIc4sY2khtCCrdp9ImlsoWjieRiJSXdnPQU6AQNtYLl8/TXxaLymzDF3Ox9pYeI3RZUETE1HN6cCwpzglLiwZR5IWrMrCa0csG2bfe+Gvs8VAlQ9sMR8PdYBWqyYVBhXgfPX3ybuy6QmWuYcku3FnbqfCCzSTjYEFTI72QE94B0TCMqsff/IbYmu1SVEy1JfAxS21j3X315cI3Z5yGwLHdJIcZpJq9Ps1L7I4tdimyWWkYg+IKSxptJFK7cmDb4R4oZ07B9824mcFZpSkMdoLP1cjTLdFyZZ+7i9l6+bxzbLEJqApAYF2b7Kj/APGrZWqVepiayLKpJ2gh+RIPvdGl0qDiwfYJeGaEnIsx8ve2HS77LuhalWXEcY0ZvD30h9sSAUgjURPkdsfdRODJYRRtIgrOgVagawBxAO9CcJ3wiTv9x2qCa6aVMelLszgwhX9ZMK1NTP34RV9O6dAZlcQbeC/5ak7Ep8wIvdllgpW+dPfWBNsLp/Ml+hCm8Izs/acCm0LjyIiyUbxuiSLrISy5jrNKVi9KWxBGjHZugfNYFY2fuX3fTfE9nmuk1zBDbfdI5OIUWGbUSSFgHRxoDTLcR67oG3nI+GRMSWC/M8NddhYwcuppiQlX2gBwUkUPMRAqT3lSluRmnEKNsNXcU8dGhUZUwpKzu5bwxgBWY9vsi6uSy8JyUxTx1HB25K3QEs5QhXeRMRhOYwzAx1bukCg1OohtkSUzUDCtJYuM0kK1HeAd30eFZI0/0YcZHN3TAk4VEtpu5vDzctoB7iqgjrnUQkWmQQUkgg6vSutDzPWC1yWyrVDZH3u84lunYya5RGSZJWkkAOBlR43BOzzApIO7bGQ7hF+SXm14FC3fOn8k3zlx512ymH4hDlhlXdG4yPWykmMVVzCGIJBw5gsesavSYSpQJLBVA9BTQRuMjkRsuiAfY5eZjuwHvDl5iNRkdl0BHtDc3y8B6RPafmmDT4aTzIDnjG4yPP8AP8+S/wAAaw/Krcoeo8oI3Of5h96xuMgsvTBxly/5YExQAADDIRYsn/s0b116zPoOkZGQv+1GfZCvNX5l/wDaDPZ1RMxSSXTgJw6Oyatk8bjI3gzNlATNGEAYlJdgz55tnFudKSJgYAOtL0FXd3jcZCpdhI4QgABgB3dOEHLt/wBpPARkZCn2OXRYmiKkwVEZGRw3ghWKQidph318I1GQ/F7kD4YqH5ZfFXnA+zGvT1jcZHpx6ZDLtBi0iss6kF9/GKkv/r6RqMgI+1DX7mNfZ5VFe9YsX3/uHcqm7u6RkZE0f6jGS9oMvP5h+UHm0GezWR3oHmYyMjZfYjR7YblVsxerYWerVamykVOzxy96xkZEsuhsfI/2Idwc/MxkZGRxCH2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 descr="data:image/jpeg;base64,/9j/4AAQSkZJRgABAQAAAQABAAD/2wCEAAkGBxQTEhUUExQUFhUXGBgbGBgYGBgXGhoaFx0XHBwaFxcYHCggGR8lHBwaITEhJSkrLi4uGB8zODMsNygtLisBCgoKDg0OGxAQGywkICQsLCwsLCwsLCwsLCwsLCwsLCwsLCwsLCwsLCwsLCwsLCwsLCwsLCwsLCwsLCwsLCwsLP/AABEIAMIBAwMBIgACEQEDEQH/xAAcAAACAgMBAQAAAAAAAAAAAAAFBgMEAAECBwj/xABBEAABAgMFBQYDBgUEAQUAAAABAhEAAyEEBRIxQVFhcYGRBiKhscHwEzLRQlJicuHxByOCkqIUM7LC0iQ0Q1OD/8QAGQEAAwEBAQAAAAAAAAAAAAAAAgMEAAEF/8QAKxEAAgICAgEDAwMFAQAAAAAAAAECEQMhEjFBEzJRBCJxYZHwM0KBgqEj/9oADAMBAAIRAxEAPwBqjIyMjo4yMjIyMYyMjIyMYyOCHjuOQYxjTCODN0FT7zjFpcVMUp8z4SCSUhCQ7mhaON0ZKyC/ryEqUtWJmS6lbBkAn8RNBzOjHxm+r3VPmFRogUSnPCOeZOZOpJgr2t7Rm0d1NEOTx0BPLzMKsLu9h9I6USYs2STiOEczu1iCUl+J8oYbts4QkqWKCqsnKtE8HbiTujk5UjsI2yWksAJbEah9B94+g9jgKJoCa5qOZzyJ0iFKiolRqpR6nYNwyi/JRhFVNzbpQ+A0zETSdFsF8F26JQQQVKbr5tHod22xJSBiA/qbyEef2CUg1K0g/kUT/csw6XQnAAypZbUhuihTxiPI9j+Ko5vSyYSVAkhWdfGvnHnl92EhRzY1B+keuWhpiWWmu4v0IqOjQBvLs98RPdD8YOE6A43o8tloY5ekHrutZHzKJGrlP0rFu3dm1pdngNNsJTmDDHNSOqDiOliWhTd8MfssCBxxAecMNgsqSO4twc00KegU6fGPKZcwDMH+4jyTBCy3ohJDTSjmpR8S0KeJ+ArTH+9LjI70t6ZgOW4UBI3HKA06zmaky1D+Yl2B+0NU9MvYju6+0iwQ0wL3KT/2oRyBhkTa5M4AqGBQyIOXqB0hadHJJpb2IV12fAtjVCtun5ujEjYNsPF2z1AALJpRzm75HeC4fXmHrXl2dBV8SWpgat3SH2guNQCwfKLEiSWGIEOGLgguAA9dSADyi/BPZFmWgpGoikKoDt8DEsXJkpkbjI1HTG43GhG4xjUZGRkcMZGRqMMYxjxuIsTkc/SOgqMY7iBSq09/WNTFliADxiNUwM5oB6ekC2dSNTZupLAZnLLj5x572jvVVsOCUcMhJqs/bIav5Rm/LNhBG8rTMvCYZEo4bOktNWPtEN3RtgP2pnJEpMqUGlDI/fKdX+6HoftFzkzqbsZFUI9rWCokUD0G7R4iCdInmyso6ky395+xBJ6ONbLd3yBnmwBba+Q5k13PBCeMQTKSdRzJfTVnxcxEcgMmvE8T9EV4rVDF2Fu4rVMtCg4T8tKPtA3OByMIyzUU5PwPxxvR3Kuz4YwihA7yssIDOH3fV4CzbdiVhkin3y5UrgNB4wb7bTygJkJJdYxr/I5wp5qc/wBI+8YHXNZNsSp1Hk+2WJW+K6LN22WYS5f/ACHkYa7ss6gQ5Lc8vSNWCQAzQas8uJ3JtjqSVFqy2EUOfP0zgzJsgMU5GUErMqkHARMqWq50qctWANs7OgvQNwh1BjDJBhjxp9ARzNHjt+9kBUoDHhCTaZGAstJA6jrH0PbruBBDR5p21uPNSRXdHITcXUhmpq12IOBUvvIV3c6ZcxDFc/aBaQHLbxVPTQwryZpSrCflJq+h2wSkJCFMoEJUQFfgUclDca89xEUZMakti4TaZ6Ldt+IVmQgq391XEfX9ILymGIDVixah2jQ+GceYzgZZYj6EekM1xXnQJSXAbuHTWj1ESLljdoOcIyQ3yZg0pu/SJXgXKtLtnwPpti2mYdKjYfrHo4c6kjz8mJxZbjIiRM67DEjxUmJNxkZGQRjIyMjRgTGRuNRsGMYprVhV5c2fofdI6mp5HQ5+xEtplYhmx0OwxXltkpIB3AQL0dN/GemStn6+sK/aK1LtE3/SSVFIH+8saCncTv27+Bgr2gXglEpA+Ie7LOWEq1fdnyhbu27jhZC1gzKrUc8B+UHXEXc8VbRCpy3QyMfITlykCUJMkhMlDgqzxHUDaCXBVrlqYT+1trStYShsCAw3ks58B0fWGC9FhCQlKnLUAHdA906wnW5irg7wuUt0MjHyCVhz7oImu2XiWaHCkNvrnzNYiT9pR2gDlU+kErik90q0cnoG9TBt1E4lcjq1EsQ1SW4qUxLcaR6z2fusSbNJlhnJrvNST4HrHmd0WXHaJQOhKz1p/lhEez3fLYoDfKw65+RiH6l9RKYa2eP9opvxbbPVoJhQn8svuJbkkHnBC7AwEDxLxLUdqlHqTBywycoDJLwWYo0HbvTlByQiBt3Iyg7IRSEo5NksoUi7IMVUJizLyhiEyLksxZRFOUYuS4fARM5mpgBflgC0kQxKEVbTLcGByRs7jlTPnftVd3w5qg0cBHxJKVVyKTXVLGu8pwniiG/+JVhYhcK3Z4PLnJ+7hmDiHDcxTnDITuF/AySqX5O5M4rlYVfNLpuIIoByChElgmFKk1/C+w1Z92XSIZaO8WzbyIOX5S0dyl/KWo5SrlkejDlGls7Ec7rvMLDKz95vnwMGJczYR70hNsymZRfOpG3afL96M93WsUCjuBGo8uUTJ09GyQ0Fpcx884mB2ViEAHPLQ/XZGfEKffrF0MzS+4hlD4LImcekaiIWr24jId68fkD038FmMMZGQ9izQjcajcYxqMUkHONxqMYXO1VmSUh3olepzKSkeccosyEJBOzEslyz5czpsbhFq/5eJJJPdSCTzBA6VPSFldrMxEtPDEN47td5IyiabUW2OirSRVvScazDQqokcX8g/TfC1aEd4gagj30EMF4zHWw0c8/lSPB+cLk6cBOQ2Tkvsagf+0HnCYK9j3oozwyUU+YE83IPgBB26JbWYbyrxMseBxCAtrGEAapdI5Z+ZHLdDNZJeGzyh+Gv+avQweV1E5jVyCHYqz4rUVNQYE9Bjb+4J8I9MshOMcQ39qj9YSewNn78xWgUp+oS/QQ7WUjEDk65Y/uH6mIMjuX7D30eWy5LLV+ZXmYNWGXC3bzPlzpgApjUwoaEkh97ERLYu0RSWWn0jrxt9FPqRSo9AsQEGpAhOuy/pRarHfDJYrWCHBBygEmgZbCzR2gxXEx427QViwjKi5LhdtF8S5YdSulYHTu2qR8iCd6i3gK8oZGaQt45MeAIhnohRsPaC0TvlAAORDesFZUu0/8A2J4M/jBOSYHpuL2xX/iPZMUknZHmvZctOUnRQI8m8THrfaaVMVIWmYlJLGqeeYMeS3anDaEaO/vwgYPUkPfhkqxhWdwfiBT1HQxxKIxKToa+vrFu9BhnpOhxA8Du4RU+EyhuYfTwg2zqDV3u28UI2ts5Md4gzYFJIOz7Qp3d/DfAy6ZVG6ctvA+cX0oUkhQocnzB2g/s4frK39wbWhgkJIFKjZWCMkgjdvgVdtpBDGgzDHTd7pwyLyUVbodeB0irDKuiHKvk6MkbBGom7wpheMizn+n/AAn4leMjDGooYsyNxqMjGMJjRVHClRVtk4hJY1OX197o43RkgdeE7EcI+V3UdugDa/oITpVoHxVIB7oNNvebOJe0N84XRKJc0Kn8AebdeYGxy1oV8VWpq+u4b2ctEmR2irHGiW8rQwLagcqNXkTASWr+aNyS/DCT1gve6XLgjCQ4P/LXQe6wGQaqORNOQFPKO4/aafuJF98K3qB6lj4qEOE5H8tIOY2bfhLduZMKlyqeYneR4Mof8RDXLDpQHzHiJQHmYXndJIdiXkaewAGKYG58VH6GGKSo/DxHNIlK5pY16GFjsBMeZMB+19VfWGtKHC0bcQ8v/LwiGXuGS7PJO3tpmSrbOQn76m4O4f8ApKeREL3+vnEpHdUpSmSMLuSWAEOv8RLM9qRMAfFLQS1KpGE+CRThAix3ehSkkFSWUFVlqJSdqSCNXatDrHoQcKWiWayvopyTMQQJ0paCcW0VQWVTaCC4zpDBc954DRZIMEO0LLs6ZaJal4XVjmLZZWS5mKOHMlzTbpCMoqSe9QvX6wvJGMuijDKUV9x7Vclq+KARBydY+7Cd/DGZiRXbHpNokjKEQhaZ3LPjJI857RyZMlCpkzEoDQZk6AR5reN72g95KEyUH5XDqYa10y0EeqfxAuxS0DCMWgS4Fa94uK6U41hPTLK5YROQcQFFBLitCCAajpDMSjF7Nkc5R+0EXHMvKaELlFcxMwqwE91KlIBJSC1SAk7Pl1hr7LdsV/E+DOxoWCykrDkNmQoNUl3B20fOC/ZKyCUhGEKODF8NABTLQpQIUtlVxMVCmWJVDowXbciAorWl1bSxIL6Hbv8ALIOycK0T43O/uZq9u9KVvBjxe9kfDnoVoFt1LHwJj3S3Sg0eK/xGlYFD8/oYlh/VorT/APNsztCk91Ww+Y+oiOSXY7Qx4HLoXHOJrfO+LZpUylcL7iQoH/J+sU7KrD3Ts8vbwXig/IZu6aULYvhOuw/t5bIZhJBD6HX6wsWaay61BY8/3cc4Y7Epiz901B0IO7w6xNIKSNqkqSyg+8a/rBq75+IbDs+kVk7FU03e+kdSpZFc/e2HQi6tEk34YZSstQjnGRSTMpmeh9CIyHeq/gVwOjGRkZHpkhkaJjccqMYxDNVC12mtxJMtJajrV91OvM+sMs9QSCTpHnt6KJlA1xTlYidiASByJr/TCM0q0NxqypY7OjBMnrAwo+UHVVAH2s4oMyRviiq0KnqJDhCHAGx6ufxK1PowjqfimBMlLBKBWtMTmqm1ag18ogmzEpR8NDtr95ROp0GgAzbnCPBQl5Kky2AOk1S9d5/DuHj0iuuSmhSTUjMfSK81NRTLLZ7yjUvE4b3v3bIbxro5fyXbolYVpLuAQTwGfhSGkHDhfMJUeowjyEBbqshLb69MvrwJgvb14ZZOpZI4CnoTxTEuV2yjGqQU7FWrDMG8E9Ktzyh/mlph0xBxvIjyu6phlqSofZj06Ur4ktCwagD9n2ZeMRz7DmvIs9srLimy96C39x/WKdgsZH2oPdp5TiWtmYFJ5kke98B0LYRzmx+ONwNWyWGNYTbfZxihrts2hhVtsx1GHYm7ByJJHo/8Lvkptj02bHmH8LzTnHp684di6ZF9R7kU7dYRMFYXV9nUhThxwhtekQLEdlBMHHklHQOsVgwtUwQ+G2UYExslhGUUjkpNso3hlHjP8UAFTGJ+VOLQ1cCodwML1ap5t6/b5tI8R7cyVqnTJh+Q5cEhv15wuDXqoqUX6bIrgV8SxqRqkk8qE+PnGBygKFSC7cM/CvKKfZC04cQ0cHrSnUHlBdEr4cxSOLPuyfcQQYPIqk/3OY3cUSylgpBD6He2RI4U6Qx3dNJlgvVL9My3AueBOyFpKMJAyHlmWO4gwXuS0YCU5g5P4c37piXIh62N0jvJfcP0/ThFn4QNU0MCrvtIScL937O1tm8eREG0orTY/wBffGDwTrTI80KIUpO6MixhV7EZF32kuyGMjUaUYtEmGOTG1GsUL3vFMiWqYrJOQ2nQDeY43Rjq8yMBB19A5hBmzgUJFQEoCSdS2idM9Ttjq9u0JtAYURs1P5q+HnnAifNJYVJ3Anyy8Iiyz5OkV4oUtkF4EMQksnYKOd5J7yt/lQRwlYUVAliKEioV+bV9/PbG5d0TZi8RSUgGjt9Xi6i4kJH8xWrlj7bxgXKKVWOSbBEyz6O9fCLViu/UikX1FA7stPR68zWL9msxzNPTgNsA8jC4nVjs7U1NH2Pn73ndA+9JwVMYfKnx09Gi1a7aEjCjM67vp7rAeUrU6eJ9+W+BS8hBeyJeuwV4Q3dmb3wqShRovLjXzFOUKdmDJrmqp4BgB72RzMnthI+8pjsw4CCOsIcbYzVHp97WX4spSEs7UO8d5PIs3NtISbNMJTWhcgiHG5LwE5Dj5gA/4kkOG8SN4UN8Ld8ow2gqAoutMsWvWh/qhTQWB03Fgq8UHCTCqlTqc7YeL0lvLPCFCRZgQSpQBD93U707YoxaR3JbZ6b2DZCB1j0UEFIVHknYi2gjCFOekP6r0MuWO4pe5LP4kRoT42mJz4+TVBO1zsNdIglWh46Un4ksEgjcaHppFGVLILGCbaYqMVVeQsJkQ2ibEWKkV5syNLJo0MewT2ktwk2ebMP2EKV0B88o+fZlvnLRhmTFKA0PrqecetfxYt3w7Hg1mrSnknvHlQDnHkKksnea+gh300Vxv5ZzNJ8qT8Fu5JoTMANAp0vsxgpfk8N1qBVLRMbvIASocHAPVxzEJMlPvhDhY7cEgKLFKx3ho6WStuBZX9QjuZbtBY+qLc6UZkvEiqk14prXkcxt3R1ZZmIOc/fvpHMkKlKwhTg1lk1BbNJ5Z7i/G8kJWcSXYgFSaOgmgVvD0Oxt0SyjocmXpU50scxX3u+nRisVqcB8xl6jzhZTJIz68ffOozEErqX9k7ac9Im2mFJJobUTHAy5iNwOTaVJpsjIo9eRL6aMjiZHZgbfF5Jkyyo55JGpOyPabSVs89K2Q3rfCJCSVEPoNsedXleq7Qp1q7rltg/KKRq0z5lqnEZk5kmgA1OwCKdswoOEZ6v4ONNoTwd4klJy/BVGKj+SWXaUp0JbY8WU3wkfe4QIlIB2mLaJaBn9YS0ihNlpd6KXRCW35k8HjpNjWsgrVmNXegrvzeIv9YxZKOpbmAI7l3gpQYD+3Iev7QPF+EFyL8qUlAo3FX6RUtt4Bs30Gg/bcIrrStT1L7AfrGk2Njl9f8oyil2ayoVk1y/EfQRLJQSQPf6++UmFLs+I++Qi7Z7MXD5nQZ8zGcqRkrJEqzrQDy0gdb7RhQhO3G237I9PCDMyUzDYCeDAnyAMK/ambhmISPsJHIqdR842KPKVHMuTirHC4L1VJVIW/dUMKutDu05CDvaCZiZScsVfwmnSld4bkjyJmKTL5/8AWGORaSUo/EEvvOQPhCJxpj47pm72tASADC9PlhdIsdrpxTMDDutzECbHa0uKgcf1g4QfHkgm7lR6J2WugIklbd4ZGHu4p2NAJDx5rcd/LT3QtK0nMUPukNtn7TIlAOtKAcg4D8BrAL3bO5cMmtbHRSqRVSQTAZN/zFh0SsY2/K/MxVuq22j4xTPQlIIdOEkgDYSczvg5TJlglG7GJSYrrTFgqgJ2rvlNls65lCr5ZafvLV8o4ancDA1ZxM8s/iZbP9RbhJSe5ISxOgUplLPIYRxEJE5eJRIycNwFBBe3kolkqLzZzrUdcJJLn86q8BAgS/CLselQqXZPIgxcqcYUjX50b2DTE80V/wDzEB5dGgndiiAVJLKSUFJ2HhqNogJsbFBmy2sy+4sYpbjcQdFJfI7tpI1MGLVZ8aBNkqfDUFO93BGmWWr6msDApCxiY/DVm2ctWqX1GqTqBtpEt3FUlbhik7MjrXZQvwMTz0MWwvdtrxpcjvCi0s4IyccP01EGTYu6FoOJBZjmQDk5+0Ks+8QBKGPxEu1HKaKD6KGW7KtdXEMt12phWqFDo+YO7fpucMik3TNJtbRYk2hWEd4ZbR6xkWvhq0SFj7xZzxcZ6coyD9P9RPIiWY877SXiVrUv7KHTL4gsVf3eAh5veeUSVqGYSW46eLR51fVlaaiToBLSeKmHrHqZn4I8S3ZHPH+nkIlhhMnJxzCR8qNBzpxLjWF1ZcnZ7qd8Eu0dr+JOWdqmG5CBQecU5svBLl7VAq9B74QpjokaZmFIY1r75xJLtL5/U+UUyHieXLHCBdDEwiFDQu+lKa5Zx0+pz5H9YqSbOTkR1iYyUp+ZXIQt0ESGfs8f1eJJEpUyictukasoSflS+9WXvzg9Ks5ABVlRktUng9BuGzPSAk6CRBY7vSl6uWqTv2a12axdSnCKhnowHg+3byEW7LZnqzau/iS2zXdTRoLSrEcKK6YhkkHYdpfx3wq7CB6pg7xVkQcX5R83gyRzhHvicZk1SzmST1LtyyhpvieMOFDE6kMzJNAHzD67tc4BWKwMTMmZJIwvmpX0GfIbYtw1FWyfMnLSLEu04FIl/dSkHjn5QxicyEA5t5Qu2SSCvEcvmUs5Abo6F5Baif7eH1hWWHJ2v8j8MqVP/AUvJXxM84FyLOUqdnGoix8eCd3sqFpuKHr3WFLluizzAFKQHOoLeUN9yXTZJIBKEqWwqa5NtgFYbuCshXo8Ml23UUscI8/OEqbH5Jxa+PwGpK/iF8h7yiaez0zjJMsx1MSBnHW21sibVnEyaAlyQABUx5J2ovoWmaqYt/8ATynShORWdQN6tT9lAahJhq7Z3yBKKcRCNSPmVuT738fKLwtBmFyyQAyEDJILsBvzJOpEMwK3ZpriiuuaqYtUxVS77nyAGwaDhECR3iM6dcvq8EEy8KANTU+nvdA9STRW1/MinSK4uxHRKuW1NkELlU+JP3kluVfIGKlmrSJ5CChYUksxBrRiIXLaaHx+S/ZpipcwHQ0UNCkliCOvAwesicYxI+ZPzJ1I1B20cgjfQMIqrsomJC0MBQ6UOo2RLdstSFBYanzVdwTV2er7du6JpSsbQVs6SaooQ9KMQPmTXaKtl0g5YlAJxpBKcinPPOh1BrzeK0uSCBMQ6gWfSmhrqN+/fF+yoKe8lyk/MGZ/oR673hCewZbQUlSkkApmBjl3SfGMir8AmqQW9/hjcN5iaQPvlOJKU7VAngkg+kJd7q/9UVfdMo9Hh1t+Y/MPAH/yhIv1LWgvkQgkHYCB0r4R6WUjxivhxKmk54VNxJHo8RT5hUdwEWrcMM2a2Sj+sVmoYU2PSOAmkTIR0jUitIsSkk9YFsJE8oFmDAbdTHUmwD5lM20+68BEtlSWdhm22J7WkpScLYgwfNifbwpyd0MS1ZPLWhAckJ3keQ9ax2m9QP8AbSSTqou/1G7LdC+g4lN8xzJJJrBK3IUkUcVbZt2c/COuCujJ6DMu046TFlwHIByauXyjoIp3vaAf5YWpCWc90KKsQBqrENo4xQ7Mo75GgChxcGJr5HeSdClNN2HC/wDjA1U6O9xspIMupAWSEhiafaQGIB2E66GBMy1KxO+Tj9v0bKDIk90/iz4a+b8oEWmVXLVofCQE0V7TPUoZnIPzAr4mOLIlo6VLqeo+nvZE1nqeLw2T1oVGL5bL8qsEbsmEKitZZLwVsdnrWIZyo9CER2uFeRhwsqw0I11OAGDwxyJi+HExPGdGyQsOmY0BL1tuKj0957BGploLEqNAHgDf9t+FJUo/MznjsG4RyU3LSBhBJ7EbtZbTNn4AaJOXCpgCQSsgfepxoB0JeLNnSTjWrV/MA+JaJbllusKOQxK/t/YRfBcI/gRN8mc3izqAyxJQngDWBk8FwDoAG4CvjWL4W60j8RUfH9oqKl6mpBJO8a+BMMhrQEvkksimLGog1JlS1jTEdhY9FM9dPKBCJNW3Z7qj0i3KTlw27zUe3hUx0Andq1WdeFQeWpnGWeRDsx3HMZE5wy/6MllS1O74SK8iSKHcdnGF6yWo4WUcSDzb6efhBa7VmWCpCsSTmnN8s0n5tN+x8omm7/I1Kg3dE0pooDNnoPAGigdN+sMFmKQoghgeYI0IY8awKu+3SlsFOlxQs4I3FqtqFBxug7JsSVp/lqSW35HdqB+kLVsTNrydG5wahVOD+MajoS5gp8NZ4FJHIvGQf+oG/kXrwQ6VbcxxDN4iEi+nIE/LEVpAP3WYequcOd8qIkzCPm+z+Y0HiYW02QTRl/KRRA2tQq8T4mPXyKyGDoTb3USsrYh+9yyfziKzAcmJcbq/WLtus6jhQkEqTiIJyKaMx5HnxgdLmAKcEqDV3DUB4RRQmSWMVP5fflFqwB07wac6eZiCyDvqB4dWixZZbEA0AJCt41b3rC5DIh67rIEhL5NjO2tQ39P/ACEUb1JIU2pHUn9o6mW9SgtQzd24N9BG1I/lOK1SSeZPm0J3ytjfBSuOzAzmZ8OfKtBochzi92rZCAHGImnFi53VLR3cYEoufmZzz7zcu71MD+0M0LmbcFE+B/5FR4tBr7sgL1AhuefhWFHUsfzD6s/XZDFb7MDhYUD+LEDkPKEuyrq2n0r74w83RN+LKD5pFeT16EvHM6p2bG7VAeR3lkaZgflNc9tfCKFushAOlae9czBcS8BWr7u3r6eMd3pKCgkjIuRvo/WkcUqYXaFiXJxVGbeTxGiSQX0d+YNRDMLs+HKQVUWurHQOPABj/UIozrMxcUxZtodCOYg1kNwsmu5OsH7HKeAV0mgfafTwhqscl4jzPZbD2hSwy25QVC2ED7OholmTISmC9kk2ZQb1B+TkeIEI3bu8O6EjMn9IZ7RPZPCvgR6x5vfNq+JPGwK8qw76eNzv4F5HxizJ6cMvDuSP8kk+Rju5P9pStiFA/wBWGILQtpZfc3URZuBDy5qXzwjq8WS1AmW5A5RwzBuwD1MSz5QASrT5VcqP6xFPOKYv83rF+wHFillu8PHT3ugm62cSsgnAonM9C4Gx/wBX8YvIld0KfMOkDM7a6MaP7HE2y4yXBdJFNe62XLzER2S0F3W7uzNlpyDRyW1o7F06LdnmqxPrs2jY2UHbB99Py6p+j84pIs6vsgakUc+Ltt5ERJZLQqn6t+kRz2UpjMmwhSfiSjvILs+0ihB/EK74vXbbmU01ASMirfvLMebbneKdw2nCoEOHzGh4b/PlB21WMUWhmOmjbD6HTrCU2BL4YTloLUXTi3gVAiMijKQlh3kp3FwR0pGQ1ZEIcP5QsdpgTLEsFjMmIS+oDuSOABjpQShISkUFAw0GTN0ie95bzJX4cSumFP8A2iO97eiQj4izQhmGZOYaPbfbPPXQkW9cpCipamKapDl3LnJtXPWFq0TwVFKQwOIk8iTrziS8rSuctamJc5Z6U8Iqy7OpLqUkgMakEZgiEJK7ZQrqiaRNqFbWflSCE6hxF6tC/IUQH0gzd84LSEkwGSNbGQlei3YZzKA206/vBoLwywAKAsf7cxt+jwIkWfwIptbIc4sY2khtCCrdp9ImlsoWjieRiJSXdnPQU6AQNtYLl8/TXxaLymzDF3Ox9pYeI3RZUETE1HN6cCwpzglLiwZR5IWrMrCa0csG2bfe+Gvs8VAlQ9sMR8PdYBWqyYVBhXgfPX3ybuy6QmWuYcku3FnbqfCCzSTjYEFTI72QE94B0TCMqsff/IbYmu1SVEy1JfAxS21j3X315cI3Z5yGwLHdJIcZpJq9Ps1L7I4tdimyWWkYg+IKSxptJFK7cmDb4R4oZ07B9824mcFZpSkMdoLP1cjTLdFyZZ+7i9l6+bxzbLEJqApAYF2b7Kj/APGrZWqVepiayLKpJ2gh+RIPvdGl0qDiwfYJeGaEnIsx8ve2HS77LuhalWXEcY0ZvD30h9sSAUgjURPkdsfdRODJYRRtIgrOgVagawBxAO9CcJ3wiTv9x2qCa6aVMelLszgwhX9ZMK1NTP34RV9O6dAZlcQbeC/5ak7Ep8wIvdllgpW+dPfWBNsLp/Ml+hCm8Izs/acCm0LjyIiyUbxuiSLrISy5jrNKVi9KWxBGjHZugfNYFY2fuX3fTfE9nmuk1zBDbfdI5OIUWGbUSSFgHRxoDTLcR67oG3nI+GRMSWC/M8NddhYwcuppiQlX2gBwUkUPMRAqT3lSluRmnEKNsNXcU8dGhUZUwpKzu5bwxgBWY9vsi6uSy8JyUxTx1HB25K3QEs5QhXeRMRhOYwzAx1bukCg1OohtkSUzUDCtJYuM0kK1HeAd30eFZI0/0YcZHN3TAk4VEtpu5vDzctoB7iqgjrnUQkWmQQUkgg6vSutDzPWC1yWyrVDZH3u84lunYya5RGSZJWkkAOBlR43BOzzApIO7bGQ7hF+SXm14FC3fOn8k3zlx512ymH4hDlhlXdG4yPWykmMVVzCGIJBw5gsesavSYSpQJLBVA9BTQRuMjkRsuiAfY5eZjuwHvDl5iNRkdl0BHtDc3y8B6RPafmmDT4aTzIDnjG4yPP8AP8+S/wAAaw/Krcoeo8oI3Of5h96xuMgsvTBxly/5YExQAADDIRYsn/s0b116zPoOkZGQv+1GfZCvNX5l/wDaDPZ1RMxSSXTgJw6Oyatk8bjI3gzNlATNGEAYlJdgz55tnFudKSJgYAOtL0FXd3jcZCpdhI4QgABgB3dOEHLt/wBpPARkZCn2OXRYmiKkwVEZGRw3ghWKQidph318I1GQ/F7kD4YqH5ZfFXnA+zGvT1jcZHpx6ZDLtBi0iss6kF9/GKkv/r6RqMgI+1DX7mNfZ5VFe9YsX3/uHcqm7u6RkZE0f6jGS9oMvP5h+UHm0GezWR3oHmYyMjZfYjR7YblVsxerYWerVamykVOzxy96xkZEsuhsfI/2Idwc/MxkZGRxCH2f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2" descr="data:image/jpeg;base64,/9j/4AAQSkZJRgABAQAAAQABAAD/2wCEAAkGBxQTEhUUExQUFhQXFxcYGBgXFBQUHBccFxcXFxwUFBcYHCggGhwlHBcXITEhJSksLi4uFx8zODMsNygtLisBCgoKDg0OGxAQGiwkICQsLCwsLCwsLCwsLCwsLCwsLCwsLCwsLCwsLCwsLCwsLCwsLCwsLCwsLCwsLCwsLCwsLP/AABEIAPsAyQMBIgACEQEDEQH/xAAcAAACAgMBAQAAAAAAAAAAAAAEBQMGAQIHAAj/xAA6EAABAwIEAwYEBAUEAwAAAAABAAIRAwQFEiExQVFhBiJxgZGhE7HB8DJC0eEHFBVS8RYjYnIkU7L/xAAZAQADAQEBAAAAAAAAAAAAAAACAwQBAAX/xAAmEQACAgIBAwQCAwAAAAAAAAAAAQIRAyExEhNBBDJRYRQiBXGB/9oADAMBAAIRAxEAPwCpvwltS6ynYNn3TTE+y1LIDEHmEVToUzcFw0dkI36hNba1Ja4ud3eA6p4k5NiNkaTy0+R5oVWTtiBmbG+qraYjjC8swvLTjC8swvALjjCyGraFJTHVC3RqVkMLVGGkNp19ih6jXD8uv3qEvvRGdtmgatsmkqLOVltwdiheb4NWM2LViFu6o4AR1BUrSY23Pss7/wBHdr7Bl6EaADoYn0WlW1I1GyOOWMgZY2gSF5b5VrCaAYXoWVhccYXlleXHGq8sryw4vbcMrh2drjGseHJb1sRuQ0gtV6sgwtbT0mAfVZxS0pmnmAGkj0S0YcauWVKhLnBBimTwPoukOwxpyiPxR7osYdRpNdsIndH1HHKyFhN8dqsc6WxPRKURx4LdrZ4LVoUzWIZSoJRs9lHL2J+SmZh2bUSOgkz9R7oi1pCdZProoL3FHyQwBrRxIBJUc5OT0URikgK4oOBjcDbgR6qa1qnYn5L1rTq1TABMqw4b2QqP/GYQuSXIyMJS4QhqW7XnQZT6g/uo/wCnmePmNPVdMs+xNIDWSU0odjqfN3nBSu9EavTyOVW1k78JbO3qDsVNUptILZgAkdRxj5rq47IN6dCq32i7COhz6X4t45rllRksEkiiMw8EkmQ3kP1UtKm4mGt7vUk+YUV0K1F0VARHOdUVZYxrAATH8oV9MxcWJicp8xCX1bM8P1VmbQc/Uyeon6oC6tJ0Op4Hj6o8eZrTBnjT2ivPbC1RldmsHfqhXBWRdkzVGiwtlhEYYWIWyxC44u4va9N7S2TAj2U9PtE/K+m6ZmVbMMw1rmkuGpJjy0Ul12aZkzQJ4+aXZhU/9QDLTPFsT5JlWyV2nXuuHBUrtLa/DrEDZC2WKVKQhp05FFWjiTFsOFI6Okdd0tfA4oi7uHVT3tl6lat4hInla0h8Ma8kFN4W5rga+ikqWR/L9EIbNx3lJ6m+WO6Ug3DquZ0Sm+G4H8Qlzvwz8kBhFp3so8/0V9sKYyADSEmc64HYsfVtkdjaNaAGgBWPDrfRK6NNP7BTN2WxVDOhQARNGlBWLdG0WLKNbowKK0qUEypMWKlJG4CO7spHans2y4pkEDPGhXD8WsH29QtcIIK+mrigqL287Ntr0y4AZ2jQxv0W45uDp8G5MamrXJx2jidUaZzHKTCPpXjjqXE9CPkgLjDXMdoNtx9E0w4S3K4SPQhUuqJEnYRSa2q2DEjb/KT4haua7VMbdmR/T70PVFXtMO7p2P4T9CmYslOheTHasq6wpazIJB0IMKNXEhqvQsr0Lji/2XbCAw7ZTqPHdPrftg15qCdxI+S5UAmuG4JXqDM1pa0fmOnohaSMJ+09w15BG6QPKNv7dzHQ7VAkIJypDMcdngOZhFWj2jYT6oUQUxtWtaJdr04DxUkilDa2rNyyWgDnE/VJ7/ERMMHnxXsUvCW/2t2A5pPanM/QffNYo+Tmy3dn6c6lXHDWKr4P3QArZZVYA2jjKmybZbiVIY0qWqcWlJJaN9TnRzfUJ5YVmuGhB8DKVTHpoY0GplbsQlsm1CmjgrFZZUjdgXiFkrBanEhBWYld1QzSE1qIWo1IminHKjkva/CPg1Q6JY4wf1SK+w8shzBI2I/RdX7TYcK1FzTuBIXMWVoblfqNWnmCNNeiKEmZlSsT3FP8zT4j9twtXPzN6JpWZTd+YtIG8T6lAOty3UFrhxj6pilsU1aE942YP2f3QRCbX9PL/wBXbdCgqNAvdA3XpYpXE8/JGpA7NxKe/wAq3ogLnCnsEmCtPiv5H0KNizrjba1brlZ6BA4x2koMaWiD0C5j/Mv/ALnepWrQSu6aOWwvErr4r52CW1eSmeVFn4Dfmp5lEUSULYcdTwG3qm9rZNPeedBwGw8eqFsxx05TAk9Fvid7lECNNh15+PySHtjeELMcug50DYaKfCLcAdUlacz/ADVmtKcCVstKjce3YypVMpGkngBxTihg76utSrHJrdh+qSWjolxTrCsV1/KBzc6PQcUiWuCmO9MzX7LuGrHE9CENQu61B2kiFesKuzU0bUok8ocJjSJk/JaYrYMqS2pT+HU4Ed5rvB36wUPW/IXSlwT9msfNRve3Vxs7xcfw+s6jW+Gea6ZhBJaEPDGNJrY+N1Cgq4zSZ+NwCCvXQCVSr6i+o8wSdeA+q7uMDsxLxUx+gTAqN81tQvWP/C4HwKolDswXGXFw8NE2t+zwbqyq5rxqCQPoubs1Rrge3Y0K5B2le1lR8D82o9v09F1WhXe5pbUEVG6O5O5Pb0P0XJe11QNu3NcJHKY8wVmPmjMvFmlNjKjdvvx+hQFxh4brmeOsA/oUfb4e2O7UeOjhPnosVxVp6iKjePNM/oSJS4kFp1Hh7wpcApRW15fVZugHHMzjwO4I4KCzusjp+wq8EtUTZ4+S73FowgHLtqhP5dvIISnjwgDMIKm/qDOYVJIUujTkwFLUbGgW1mIBPl9SfRRVEUtsNaIXKMHdTOCEuTDUiY2BMLvTeAPvQc0uurkuPTgtHFaEJaQTbYRhrZeFc7O2zBVXBWd6V0TAaYgaSeASsrH4VoruMsexhy7JLZW1SpO8xI1j5rqR7NmoZqbbgcFLR7JFp7joHKEtZUkMeK3ZQsJ7P3QeQ0aHKc8d5pBBBY78uu54jRX+vVuaLvhva+5p6EPYO8OjuoTvDez7mfmb5NTSrRyt3JQSn1B44KH2ULF7P/eY9siQDBEETwK6Z2cp9xs8lSr+DUa3cl2qv+HNytAHJAuRsvaD41SLhDR4wqxVum0hq5tMDcu+gV1DZnmqB2g7JMzOOd0uBHfJeBJmRy5Lkt7BT1QTZdrbMuyfzhzf8gwD3anFe7I17rmnZ7fk4fULk9bsXcsL2isPgPcHZM5aN5Di0wDHCJ4KOl8a3rxblxZOtOdOsA6JssarTFQnK9o66Tnyu6EH78Vx3+KBy3gj+xp9yuuYNUc+kHOYWGNjC4//ABYqf+aRyYwfM/VBiX7B5n+oNgWNFujtW7dR1B3ViqPa5mZhnnz8CFzajXyuHIpzZ4gWnQwmzgIhIZ3xH4gNem37JXWbqDwOhRr64d0ndDvI8tZCPC6YOVWhc8R5LGY8ypbod7n15qFekuDz3yF0zoB1P0W72ak+MeSiadlPU+n0CBjEC1UHet0hHPbqha+rvNTzY6CAHsiAvCjpKJv2RHip67AGCNyEtsZGN2a4SYldC7L14hc8sRBKt2BXMEJeTaHYdM6xZ1wQmNNoKquGXMgKy2NSVGW9KDQ1LccqfDpucdITmjACpXb3ExLafAn1jX9PVFQK5E2E3JfWzRsul2E5dlxJ+MinUaA8NcToPH5LpHZztISACdgtarZrVqkW2kVLcW7XDvAEJbaXgqNLgQY5bJjb3IcFkX4ETi1sA/0/T/KXDoDp6FRjs3SDsxEu5pyGwslyPpF9cgN1sANF89fxXH/nv8G//IX0XXfovn/+IZH9Re7eMvs0IsepGzuUdlCG8I9i9iGtSdtBPopKDZITm7QtRp0HU2mFq4ozJLdtoQlb8R8fv2WY9s3JwDVh9+KgRLuIUOXovRg9HnzWye3bJjmNPEaqVrtAoKboMqd3Pgdx16LJmwJ7e1zPI8/aUvvLYtdKcWFbKHH/AIz46EEIW+uA8+QhRSlbKox0J78SF6ic0A7AeGq2JDnQeeqHoXeSrmAkTtvotq0ZdMLtwJ0TW0qwQl3x2OqHJqNOEcNdEbSCBobB+S7YHe7BXbD7jQLmeDO1Cvdo4tZmKkmqZdCVosr7mGkqh9prE3BBzlrmzGk7pncY61ujnAffBQDHGGIA6TGqHaGQi5PRU7bsdUe8kNDneeqtGEdknVm1KVcOpyPymD58COic2GMkHuxPTX5J5bYiD3iCDseH3qttyDeOcE6FXYfsvVtWmm980xMEcZ6cE4uCaNQf2nZMLe/a7RYxKiKjCOO4XNKvsn7kuv8AZaCbe4kLL3pJhtxpCOdVRddoXLDUtGt5WgHwXGO1dAPPxf7nOJ8Bsus3E1CWgxIOq532/oi3oCmNXVNJ5AHX2AWQdsNpJbOaEZszufsETaU/0XrZmh8Y9k2srTQFUSJomaLdMvEpZXZGnJNqroIPKPsoPE28ec/4RYuQMr0K3nisZysFar00jzmzclb0TOnP2Wi2Ywpcthx0EUncD1QJfM8xw+oRtPUjgeKHxKzLXTsVJJbKYsW1HQShpRph3ioK1sRrwWpmSRLhX4j4KxWg1CrmGu7/AJKxWx1CCY3FwO7RuV2iv9iGvtWg9fkf1XP6NRWPDr8inlnipZorgyuYpg7viyasD/kCfQymOH4fTdDXVXkxwgDy47dfonF5ZfEbzSV2CVWmWT5z7FDdrZVimoPgs2HdmaZMsq1ASAD3wfSQjLbAqoBDa5dDi6cg2HDfw9EgsMSuqX4qTnAchKc2uMVDtQqa8xHvKGoljyt8NBbLS5pElxD2/wDEQd+XFF2faNub4b5zcCQdR1U9pTqv1cI8TP6pza24jVZXwS5ssWv2p/0KbVneqcs0jzAd9US4lG1GATA3UBboSuoR1WC0qoYXEuDQBqTwG/0XHO2eL/zFZ1QE5B3WTynV3mrv20xfuuoAAQdXcTmA7vhAHquaXrcxDRz1T8aRNkk3oitG7dSnZEMA8z+iEw+1Ln7QAfVG1XzIA0Bjx1Wt7OS0B347o5HT6oW5Oak0neQD6fsjbwTSI+9ErdU7kdfknYuUIy8MXvC0Uj9lGvSXB5z5JXiPFOMOwGrUGaMreZmT4BJ51XXcLbFs0wDpr6QktW9jHKuDmNXD3B+VsnbgpbyrJDagghup+SulC3aGvqEAQ4nlo3f5ql4hctcHuI1eSYPAfljyhLlFUFCbsT3VplMjZa0zpqJHyUtpe6QdeC9A3Go4jkp3ZUha4ZHgjaU7t6iU1Hb8QtrW4y6cOC17R0HTLPbV0ys7vXdVqnWU9KuQZSmrKLOmYXdCBKsFkWmCua4diWis+E4uNJKRKBRB2X62Z0CPFu2NQEhtcQGUapjZ4kDpK2NeQckZPaDvgAbLQhYdcIavcgDdZKkLUZeTFV2qGu64DTJ0AUNW6A4qodrO0Aymkw9528cBy8ShSsY3SK9jFz8Rz3nYuJ/T2VeaRrl0JO+515dVPjFxs3gNERg1mD33bN+f7Jy0hHLGFrQFKnJ3j3OwS8aDXoib+vsOZk/fooTSkkBDHYctApfq4cP1Su7EffNNKrMu/FL6rCZ+9lVi95Ll9oueFopnU3HYE+SjyHkfReiuCB8mxXRMG7QsNJrcwDgIgmNhCoNS3cNwfHgtGjSUDq7Np0WjEMXzMfTnVzvbc/L3STHxDJ2LtB4Dkl8aj1Wt2TUO50BAn/PEJE5IbCApBIKLbVI7w3G6kFo0jvOg8x9V5luBsdNZlKbTHJMHqGdRsfYrTX7+SlqUCAZ25/VQtP7/AEK43yMLZyNYUJbt2REJDKEH0DHFHW9YjZyU03qam5CxqdFqtMbqN6o627SPbuPdVOm9FMk7JbQxSLm3tnA1aZQVz2scQ50GGgk9AOKRULFzipe1VuKFhUdsX5WDwJ19gsSTaRkpUmwI9tX135KYMayTp6BQtd395jvE9eCRdnKORrnnTh+yd2YGXMdiTJ6Dl4pzioukTxlKStkVO0L6knaYH1I68JTh7wO6IytG3LoobcwM8d491jfl+6ntaGZwbvHeeeZOsffRLkxkEBXc5mzuYn1TKgzjxMICqM1XoP3KZZ425fIrcfKMybTF+MtGURuAfLl7yhsNph51gT7xsosWuS4T1aPmdfVEYUYc3wn22VUffZJL2UPsMwhpJAA1R/8AQRy9l6xuWSHcdE1/qbeQVe6ITlDcQqAahpHh9IUFWo13AMPt6cFo18QtsoI6HSYSOn4Kep+QZ7XgTw5jUI2yNN/Q8+R4FCuBZt5/uOKzTpBxlsBx8wUqcWNhJcGWUYdlcIkx84PspW2LjIAMidPT9Vh1UHRwh3pMdUbSxPvA8Yjrw39EttjUkR0sLLqDncPlsYVbNEh0Hn9hX/BLlop1GH8Lp1PAkR7Qqrd0gHSDqXEDwGg9lsZcmSjwSNpaKXLoiLehLM3AaH0n9V74UhLsckD06anptW1GmZR1KylwmfJc2EkR0KUqz4PhJdGk/JFYP2ZmHP06K7WGEw0agDwSm7GaQks8GA1drHDgqV/Farm+DSGgkuI8BA08SuqvpNAK412+uviXjgPyAN89z8/Zdj91gZfbQoZRlgpt47nlJ1PoE0aASGD8I+XXqUsp1MoHr48ExsauRpcdymti0gqtWySTGbYDl08eaOs25WxPedq778UloGXZjwJI6nn4D5pvYS4k/fP6+yFrQSZA9sOJ6/qmmHsBOu2v6pVVfqf+37fIhFCtDWkcP8Loco7Jwxfids3LI4ucfIKbDbMuII4mFG7UgHYCfedE7sKjWwOSpxbkSZdQJbfA3ycrjESFB/T6/P2Viw/GmZeHJT/1Kn09QrEiJnF2a8fvqts3Dy3UbB09/kpWs6JQ4kDZ6jigao+G/QnKT6FEiR9+yzXYKjS2eHvzWHGl3VO5g8jz8eRQQupIB9eXRb2xzNNN2hHtGxS18tMHcJbgOjk+Sz4Zc7g8dfPmPL5KO7pgERvM+vJKrS51HkE6w5wfUAJjgElqh62SWziBHAouhQko7+nf7jWeZ8Fa8HwJhILhokORQolXsbBxcNNOauWH4O0AECXc1YKeG02jRohTfy8bafJDdheDXD6QbujqtwAEuIIW5ZO505LGzaIby5ysJ4rhVzVNStUefzVHO8th7CV1jtdiGSk88mmPRcepkkE89ugCPHwxeTlE9IyZ4A6eSkqXEzwA4oWo6BAUQqzPIHTqeqYl5AfwOKFbUczoBy6KxYS30009z9PRU6yfNQffVXTDDAHn7NAXSMQmvqsOiefv/hYtbrSOo+f+UFjdX/ed4gffqoLWrDp9FyRzY/ti0nNtwhHPtJaYJInRVx10c+Y6CRsrpYXLPhgDXb2j6qjAtsm9Q/1QI3AnktAJ1Ck/0/W/uKslliVPNrHdRv8AUWcwqmRHCWPPIx0UzakBQZ44rdtUHgJ1SxwSyDJBWHNHSVCGDQgx6KRjyOMrDiGvSObON+I5iVi7tg9ucAbc4+SNADttCo6ehjgdVxwioyH8dDsmVsHSCN1PcWozZh5oljIHl9+SFxDU2kdG7H2LKlD4pJdUJh08COA6J1RBY5VL+G+IZKxou2qDT/sNvUfJdCu7XovPyx6ZUejin1RTCrJ8hSvbCDw7QwmVw3RAmGwE1FBdVtFI8IS5P4jyC5sJFG7aVswLeABXPSdug+/qr92gpEtceJVGvKBaUzG9ATWwOu/3WGrS4Oi1a5PS0Ib2E2T4qDxVzwmvETwn78NlSmNIdKueEsD2Sd9/KI+aXMOJXu04y13dRp1G6gsaoAk66pr2ytwC08gPQgfVILafFGtoW9Ohrcd5sDRR08QqNGUEhaUKbiZO3XRMbNlJ7g15jrz8SqsTj/pLmT/wBZiVXgTPHqiP5645O9CrdhuBUmnNEneTqmfwmdFTf0Ss51/IDothhw806+At20VzwMYpoQnDuZUZw8jafvmrH/Lr38ugeKQXUitst3NIlS1LYkabp+62WrbeEPbkbaEfw+PPfovMp8ImPknD7bU9VGKOmyxwkdaF9vUcxwe0wWkEGNiNQfULvWCXzLu3ZVb+Yd4cnDQg+a4iLdXD+HeMfArGm49ypHk4beu3op82JtXQ/DOnVl9NsWOlHPbIUlRwK1adFD0lnU2L6tHVA31GGHxT1zZQ13bghY4sNSKDiVlmYPTzVKxOz1IOi6ddW5BcB6c+oVUxWxmZ0PzXRtDKTRza9tS0kGfvkhabY34K04lSLHZHiWnUcx/1KTVcP4tJI9wq4vWyOa3oktKWaPD7KsXZ6pllh4fJVa0L2GCDCaYZeFtVpPgeoKXki+BmOS5GnadkgcdI8lVKNPKdCr9ilAOaOR0VQuaBE8kOKTqjc0VyQ1KriQCdOS2eIQdXNm6oinmO6tjpEEtsZUMerNp5Wu247lCf1it/7HIW1OpCk+AnwlGtk8o70XAHos/ECZ1aQ5IZ9MTsvf6YvweZ3JIga6VJCZ2Vu2Ngj6du3kEqUYLwGsshHRtiei3fahOK9IAaBBFoQdtM3vMVVqUIfKm1xSEbJPX0OiYvTxkjvyGZLAstEajSFA15W4cUL9Khi9Qy/wCE9oMzBmPeAgpmzFxzXMqNUjYouncO5lRT/jo3aK4eudbOjMxYc1ucTB4rnzLl39xUzbl39xU8v49fI+PrPot13XaUlxKmCJB9UvNd3MrDqpjdB+EkH+UxHjltMJOaB24KxXplAOaqI+ljRLP1DcrFL7OVqLNNsqkpN3Qy9LE1Z2S21YloDuWv6obELWZ00kj0W7EUEh+kSHr1DaK5WshMwtHW2myd3DBOyhqBb2Ncgdz6EdO1gqX+X8UwctYXdkFzP//Z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4" descr="data:image/jpeg;base64,/9j/4AAQSkZJRgABAQAAAQABAAD/2wCEAAkGBxQTEhUUExQUFhQXFxcYGBgXFBQUHBccFxcXFxwUFBcYHCggGhwlHBcXITEhJSksLi4uFx8zODMsNygtLisBCgoKDg0OGxAQGiwkICQsLCwsLCwsLCwsLCwsLCwsLCwsLCwsLCwsLCwsLCwsLCwsLCwsLCwsLCwsLCwsLCwsLP/AABEIAPsAyQMBIgACEQEDEQH/xAAcAAACAgMBAQAAAAAAAAAAAAAEBQMGAQIHAAj/xAA6EAABAwIEAwYEBAUEAwAAAAABAAIRAwQFEiExQVFhBiJxgZGhE7HB8DJC0eEHFBVS8RYjYnIkU7L/xAAZAQADAQEBAAAAAAAAAAAAAAACAwQBAAX/xAAmEQACAgIBAwQCAwAAAAAAAAAAAQIRAyExEhNBBDJRYRQiBXGB/9oADAMBAAIRAxEAPwCpvwltS6ynYNn3TTE+y1LIDEHmEVToUzcFw0dkI36hNba1Ja4ud3eA6p4k5NiNkaTy0+R5oVWTtiBmbG+qraYjjC8swvLTjC8swvALjjCyGraFJTHVC3RqVkMLVGGkNp19ih6jXD8uv3qEvvRGdtmgatsmkqLOVltwdiheb4NWM2LViFu6o4AR1BUrSY23Pss7/wBHdr7Bl6EaADoYn0WlW1I1GyOOWMgZY2gSF5b5VrCaAYXoWVhccYXlleXHGq8sryw4vbcMrh2drjGseHJb1sRuQ0gtV6sgwtbT0mAfVZxS0pmnmAGkj0S0YcauWVKhLnBBimTwPoukOwxpyiPxR7osYdRpNdsIndH1HHKyFhN8dqsc6WxPRKURx4LdrZ4LVoUzWIZSoJRs9lHL2J+SmZh2bUSOgkz9R7oi1pCdZProoL3FHyQwBrRxIBJUc5OT0URikgK4oOBjcDbgR6qa1qnYn5L1rTq1TABMqw4b2QqP/GYQuSXIyMJS4QhqW7XnQZT6g/uo/wCnmePmNPVdMs+xNIDWSU0odjqfN3nBSu9EavTyOVW1k78JbO3qDsVNUptILZgAkdRxj5rq47IN6dCq32i7COhz6X4t45rllRksEkiiMw8EkmQ3kP1UtKm4mGt7vUk+YUV0K1F0VARHOdUVZYxrAATH8oV9MxcWJicp8xCX1bM8P1VmbQc/Uyeon6oC6tJ0Op4Hj6o8eZrTBnjT2ivPbC1RldmsHfqhXBWRdkzVGiwtlhEYYWIWyxC44u4va9N7S2TAj2U9PtE/K+m6ZmVbMMw1rmkuGpJjy0Ul12aZkzQJ4+aXZhU/9QDLTPFsT5JlWyV2nXuuHBUrtLa/DrEDZC2WKVKQhp05FFWjiTFsOFI6Okdd0tfA4oi7uHVT3tl6lat4hInla0h8Ma8kFN4W5rga+ikqWR/L9EIbNx3lJ6m+WO6Ug3DquZ0Sm+G4H8Qlzvwz8kBhFp3so8/0V9sKYyADSEmc64HYsfVtkdjaNaAGgBWPDrfRK6NNP7BTN2WxVDOhQARNGlBWLdG0WLKNbowKK0qUEypMWKlJG4CO7spHans2y4pkEDPGhXD8WsH29QtcIIK+mrigqL287Ntr0y4AZ2jQxv0W45uDp8G5MamrXJx2jidUaZzHKTCPpXjjqXE9CPkgLjDXMdoNtx9E0w4S3K4SPQhUuqJEnYRSa2q2DEjb/KT4haua7VMbdmR/T70PVFXtMO7p2P4T9CmYslOheTHasq6wpazIJB0IMKNXEhqvQsr0Lji/2XbCAw7ZTqPHdPrftg15qCdxI+S5UAmuG4JXqDM1pa0fmOnohaSMJ+09w15BG6QPKNv7dzHQ7VAkIJypDMcdngOZhFWj2jYT6oUQUxtWtaJdr04DxUkilDa2rNyyWgDnE/VJ7/ERMMHnxXsUvCW/2t2A5pPanM/QffNYo+Tmy3dn6c6lXHDWKr4P3QArZZVYA2jjKmybZbiVIY0qWqcWlJJaN9TnRzfUJ5YVmuGhB8DKVTHpoY0GplbsQlsm1CmjgrFZZUjdgXiFkrBanEhBWYld1QzSE1qIWo1IminHKjkva/CPg1Q6JY4wf1SK+w8shzBI2I/RdX7TYcK1FzTuBIXMWVoblfqNWnmCNNeiKEmZlSsT3FP8zT4j9twtXPzN6JpWZTd+YtIG8T6lAOty3UFrhxj6pilsU1aE942YP2f3QRCbX9PL/wBXbdCgqNAvdA3XpYpXE8/JGpA7NxKe/wAq3ogLnCnsEmCtPiv5H0KNizrjba1brlZ6BA4x2koMaWiD0C5j/Mv/ALnepWrQSu6aOWwvErr4r52CW1eSmeVFn4Dfmp5lEUSULYcdTwG3qm9rZNPeedBwGw8eqFsxx05TAk9Fvid7lECNNh15+PySHtjeELMcug50DYaKfCLcAdUlacz/ADVmtKcCVstKjce3YypVMpGkngBxTihg76utSrHJrdh+qSWjolxTrCsV1/KBzc6PQcUiWuCmO9MzX7LuGrHE9CENQu61B2kiFesKuzU0bUok8ocJjSJk/JaYrYMqS2pT+HU4Ed5rvB36wUPW/IXSlwT9msfNRve3Vxs7xcfw+s6jW+Gea6ZhBJaEPDGNJrY+N1Cgq4zSZ+NwCCvXQCVSr6i+o8wSdeA+q7uMDsxLxUx+gTAqN81tQvWP/C4HwKolDswXGXFw8NE2t+zwbqyq5rxqCQPoubs1Rrge3Y0K5B2le1lR8D82o9v09F1WhXe5pbUEVG6O5O5Pb0P0XJe11QNu3NcJHKY8wVmPmjMvFmlNjKjdvvx+hQFxh4brmeOsA/oUfb4e2O7UeOjhPnosVxVp6iKjePNM/oSJS4kFp1Hh7wpcApRW15fVZugHHMzjwO4I4KCzusjp+wq8EtUTZ4+S73FowgHLtqhP5dvIISnjwgDMIKm/qDOYVJIUujTkwFLUbGgW1mIBPl9SfRRVEUtsNaIXKMHdTOCEuTDUiY2BMLvTeAPvQc0uurkuPTgtHFaEJaQTbYRhrZeFc7O2zBVXBWd6V0TAaYgaSeASsrH4VoruMsexhy7JLZW1SpO8xI1j5rqR7NmoZqbbgcFLR7JFp7joHKEtZUkMeK3ZQsJ7P3QeQ0aHKc8d5pBBBY78uu54jRX+vVuaLvhva+5p6EPYO8OjuoTvDez7mfmb5NTSrRyt3JQSn1B44KH2ULF7P/eY9siQDBEETwK6Z2cp9xs8lSr+DUa3cl2qv+HNytAHJAuRsvaD41SLhDR4wqxVum0hq5tMDcu+gV1DZnmqB2g7JMzOOd0uBHfJeBJmRy5Lkt7BT1QTZdrbMuyfzhzf8gwD3anFe7I17rmnZ7fk4fULk9bsXcsL2isPgPcHZM5aN5Di0wDHCJ4KOl8a3rxblxZOtOdOsA6JssarTFQnK9o66Tnyu6EH78Vx3+KBy3gj+xp9yuuYNUc+kHOYWGNjC4//ABYqf+aRyYwfM/VBiX7B5n+oNgWNFujtW7dR1B3ViqPa5mZhnnz8CFzajXyuHIpzZ4gWnQwmzgIhIZ3xH4gNem37JXWbqDwOhRr64d0ndDvI8tZCPC6YOVWhc8R5LGY8ypbod7n15qFekuDz3yF0zoB1P0W72ak+MeSiadlPU+n0CBjEC1UHet0hHPbqha+rvNTzY6CAHsiAvCjpKJv2RHip67AGCNyEtsZGN2a4SYldC7L14hc8sRBKt2BXMEJeTaHYdM6xZ1wQmNNoKquGXMgKy2NSVGW9KDQ1LccqfDpucdITmjACpXb3ExLafAn1jX9PVFQK5E2E3JfWzRsul2E5dlxJ+MinUaA8NcToPH5LpHZztISACdgtarZrVqkW2kVLcW7XDvAEJbaXgqNLgQY5bJjb3IcFkX4ETi1sA/0/T/KXDoDp6FRjs3SDsxEu5pyGwslyPpF9cgN1sANF89fxXH/nv8G//IX0XXfovn/+IZH9Re7eMvs0IsepGzuUdlCG8I9i9iGtSdtBPopKDZITm7QtRp0HU2mFq4ozJLdtoQlb8R8fv2WY9s3JwDVh9+KgRLuIUOXovRg9HnzWye3bJjmNPEaqVrtAoKboMqd3Pgdx16LJmwJ7e1zPI8/aUvvLYtdKcWFbKHH/AIz46EEIW+uA8+QhRSlbKox0J78SF6ic0A7AeGq2JDnQeeqHoXeSrmAkTtvotq0ZdMLtwJ0TW0qwQl3x2OqHJqNOEcNdEbSCBobB+S7YHe7BXbD7jQLmeDO1Cvdo4tZmKkmqZdCVosr7mGkqh9prE3BBzlrmzGk7pncY61ujnAffBQDHGGIA6TGqHaGQi5PRU7bsdUe8kNDneeqtGEdknVm1KVcOpyPymD58COic2GMkHuxPTX5J5bYiD3iCDseH3qttyDeOcE6FXYfsvVtWmm980xMEcZ6cE4uCaNQf2nZMLe/a7RYxKiKjCOO4XNKvsn7kuv8AZaCbe4kLL3pJhtxpCOdVRddoXLDUtGt5WgHwXGO1dAPPxf7nOJ8Bsus3E1CWgxIOq532/oi3oCmNXVNJ5AHX2AWQdsNpJbOaEZszufsETaU/0XrZmh8Y9k2srTQFUSJomaLdMvEpZXZGnJNqroIPKPsoPE28ec/4RYuQMr0K3nisZysFar00jzmzclb0TOnP2Wi2Ywpcthx0EUncD1QJfM8xw+oRtPUjgeKHxKzLXTsVJJbKYsW1HQShpRph3ioK1sRrwWpmSRLhX4j4KxWg1CrmGu7/AJKxWx1CCY3FwO7RuV2iv9iGvtWg9fkf1XP6NRWPDr8inlnipZorgyuYpg7viyasD/kCfQymOH4fTdDXVXkxwgDy47dfonF5ZfEbzSV2CVWmWT5z7FDdrZVimoPgs2HdmaZMsq1ASAD3wfSQjLbAqoBDa5dDi6cg2HDfw9EgsMSuqX4qTnAchKc2uMVDtQqa8xHvKGoljyt8NBbLS5pElxD2/wDEQd+XFF2faNub4b5zcCQdR1U9pTqv1cI8TP6pza24jVZXwS5ssWv2p/0KbVneqcs0jzAd9US4lG1GATA3UBboSuoR1WC0qoYXEuDQBqTwG/0XHO2eL/zFZ1QE5B3WTynV3mrv20xfuuoAAQdXcTmA7vhAHquaXrcxDRz1T8aRNkk3oitG7dSnZEMA8z+iEw+1Ln7QAfVG1XzIA0Bjx1Wt7OS0B347o5HT6oW5Oak0neQD6fsjbwTSI+9ErdU7kdfknYuUIy8MXvC0Uj9lGvSXB5z5JXiPFOMOwGrUGaMreZmT4BJ51XXcLbFs0wDpr6QktW9jHKuDmNXD3B+VsnbgpbyrJDagghup+SulC3aGvqEAQ4nlo3f5ql4hctcHuI1eSYPAfljyhLlFUFCbsT3VplMjZa0zpqJHyUtpe6QdeC9A3Go4jkp3ZUha4ZHgjaU7t6iU1Hb8QtrW4y6cOC17R0HTLPbV0ys7vXdVqnWU9KuQZSmrKLOmYXdCBKsFkWmCua4diWis+E4uNJKRKBRB2X62Z0CPFu2NQEhtcQGUapjZ4kDpK2NeQckZPaDvgAbLQhYdcIavcgDdZKkLUZeTFV2qGu64DTJ0AUNW6A4qodrO0Aymkw9528cBy8ShSsY3SK9jFz8Rz3nYuJ/T2VeaRrl0JO+515dVPjFxs3gNERg1mD33bN+f7Jy0hHLGFrQFKnJ3j3OwS8aDXoib+vsOZk/fooTSkkBDHYctApfq4cP1Su7EffNNKrMu/FL6rCZ+9lVi95Ll9oueFopnU3HYE+SjyHkfReiuCB8mxXRMG7QsNJrcwDgIgmNhCoNS3cNwfHgtGjSUDq7Np0WjEMXzMfTnVzvbc/L3STHxDJ2LtB4Dkl8aj1Wt2TUO50BAn/PEJE5IbCApBIKLbVI7w3G6kFo0jvOg8x9V5luBsdNZlKbTHJMHqGdRsfYrTX7+SlqUCAZ25/VQtP7/AEK43yMLZyNYUJbt2REJDKEH0DHFHW9YjZyU03qam5CxqdFqtMbqN6o627SPbuPdVOm9FMk7JbQxSLm3tnA1aZQVz2scQ50GGgk9AOKRULFzipe1VuKFhUdsX5WDwJ19gsSTaRkpUmwI9tX135KYMayTp6BQtd395jvE9eCRdnKORrnnTh+yd2YGXMdiTJ6Dl4pzioukTxlKStkVO0L6knaYH1I68JTh7wO6IytG3LoobcwM8d491jfl+6ntaGZwbvHeeeZOsffRLkxkEBXc5mzuYn1TKgzjxMICqM1XoP3KZZ425fIrcfKMybTF+MtGURuAfLl7yhsNph51gT7xsosWuS4T1aPmdfVEYUYc3wn22VUffZJL2UPsMwhpJAA1R/8AQRy9l6xuWSHcdE1/qbeQVe6ITlDcQqAahpHh9IUFWo13AMPt6cFo18QtsoI6HSYSOn4Kep+QZ7XgTw5jUI2yNN/Q8+R4FCuBZt5/uOKzTpBxlsBx8wUqcWNhJcGWUYdlcIkx84PspW2LjIAMidPT9Vh1UHRwh3pMdUbSxPvA8Yjrw39EttjUkR0sLLqDncPlsYVbNEh0Hn9hX/BLlop1GH8Lp1PAkR7Qqrd0gHSDqXEDwGg9lsZcmSjwSNpaKXLoiLehLM3AaH0n9V74UhLsckD06anptW1GmZR1KylwmfJc2EkR0KUqz4PhJdGk/JFYP2ZmHP06K7WGEw0agDwSm7GaQks8GA1drHDgqV/Farm+DSGgkuI8BA08SuqvpNAK412+uviXjgPyAN89z8/Zdj91gZfbQoZRlgpt47nlJ1PoE0aASGD8I+XXqUsp1MoHr48ExsauRpcdymti0gqtWySTGbYDl08eaOs25WxPedq778UloGXZjwJI6nn4D5pvYS4k/fP6+yFrQSZA9sOJ6/qmmHsBOu2v6pVVfqf+37fIhFCtDWkcP8Loco7Jwxfids3LI4ucfIKbDbMuII4mFG7UgHYCfedE7sKjWwOSpxbkSZdQJbfA3ycrjESFB/T6/P2Viw/GmZeHJT/1Kn09QrEiJnF2a8fvqts3Dy3UbB09/kpWs6JQ4kDZ6jigao+G/QnKT6FEiR9+yzXYKjS2eHvzWHGl3VO5g8jz8eRQQupIB9eXRb2xzNNN2hHtGxS18tMHcJbgOjk+Sz4Zc7g8dfPmPL5KO7pgERvM+vJKrS51HkE6w5wfUAJjgElqh62SWziBHAouhQko7+nf7jWeZ8Fa8HwJhILhokORQolXsbBxcNNOauWH4O0AECXc1YKeG02jRohTfy8bafJDdheDXD6QbujqtwAEuIIW5ZO505LGzaIby5ysJ4rhVzVNStUefzVHO8th7CV1jtdiGSk88mmPRcepkkE89ugCPHwxeTlE9IyZ4A6eSkqXEzwA4oWo6BAUQqzPIHTqeqYl5AfwOKFbUczoBy6KxYS30009z9PRU6yfNQffVXTDDAHn7NAXSMQmvqsOiefv/hYtbrSOo+f+UFjdX/ed4gffqoLWrDp9FyRzY/ti0nNtwhHPtJaYJInRVx10c+Y6CRsrpYXLPhgDXb2j6qjAtsm9Q/1QI3AnktAJ1Ck/0/W/uKslliVPNrHdRv8AUWcwqmRHCWPPIx0UzakBQZ44rdtUHgJ1SxwSyDJBWHNHSVCGDQgx6KRjyOMrDiGvSObON+I5iVi7tg9ucAbc4+SNADttCo6ehjgdVxwioyH8dDsmVsHSCN1PcWozZh5oljIHl9+SFxDU2kdG7H2LKlD4pJdUJh08COA6J1RBY5VL+G+IZKxou2qDT/sNvUfJdCu7XovPyx6ZUejin1RTCrJ8hSvbCDw7QwmVw3RAmGwE1FBdVtFI8IS5P4jyC5sJFG7aVswLeABXPSdug+/qr92gpEtceJVGvKBaUzG9ATWwOu/3WGrS4Oi1a5PS0Ib2E2T4qDxVzwmvETwn78NlSmNIdKueEsD2Sd9/KI+aXMOJXu04y13dRp1G6gsaoAk66pr2ytwC08gPQgfVILafFGtoW9Ohrcd5sDRR08QqNGUEhaUKbiZO3XRMbNlJ7g15jrz8SqsTj/pLmT/wBZiVXgTPHqiP5645O9CrdhuBUmnNEneTqmfwmdFTf0Ss51/IDothhw806+At20VzwMYpoQnDuZUZw8jafvmrH/Lr38ugeKQXUitst3NIlS1LYkabp+62WrbeEPbkbaEfw+PPfovMp8ImPknD7bU9VGKOmyxwkdaF9vUcxwe0wWkEGNiNQfULvWCXzLu3ZVb+Yd4cnDQg+a4iLdXD+HeMfArGm49ypHk4beu3op82JtXQ/DOnVl9NsWOlHPbIUlRwK1adFD0lnU2L6tHVA31GGHxT1zZQ13bghY4sNSKDiVlmYPTzVKxOz1IOi6ddW5BcB6c+oVUxWxmZ0PzXRtDKTRza9tS0kGfvkhabY34K04lSLHZHiWnUcx/1KTVcP4tJI9wq4vWyOa3oktKWaPD7KsXZ6pllh4fJVa0L2GCDCaYZeFtVpPgeoKXki+BmOS5GnadkgcdI8lVKNPKdCr9ilAOaOR0VQuaBE8kOKTqjc0VyQ1KriQCdOS2eIQdXNm6oinmO6tjpEEtsZUMerNp5Wu247lCf1it/7HIW1OpCk+AnwlGtk8o70XAHos/ECZ1aQ5IZ9MTsvf6YvweZ3JIga6VJCZ2Vu2Ngj6du3kEqUYLwGsshHRtiei3fahOK9IAaBBFoQdtM3vMVVqUIfKm1xSEbJPX0OiYvTxkjvyGZLAstEajSFA15W4cUL9Khi9Qy/wCE9oMzBmPeAgpmzFxzXMqNUjYouncO5lRT/jo3aK4eudbOjMxYc1ucTB4rnzLl39xUzbl39xU8v49fI+PrPot13XaUlxKmCJB9UvNd3MrDqpjdB+EkH+UxHjltMJOaB24KxXplAOaqI+ljRLP1DcrFL7OVqLNNsqkpN3Qy9LE1Z2S21YloDuWv6obELWZ00kj0W7EUEh+kSHr1DaK5WshMwtHW2myd3DBOyhqBb2Ncgdz6EdO1gqX+X8UwctYXdkFzP//Z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12737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C3F94"/>
                </a:solidFill>
              </a:rPr>
              <a:t>Financial Analysis, cont.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143000"/>
            <a:ext cx="4572000" cy="481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15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UFhUXGBgbGBgYGBgXGhoaFx0XHBwaFxcYHCggGR8lHBwaITEhJSkrLi4uGB8zODMsNygtLisBCgoKDg0OGxAQGywkICQsLCwsLCwsLCwsLCwsLCwsLCwsLCwsLCwsLCwsLCwsLCwsLCwsLCwsLCwsLCwsLCwsLP/AABEIAMIBAwMBIgACEQEDEQH/xAAcAAACAgMBAQAAAAAAAAAAAAAFBgMEAAECBwj/xABBEAABAgMFBQYDBgUEAQUAAAABAhEAAyEEBRIxQVFhcYGRBiKhscHwEzLRQlJicuHxByOCkqIUM7LC0iQ0Q1OD/8QAGQEAAwEBAQAAAAAAAAAAAAAAAgMEAAEF/8QAKxEAAgICAgEDAwMFAQAAAAAAAAECEQMhEjFBEzJRBCJxYZHwM0KBgqEj/9oADAMBAAIRAxEAPwBqjIyMjo4yMjIyMYyMjIyMYyOCHjuOQYxjTCODN0FT7zjFpcVMUp8z4SCSUhCQ7mhaON0ZKyC/ryEqUtWJmS6lbBkAn8RNBzOjHxm+r3VPmFRogUSnPCOeZOZOpJgr2t7Rm0d1NEOTx0BPLzMKsLu9h9I6USYs2STiOEczu1iCUl+J8oYbts4QkqWKCqsnKtE8HbiTujk5UjsI2yWksAJbEah9B94+g9jgKJoCa5qOZzyJ0iFKiolRqpR6nYNwyi/JRhFVNzbpQ+A0zETSdFsF8F26JQQQVKbr5tHod22xJSBiA/qbyEef2CUg1K0g/kUT/csw6XQnAAypZbUhuihTxiPI9j+Ko5vSyYSVAkhWdfGvnHnl92EhRzY1B+keuWhpiWWmu4v0IqOjQBvLs98RPdD8YOE6A43o8tloY5ekHrutZHzKJGrlP0rFu3dm1pdngNNsJTmDDHNSOqDiOliWhTd8MfssCBxxAecMNgsqSO4twc00KegU6fGPKZcwDMH+4jyTBCy3ohJDTSjmpR8S0KeJ+ArTH+9LjI70t6ZgOW4UBI3HKA06zmaky1D+Yl2B+0NU9MvYju6+0iwQ0wL3KT/2oRyBhkTa5M4AqGBQyIOXqB0hadHJJpb2IV12fAtjVCtun5ujEjYNsPF2z1AALJpRzm75HeC4fXmHrXl2dBV8SWpgat3SH2guNQCwfKLEiSWGIEOGLgguAA9dSADyi/BPZFmWgpGoikKoDt8DEsXJkpkbjI1HTG43GhG4xjUZGRkcMZGRqMMYxjxuIsTkc/SOgqMY7iBSq09/WNTFliADxiNUwM5oB6ekC2dSNTZupLAZnLLj5x572jvVVsOCUcMhJqs/bIav5Rm/LNhBG8rTMvCYZEo4bOktNWPtEN3RtgP2pnJEpMqUGlDI/fKdX+6HoftFzkzqbsZFUI9rWCokUD0G7R4iCdInmyso6ky395+xBJ6ONbLd3yBnmwBba+Q5k13PBCeMQTKSdRzJfTVnxcxEcgMmvE8T9EV4rVDF2Fu4rVMtCg4T8tKPtA3OByMIyzUU5PwPxxvR3Kuz4YwihA7yssIDOH3fV4CzbdiVhkin3y5UrgNB4wb7bTygJkJJdYxr/I5wp5qc/wBI+8YHXNZNsSp1Hk+2WJW+K6LN22WYS5f/ACHkYa7ss6gQ5Lc8vSNWCQAzQas8uJ3JtjqSVFqy2EUOfP0zgzJsgMU5GUErMqkHARMqWq50qctWANs7OgvQNwh1BjDJBhjxp9ARzNHjt+9kBUoDHhCTaZGAstJA6jrH0PbruBBDR5p21uPNSRXdHITcXUhmpq12IOBUvvIV3c6ZcxDFc/aBaQHLbxVPTQwryZpSrCflJq+h2wSkJCFMoEJUQFfgUclDca89xEUZMakti4TaZ6Ldt+IVmQgq391XEfX9ILymGIDVixah2jQ+GceYzgZZYj6EekM1xXnQJSXAbuHTWj1ESLljdoOcIyQ3yZg0pu/SJXgXKtLtnwPpti2mYdKjYfrHo4c6kjz8mJxZbjIiRM67DEjxUmJNxkZGQRjIyMjRgTGRuNRsGMYprVhV5c2fofdI6mp5HQ5+xEtplYhmx0OwxXltkpIB3AQL0dN/GemStn6+sK/aK1LtE3/SSVFIH+8saCncTv27+Bgr2gXglEpA+Ie7LOWEq1fdnyhbu27jhZC1gzKrUc8B+UHXEXc8VbRCpy3QyMfITlykCUJMkhMlDgqzxHUDaCXBVrlqYT+1trStYShsCAw3ks58B0fWGC9FhCQlKnLUAHdA906wnW5irg7wuUt0MjHyCVhz7oImu2XiWaHCkNvrnzNYiT9pR2gDlU+kErik90q0cnoG9TBt1E4lcjq1EsQ1SW4qUxLcaR6z2fusSbNJlhnJrvNST4HrHmd0WXHaJQOhKz1p/lhEez3fLYoDfKw65+RiH6l9RKYa2eP9opvxbbPVoJhQn8svuJbkkHnBC7AwEDxLxLUdqlHqTBywycoDJLwWYo0HbvTlByQiBt3Iyg7IRSEo5NksoUi7IMVUJizLyhiEyLksxZRFOUYuS4fARM5mpgBflgC0kQxKEVbTLcGByRs7jlTPnftVd3w5qg0cBHxJKVVyKTXVLGu8pwniiG/+JVhYhcK3Z4PLnJ+7hmDiHDcxTnDITuF/AySqX5O5M4rlYVfNLpuIIoByChElgmFKk1/C+w1Z92XSIZaO8WzbyIOX5S0dyl/KWo5SrlkejDlGls7Ec7rvMLDKz95vnwMGJczYR70hNsymZRfOpG3afL96M93WsUCjuBGo8uUTJ09GyQ0Fpcx884mB2ViEAHPLQ/XZGfEKffrF0MzS+4hlD4LImcekaiIWr24jId68fkD038FmMMZGQ9izQjcajcYxqMUkHONxqMYXO1VmSUh3olepzKSkeccosyEJBOzEslyz5czpsbhFq/5eJJJPdSCTzBA6VPSFldrMxEtPDEN47td5IyiabUW2OirSRVvScazDQqokcX8g/TfC1aEd4gagj30EMF4zHWw0c8/lSPB+cLk6cBOQ2Tkvsagf+0HnCYK9j3oozwyUU+YE83IPgBB26JbWYbyrxMseBxCAtrGEAapdI5Z+ZHLdDNZJeGzyh+Gv+avQweV1E5jVyCHYqz4rUVNQYE9Bjb+4J8I9MshOMcQ39qj9YSewNn78xWgUp+oS/QQ7WUjEDk65Y/uH6mIMjuX7D30eWy5LLV+ZXmYNWGXC3bzPlzpgApjUwoaEkh97ERLYu0RSWWn0jrxt9FPqRSo9AsQEGpAhOuy/pRarHfDJYrWCHBBygEmgZbCzR2gxXEx427QViwjKi5LhdtF8S5YdSulYHTu2qR8iCd6i3gK8oZGaQt45MeAIhnohRsPaC0TvlAAORDesFZUu0/8A2J4M/jBOSYHpuL2xX/iPZMUknZHmvZctOUnRQI8m8THrfaaVMVIWmYlJLGqeeYMeS3anDaEaO/vwgYPUkPfhkqxhWdwfiBT1HQxxKIxKToa+vrFu9BhnpOhxA8Du4RU+EyhuYfTwg2zqDV3u28UI2ts5Md4gzYFJIOz7Qp3d/DfAy6ZVG6ctvA+cX0oUkhQocnzB2g/s4frK39wbWhgkJIFKjZWCMkgjdvgVdtpBDGgzDHTd7pwyLyUVbodeB0irDKuiHKvk6MkbBGom7wpheMizn+n/AAn4leMjDGooYsyNxqMjGMJjRVHClRVtk4hJY1OX197o43RkgdeE7EcI+V3UdugDa/oITpVoHxVIB7oNNvebOJe0N84XRKJc0Kn8AebdeYGxy1oV8VWpq+u4b2ctEmR2irHGiW8rQwLagcqNXkTASWr+aNyS/DCT1gve6XLgjCQ4P/LXQe6wGQaqORNOQFPKO4/aafuJF98K3qB6lj4qEOE5H8tIOY2bfhLduZMKlyqeYneR4Mof8RDXLDpQHzHiJQHmYXndJIdiXkaewAGKYG58VH6GGKSo/DxHNIlK5pY16GFjsBMeZMB+19VfWGtKHC0bcQ8v/LwiGXuGS7PJO3tpmSrbOQn76m4O4f8ApKeREL3+vnEpHdUpSmSMLuSWAEOv8RLM9qRMAfFLQS1KpGE+CRThAix3ehSkkFSWUFVlqJSdqSCNXatDrHoQcKWiWayvopyTMQQJ0paCcW0VQWVTaCC4zpDBc954DRZIMEO0LLs6ZaJal4XVjmLZZWS5mKOHMlzTbpCMoqSe9QvX6wvJGMuijDKUV9x7Vclq+KARBydY+7Cd/DGZiRXbHpNokjKEQhaZ3LPjJI857RyZMlCpkzEoDQZk6AR5reN72g95KEyUH5XDqYa10y0EeqfxAuxS0DCMWgS4Fa94uK6U41hPTLK5YROQcQFFBLitCCAajpDMSjF7Nkc5R+0EXHMvKaELlFcxMwqwE91KlIBJSC1SAk7Pl1hr7LdsV/E+DOxoWCykrDkNmQoNUl3B20fOC/ZKyCUhGEKODF8NABTLQpQIUtlVxMVCmWJVDowXbciAorWl1bSxIL6Hbv8ALIOycK0T43O/uZq9u9KVvBjxe9kfDnoVoFt1LHwJj3S3Sg0eK/xGlYFD8/oYlh/VorT/APNsztCk91Ww+Y+oiOSXY7Qx4HLoXHOJrfO+LZpUylcL7iQoH/J+sU7KrD3Ts8vbwXig/IZu6aULYvhOuw/t5bIZhJBD6HX6wsWaay61BY8/3cc4Y7Epiz901B0IO7w6xNIKSNqkqSyg+8a/rBq75+IbDs+kVk7FU03e+kdSpZFc/e2HQi6tEk34YZSstQjnGRSTMpmeh9CIyHeq/gVwOjGRkZHpkhkaJjccqMYxDNVC12mtxJMtJajrV91OvM+sMs9QSCTpHnt6KJlA1xTlYidiASByJr/TCM0q0NxqypY7OjBMnrAwo+UHVVAH2s4oMyRviiq0KnqJDhCHAGx6ufxK1PowjqfimBMlLBKBWtMTmqm1ag18ogmzEpR8NDtr95ROp0GgAzbnCPBQl5Kky2AOk1S9d5/DuHj0iuuSmhSTUjMfSK81NRTLLZ7yjUvE4b3v3bIbxro5fyXbolYVpLuAQTwGfhSGkHDhfMJUeowjyEBbqshLb69MvrwJgvb14ZZOpZI4CnoTxTEuV2yjGqQU7FWrDMG8E9Ktzyh/mlph0xBxvIjyu6phlqSofZj06Ur4ktCwagD9n2ZeMRz7DmvIs9srLimy96C39x/WKdgsZH2oPdp5TiWtmYFJ5kke98B0LYRzmx+ONwNWyWGNYTbfZxihrts2hhVtsx1GHYm7ByJJHo/8Lvkptj02bHmH8LzTnHp684di6ZF9R7kU7dYRMFYXV9nUhThxwhtekQLEdlBMHHklHQOsVgwtUwQ+G2UYExslhGUUjkpNso3hlHjP8UAFTGJ+VOLQ1cCodwML1ap5t6/b5tI8R7cyVqnTJh+Q5cEhv15wuDXqoqUX6bIrgV8SxqRqkk8qE+PnGBygKFSC7cM/CvKKfZC04cQ0cHrSnUHlBdEr4cxSOLPuyfcQQYPIqk/3OY3cUSylgpBD6He2RI4U6Qx3dNJlgvVL9My3AueBOyFpKMJAyHlmWO4gwXuS0YCU5g5P4c37piXIh62N0jvJfcP0/ThFn4QNU0MCrvtIScL937O1tm8eREG0orTY/wBffGDwTrTI80KIUpO6MixhV7EZF32kuyGMjUaUYtEmGOTG1GsUL3vFMiWqYrJOQ2nQDeY43Rjq8yMBB19A5hBmzgUJFQEoCSdS2idM9Ttjq9u0JtAYURs1P5q+HnnAifNJYVJ3Anyy8Iiyz5OkV4oUtkF4EMQksnYKOd5J7yt/lQRwlYUVAliKEioV+bV9/PbG5d0TZi8RSUgGjt9Xi6i4kJH8xWrlj7bxgXKKVWOSbBEyz6O9fCLViu/UikX1FA7stPR68zWL9msxzNPTgNsA8jC4nVjs7U1NH2Pn73ndA+9JwVMYfKnx09Gi1a7aEjCjM67vp7rAeUrU6eJ9+W+BS8hBeyJeuwV4Q3dmb3wqShRovLjXzFOUKdmDJrmqp4BgB72RzMnthI+8pjsw4CCOsIcbYzVHp97WX4spSEs7UO8d5PIs3NtISbNMJTWhcgiHG5LwE5Dj5gA/4kkOG8SN4UN8Ld8ow2gqAoutMsWvWh/qhTQWB03Fgq8UHCTCqlTqc7YeL0lvLPCFCRZgQSpQBD93U707YoxaR3JbZ6b2DZCB1j0UEFIVHknYi2gjCFOekP6r0MuWO4pe5LP4kRoT42mJz4+TVBO1zsNdIglWh46Un4ksEgjcaHppFGVLILGCbaYqMVVeQsJkQ2ibEWKkV5syNLJo0MewT2ktwk2ebMP2EKV0B88o+fZlvnLRhmTFKA0PrqecetfxYt3w7Hg1mrSnknvHlQDnHkKksnea+gh300Vxv5ZzNJ8qT8Fu5JoTMANAp0vsxgpfk8N1qBVLRMbvIASocHAPVxzEJMlPvhDhY7cEgKLFKx3ho6WStuBZX9QjuZbtBY+qLc6UZkvEiqk14prXkcxt3R1ZZmIOc/fvpHMkKlKwhTg1lk1BbNJ5Z7i/G8kJWcSXYgFSaOgmgVvD0Oxt0SyjocmXpU50scxX3u+nRisVqcB8xl6jzhZTJIz68ffOozEErqX9k7ac9Im2mFJJobUTHAy5iNwOTaVJpsjIo9eRL6aMjiZHZgbfF5Jkyyo55JGpOyPabSVs89K2Q3rfCJCSVEPoNsedXleq7Qp1q7rltg/KKRq0z5lqnEZk5kmgA1OwCKdswoOEZ6v4ONNoTwd4klJy/BVGKj+SWXaUp0JbY8WU3wkfe4QIlIB2mLaJaBn9YS0ihNlpd6KXRCW35k8HjpNjWsgrVmNXegrvzeIv9YxZKOpbmAI7l3gpQYD+3Iev7QPF+EFyL8qUlAo3FX6RUtt4Bs30Gg/bcIrrStT1L7AfrGk2Njl9f8oyil2ayoVk1y/EfQRLJQSQPf6++UmFLs+I++Qi7Z7MXD5nQZ8zGcqRkrJEqzrQDy0gdb7RhQhO3G237I9PCDMyUzDYCeDAnyAMK/ambhmISPsJHIqdR842KPKVHMuTirHC4L1VJVIW/dUMKutDu05CDvaCZiZScsVfwmnSld4bkjyJmKTL5/8AWGORaSUo/EEvvOQPhCJxpj47pm72tASADC9PlhdIsdrpxTMDDutzECbHa0uKgcf1g4QfHkgm7lR6J2WugIklbd4ZGHu4p2NAJDx5rcd/LT3QtK0nMUPukNtn7TIlAOtKAcg4D8BrAL3bO5cMmtbHRSqRVSQTAZN/zFh0SsY2/K/MxVuq22j4xTPQlIIdOEkgDYSczvg5TJlglG7GJSYrrTFgqgJ2rvlNls65lCr5ZafvLV8o4ancDA1ZxM8s/iZbP9RbhJSe5ISxOgUplLPIYRxEJE5eJRIycNwFBBe3kolkqLzZzrUdcJJLn86q8BAgS/CLselQqXZPIgxcqcYUjX50b2DTE80V/wDzEB5dGgndiiAVJLKSUFJ2HhqNogJsbFBmy2sy+4sYpbjcQdFJfI7tpI1MGLVZ8aBNkqfDUFO93BGmWWr6msDApCxiY/DVm2ctWqX1GqTqBtpEt3FUlbhik7MjrXZQvwMTz0MWwvdtrxpcjvCi0s4IyccP01EGTYu6FoOJBZjmQDk5+0Ks+8QBKGPxEu1HKaKD6KGW7KtdXEMt12phWqFDo+YO7fpucMik3TNJtbRYk2hWEd4ZbR6xkWvhq0SFj7xZzxcZ6coyD9P9RPIiWY877SXiVrUv7KHTL4gsVf3eAh5veeUSVqGYSW46eLR51fVlaaiToBLSeKmHrHqZn4I8S3ZHPH+nkIlhhMnJxzCR8qNBzpxLjWF1ZcnZ7qd8Eu0dr+JOWdqmG5CBQecU5svBLl7VAq9B74QpjokaZmFIY1r75xJLtL5/U+UUyHieXLHCBdDEwiFDQu+lKa5Zx0+pz5H9YqSbOTkR1iYyUp+ZXIQt0ESGfs8f1eJJEpUyictukasoSflS+9WXvzg9Ks5ABVlRktUng9BuGzPSAk6CRBY7vSl6uWqTv2a12axdSnCKhnowHg+3byEW7LZnqzau/iS2zXdTRoLSrEcKK6YhkkHYdpfx3wq7CB6pg7xVkQcX5R83gyRzhHvicZk1SzmST1LtyyhpvieMOFDE6kMzJNAHzD67tc4BWKwMTMmZJIwvmpX0GfIbYtw1FWyfMnLSLEu04FIl/dSkHjn5QxicyEA5t5Qu2SSCvEcvmUs5Abo6F5Baif7eH1hWWHJ2v8j8MqVP/AUvJXxM84FyLOUqdnGoix8eCd3sqFpuKHr3WFLluizzAFKQHOoLeUN9yXTZJIBKEqWwqa5NtgFYbuCshXo8Ml23UUscI8/OEqbH5Jxa+PwGpK/iF8h7yiaez0zjJMsx1MSBnHW21sibVnEyaAlyQABUx5J2ovoWmaqYt/8ATynShORWdQN6tT9lAahJhq7Z3yBKKcRCNSPmVuT738fKLwtBmFyyQAyEDJILsBvzJOpEMwK3ZpriiuuaqYtUxVS77nyAGwaDhECR3iM6dcvq8EEy8KANTU+nvdA9STRW1/MinSK4uxHRKuW1NkELlU+JP3kluVfIGKlmrSJ5CChYUksxBrRiIXLaaHx+S/ZpipcwHQ0UNCkliCOvAwesicYxI+ZPzJ1I1B20cgjfQMIqrsomJC0MBQ6UOo2RLdstSFBYanzVdwTV2er7du6JpSsbQVs6SaooQ9KMQPmTXaKtl0g5YlAJxpBKcinPPOh1BrzeK0uSCBMQ6gWfSmhrqN+/fF+yoKe8lyk/MGZ/oR673hCewZbQUlSkkApmBjl3SfGMir8AmqQW9/hjcN5iaQPvlOJKU7VAngkg+kJd7q/9UVfdMo9Hh1t+Y/MPAH/yhIv1LWgvkQgkHYCB0r4R6WUjxivhxKmk54VNxJHo8RT5hUdwEWrcMM2a2Sj+sVmoYU2PSOAmkTIR0jUitIsSkk9YFsJE8oFmDAbdTHUmwD5lM20+68BEtlSWdhm22J7WkpScLYgwfNifbwpyd0MS1ZPLWhAckJ3keQ9ax2m9QP8AbSSTqou/1G7LdC+g4lN8xzJJJrBK3IUkUcVbZt2c/COuCujJ6DMu046TFlwHIByauXyjoIp3vaAf5YWpCWc90KKsQBqrENo4xQ7Mo75GgChxcGJr5HeSdClNN2HC/wDjA1U6O9xspIMupAWSEhiafaQGIB2E66GBMy1KxO+Tj9v0bKDIk90/iz4a+b8oEWmVXLVofCQE0V7TPUoZnIPzAr4mOLIlo6VLqeo+nvZE1nqeLw2T1oVGL5bL8qsEbsmEKitZZLwVsdnrWIZyo9CER2uFeRhwsqw0I11OAGDwxyJi+HExPGdGyQsOmY0BL1tuKj0957BGploLEqNAHgDf9t+FJUo/MznjsG4RyU3LSBhBJ7EbtZbTNn4AaJOXCpgCQSsgfepxoB0JeLNnSTjWrV/MA+JaJbllusKOQxK/t/YRfBcI/gRN8mc3izqAyxJQngDWBk8FwDoAG4CvjWL4W60j8RUfH9oqKl6mpBJO8a+BMMhrQEvkksimLGog1JlS1jTEdhY9FM9dPKBCJNW3Z7qj0i3KTlw27zUe3hUx0Andq1WdeFQeWpnGWeRDsx3HMZE5wy/6MllS1O74SK8iSKHcdnGF6yWo4WUcSDzb6efhBa7VmWCpCsSTmnN8s0n5tN+x8omm7/I1Kg3dE0pooDNnoPAGigdN+sMFmKQoghgeYI0IY8awKu+3SlsFOlxQs4I3FqtqFBxug7JsSVp/lqSW35HdqB+kLVsTNrydG5wahVOD+MajoS5gp8NZ4FJHIvGQf+oG/kXrwQ6VbcxxDN4iEi+nIE/LEVpAP3WYequcOd8qIkzCPm+z+Y0HiYW02QTRl/KRRA2tQq8T4mPXyKyGDoTb3USsrYh+9yyfziKzAcmJcbq/WLtus6jhQkEqTiIJyKaMx5HnxgdLmAKcEqDV3DUB4RRQmSWMVP5fflFqwB07wac6eZiCyDvqB4dWixZZbEA0AJCt41b3rC5DIh67rIEhL5NjO2tQ39P/ACEUb1JIU2pHUn9o6mW9SgtQzd24N9BG1I/lOK1SSeZPm0J3ytjfBSuOzAzmZ8OfKtBochzi92rZCAHGImnFi53VLR3cYEoufmZzz7zcu71MD+0M0LmbcFE+B/5FR4tBr7sgL1AhuefhWFHUsfzD6s/XZDFb7MDhYUD+LEDkPKEuyrq2n0r74w83RN+LKD5pFeT16EvHM6p2bG7VAeR3lkaZgflNc9tfCKFushAOlae9czBcS8BWr7u3r6eMd3pKCgkjIuRvo/WkcUqYXaFiXJxVGbeTxGiSQX0d+YNRDMLs+HKQVUWurHQOPABj/UIozrMxcUxZtodCOYg1kNwsmu5OsH7HKeAV0mgfafTwhqscl4jzPZbD2hSwy25QVC2ED7OholmTISmC9kk2ZQb1B+TkeIEI3bu8O6EjMn9IZ7RPZPCvgR6x5vfNq+JPGwK8qw76eNzv4F5HxizJ6cMvDuSP8kk+Rju5P9pStiFA/wBWGILQtpZfc3URZuBDy5qXzwjq8WS1AmW5A5RwzBuwD1MSz5QASrT5VcqP6xFPOKYv83rF+wHFillu8PHT3ugm62cSsgnAonM9C4Gx/wBX8YvIld0KfMOkDM7a6MaP7HE2y4yXBdJFNe62XLzER2S0F3W7uzNlpyDRyW1o7F06LdnmqxPrs2jY2UHbB99Py6p+j84pIs6vsgakUc+Ltt5ERJZLQqn6t+kRz2UpjMmwhSfiSjvILs+0ihB/EK74vXbbmU01ASMirfvLMebbneKdw2nCoEOHzGh4b/PlB21WMUWhmOmjbD6HTrCU2BL4YTloLUXTi3gVAiMijKQlh3kp3FwR0pGQ1ZEIcP5QsdpgTLEsFjMmIS+oDuSOABjpQShISkUFAw0GTN0ie95bzJX4cSumFP8A2iO97eiQj4izQhmGZOYaPbfbPPXQkW9cpCipamKapDl3LnJtXPWFq0TwVFKQwOIk8iTrziS8rSuctamJc5Z6U8Iqy7OpLqUkgMakEZgiEJK7ZQrqiaRNqFbWflSCE6hxF6tC/IUQH0gzd84LSEkwGSNbGQlei3YZzKA206/vBoLwywAKAsf7cxt+jwIkWfwIptbIc4sY2khtCCrdp9ImlsoWjieRiJSXdnPQU6AQNtYLl8/TXxaLymzDF3Ox9pYeI3RZUETE1HN6cCwpzglLiwZR5IWrMrCa0csG2bfe+Gvs8VAlQ9sMR8PdYBWqyYVBhXgfPX3ybuy6QmWuYcku3FnbqfCCzSTjYEFTI72QE94B0TCMqsff/IbYmu1SVEy1JfAxS21j3X315cI3Z5yGwLHdJIcZpJq9Ps1L7I4tdimyWWkYg+IKSxptJFK7cmDb4R4oZ07B9824mcFZpSkMdoLP1cjTLdFyZZ+7i9l6+bxzbLEJqApAYF2b7Kj/APGrZWqVepiayLKpJ2gh+RIPvdGl0qDiwfYJeGaEnIsx8ve2HS77LuhalWXEcY0ZvD30h9sSAUgjURPkdsfdRODJYRRtIgrOgVagawBxAO9CcJ3wiTv9x2qCa6aVMelLszgwhX9ZMK1NTP34RV9O6dAZlcQbeC/5ak7Ep8wIvdllgpW+dPfWBNsLp/Ml+hCm8Izs/acCm0LjyIiyUbxuiSLrISy5jrNKVi9KWxBGjHZugfNYFY2fuX3fTfE9nmuk1zBDbfdI5OIUWGbUSSFgHRxoDTLcR67oG3nI+GRMSWC/M8NddhYwcuppiQlX2gBwUkUPMRAqT3lSluRmnEKNsNXcU8dGhUZUwpKzu5bwxgBWY9vsi6uSy8JyUxTx1HB25K3QEs5QhXeRMRhOYwzAx1bukCg1OohtkSUzUDCtJYuM0kK1HeAd30eFZI0/0YcZHN3TAk4VEtpu5vDzctoB7iqgjrnUQkWmQQUkgg6vSutDzPWC1yWyrVDZH3u84lunYya5RGSZJWkkAOBlR43BOzzApIO7bGQ7hF+SXm14FC3fOn8k3zlx512ymH4hDlhlXdG4yPWykmMVVzCGIJBw5gsesavSYSpQJLBVA9BTQRuMjkRsuiAfY5eZjuwHvDl5iNRkdl0BHtDc3y8B6RPafmmDT4aTzIDnjG4yPP8AP8+S/wAAaw/Krcoeo8oI3Of5h96xuMgsvTBxly/5YExQAADDIRYsn/s0b116zPoOkZGQv+1GfZCvNX5l/wDaDPZ1RMxSSXTgJw6Oyatk8bjI3gzNlATNGEAYlJdgz55tnFudKSJgYAOtL0FXd3jcZCpdhI4QgABgB3dOEHLt/wBpPARkZCn2OXRYmiKkwVEZGRw3ghWKQidph318I1GQ/F7kD4YqH5ZfFXnA+zGvT1jcZHpx6ZDLtBi0iss6kF9/GKkv/r6RqMgI+1DX7mNfZ5VFe9YsX3/uHcqm7u6RkZE0f6jGS9oMvP5h+UHm0GezWR3oHmYyMjZfYjR7YblVsxerYWerVamykVOzxy96xkZEsuhsfI/2Idwc/MxkZGRxCH2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 descr="data:image/jpeg;base64,/9j/4AAQSkZJRgABAQAAAQABAAD/2wCEAAkGBxQTEhUUExQUFhUXGBgbGBgYGBgXGhoaFx0XHBwaFxcYHCggGR8lHBwaITEhJSkrLi4uGB8zODMsNygtLisBCgoKDg0OGxAQGywkICQsLCwsLCwsLCwsLCwsLCwsLCwsLCwsLCwsLCwsLCwsLCwsLCwsLCwsLCwsLCwsLCwsLP/AABEIAMIBAwMBIgACEQEDEQH/xAAcAAACAgMBAQAAAAAAAAAAAAAFBgMEAAECBwj/xABBEAABAgMFBQYDBgUEAQUAAAABAhEAAyEEBRIxQVFhcYGRBiKhscHwEzLRQlJicuHxByOCkqIUM7LC0iQ0Q1OD/8QAGQEAAwEBAQAAAAAAAAAAAAAAAgMEAAEF/8QAKxEAAgICAgEDAwMFAQAAAAAAAAECEQMhEjFBEzJRBCJxYZHwM0KBgqEj/9oADAMBAAIRAxEAPwBqjIyMjo4yMjIyMYyMjIyMYyOCHjuOQYxjTCODN0FT7zjFpcVMUp8z4SCSUhCQ7mhaON0ZKyC/ryEqUtWJmS6lbBkAn8RNBzOjHxm+r3VPmFRogUSnPCOeZOZOpJgr2t7Rm0d1NEOTx0BPLzMKsLu9h9I6USYs2STiOEczu1iCUl+J8oYbts4QkqWKCqsnKtE8HbiTujk5UjsI2yWksAJbEah9B94+g9jgKJoCa5qOZzyJ0iFKiolRqpR6nYNwyi/JRhFVNzbpQ+A0zETSdFsF8F26JQQQVKbr5tHod22xJSBiA/qbyEef2CUg1K0g/kUT/csw6XQnAAypZbUhuihTxiPI9j+Ko5vSyYSVAkhWdfGvnHnl92EhRzY1B+keuWhpiWWmu4v0IqOjQBvLs98RPdD8YOE6A43o8tloY5ekHrutZHzKJGrlP0rFu3dm1pdngNNsJTmDDHNSOqDiOliWhTd8MfssCBxxAecMNgsqSO4twc00KegU6fGPKZcwDMH+4jyTBCy3ohJDTSjmpR8S0KeJ+ArTH+9LjI70t6ZgOW4UBI3HKA06zmaky1D+Yl2B+0NU9MvYju6+0iwQ0wL3KT/2oRyBhkTa5M4AqGBQyIOXqB0hadHJJpb2IV12fAtjVCtun5ujEjYNsPF2z1AALJpRzm75HeC4fXmHrXl2dBV8SWpgat3SH2guNQCwfKLEiSWGIEOGLgguAA9dSADyi/BPZFmWgpGoikKoDt8DEsXJkpkbjI1HTG43GhG4xjUZGRkcMZGRqMMYxjxuIsTkc/SOgqMY7iBSq09/WNTFliADxiNUwM5oB6ekC2dSNTZupLAZnLLj5x572jvVVsOCUcMhJqs/bIav5Rm/LNhBG8rTMvCYZEo4bOktNWPtEN3RtgP2pnJEpMqUGlDI/fKdX+6HoftFzkzqbsZFUI9rWCokUD0G7R4iCdInmyso6ky395+xBJ6ONbLd3yBnmwBba+Q5k13PBCeMQTKSdRzJfTVnxcxEcgMmvE8T9EV4rVDF2Fu4rVMtCg4T8tKPtA3OByMIyzUU5PwPxxvR3Kuz4YwihA7yssIDOH3fV4CzbdiVhkin3y5UrgNB4wb7bTygJkJJdYxr/I5wp5qc/wBI+8YHXNZNsSp1Hk+2WJW+K6LN22WYS5f/ACHkYa7ss6gQ5Lc8vSNWCQAzQas8uJ3JtjqSVFqy2EUOfP0zgzJsgMU5GUErMqkHARMqWq50qctWANs7OgvQNwh1BjDJBhjxp9ARzNHjt+9kBUoDHhCTaZGAstJA6jrH0PbruBBDR5p21uPNSRXdHITcXUhmpq12IOBUvvIV3c6ZcxDFc/aBaQHLbxVPTQwryZpSrCflJq+h2wSkJCFMoEJUQFfgUclDca89xEUZMakti4TaZ6Ldt+IVmQgq391XEfX9ILymGIDVixah2jQ+GceYzgZZYj6EekM1xXnQJSXAbuHTWj1ESLljdoOcIyQ3yZg0pu/SJXgXKtLtnwPpti2mYdKjYfrHo4c6kjz8mJxZbjIiRM67DEjxUmJNxkZGQRjIyMjRgTGRuNRsGMYprVhV5c2fofdI6mp5HQ5+xEtplYhmx0OwxXltkpIB3AQL0dN/GemStn6+sK/aK1LtE3/SSVFIH+8saCncTv27+Bgr2gXglEpA+Ie7LOWEq1fdnyhbu27jhZC1gzKrUc8B+UHXEXc8VbRCpy3QyMfITlykCUJMkhMlDgqzxHUDaCXBVrlqYT+1trStYShsCAw3ks58B0fWGC9FhCQlKnLUAHdA906wnW5irg7wuUt0MjHyCVhz7oImu2XiWaHCkNvrnzNYiT9pR2gDlU+kErik90q0cnoG9TBt1E4lcjq1EsQ1SW4qUxLcaR6z2fusSbNJlhnJrvNST4HrHmd0WXHaJQOhKz1p/lhEez3fLYoDfKw65+RiH6l9RKYa2eP9opvxbbPVoJhQn8svuJbkkHnBC7AwEDxLxLUdqlHqTBywycoDJLwWYo0HbvTlByQiBt3Iyg7IRSEo5NksoUi7IMVUJizLyhiEyLksxZRFOUYuS4fARM5mpgBflgC0kQxKEVbTLcGByRs7jlTPnftVd3w5qg0cBHxJKVVyKTXVLGu8pwniiG/+JVhYhcK3Z4PLnJ+7hmDiHDcxTnDITuF/AySqX5O5M4rlYVfNLpuIIoByChElgmFKk1/C+w1Z92XSIZaO8WzbyIOX5S0dyl/KWo5SrlkejDlGls7Ec7rvMLDKz95vnwMGJczYR70hNsymZRfOpG3afL96M93WsUCjuBGo8uUTJ09GyQ0Fpcx884mB2ViEAHPLQ/XZGfEKffrF0MzS+4hlD4LImcekaiIWr24jId68fkD038FmMMZGQ9izQjcajcYxqMUkHONxqMYXO1VmSUh3olepzKSkeccosyEJBOzEslyz5czpsbhFq/5eJJJPdSCTzBA6VPSFldrMxEtPDEN47td5IyiabUW2OirSRVvScazDQqokcX8g/TfC1aEd4gagj30EMF4zHWw0c8/lSPB+cLk6cBOQ2Tkvsagf+0HnCYK9j3oozwyUU+YE83IPgBB26JbWYbyrxMseBxCAtrGEAapdI5Z+ZHLdDNZJeGzyh+Gv+avQweV1E5jVyCHYqz4rUVNQYE9Bjb+4J8I9MshOMcQ39qj9YSewNn78xWgUp+oS/QQ7WUjEDk65Y/uH6mIMjuX7D30eWy5LLV+ZXmYNWGXC3bzPlzpgApjUwoaEkh97ERLYu0RSWWn0jrxt9FPqRSo9AsQEGpAhOuy/pRarHfDJYrWCHBBygEmgZbCzR2gxXEx427QViwjKi5LhdtF8S5YdSulYHTu2qR8iCd6i3gK8oZGaQt45MeAIhnohRsPaC0TvlAAORDesFZUu0/8A2J4M/jBOSYHpuL2xX/iPZMUknZHmvZctOUnRQI8m8THrfaaVMVIWmYlJLGqeeYMeS3anDaEaO/vwgYPUkPfhkqxhWdwfiBT1HQxxKIxKToa+vrFu9BhnpOhxA8Du4RU+EyhuYfTwg2zqDV3u28UI2ts5Md4gzYFJIOz7Qp3d/DfAy6ZVG6ctvA+cX0oUkhQocnzB2g/s4frK39wbWhgkJIFKjZWCMkgjdvgVdtpBDGgzDHTd7pwyLyUVbodeB0irDKuiHKvk6MkbBGom7wpheMizn+n/AAn4leMjDGooYsyNxqMjGMJjRVHClRVtk4hJY1OX197o43RkgdeE7EcI+V3UdugDa/oITpVoHxVIB7oNNvebOJe0N84XRKJc0Kn8AebdeYGxy1oV8VWpq+u4b2ctEmR2irHGiW8rQwLagcqNXkTASWr+aNyS/DCT1gve6XLgjCQ4P/LXQe6wGQaqORNOQFPKO4/aafuJF98K3qB6lj4qEOE5H8tIOY2bfhLduZMKlyqeYneR4Mof8RDXLDpQHzHiJQHmYXndJIdiXkaewAGKYG58VH6GGKSo/DxHNIlK5pY16GFjsBMeZMB+19VfWGtKHC0bcQ8v/LwiGXuGS7PJO3tpmSrbOQn76m4O4f8ApKeREL3+vnEpHdUpSmSMLuSWAEOv8RLM9qRMAfFLQS1KpGE+CRThAix3ehSkkFSWUFVlqJSdqSCNXatDrHoQcKWiWayvopyTMQQJ0paCcW0VQWVTaCC4zpDBc954DRZIMEO0LLs6ZaJal4XVjmLZZWS5mKOHMlzTbpCMoqSe9QvX6wvJGMuijDKUV9x7Vclq+KARBydY+7Cd/DGZiRXbHpNokjKEQhaZ3LPjJI857RyZMlCpkzEoDQZk6AR5reN72g95KEyUH5XDqYa10y0EeqfxAuxS0DCMWgS4Fa94uK6U41hPTLK5YROQcQFFBLitCCAajpDMSjF7Nkc5R+0EXHMvKaELlFcxMwqwE91KlIBJSC1SAk7Pl1hr7LdsV/E+DOxoWCykrDkNmQoNUl3B20fOC/ZKyCUhGEKODF8NABTLQpQIUtlVxMVCmWJVDowXbciAorWl1bSxIL6Hbv8ALIOycK0T43O/uZq9u9KVvBjxe9kfDnoVoFt1LHwJj3S3Sg0eK/xGlYFD8/oYlh/VorT/APNsztCk91Ww+Y+oiOSXY7Qx4HLoXHOJrfO+LZpUylcL7iQoH/J+sU7KrD3Ts8vbwXig/IZu6aULYvhOuw/t5bIZhJBD6HX6wsWaay61BY8/3cc4Y7Epiz901B0IO7w6xNIKSNqkqSyg+8a/rBq75+IbDs+kVk7FU03e+kdSpZFc/e2HQi6tEk34YZSstQjnGRSTMpmeh9CIyHeq/gVwOjGRkZHpkhkaJjccqMYxDNVC12mtxJMtJajrV91OvM+sMs9QSCTpHnt6KJlA1xTlYidiASByJr/TCM0q0NxqypY7OjBMnrAwo+UHVVAH2s4oMyRviiq0KnqJDhCHAGx6ufxK1PowjqfimBMlLBKBWtMTmqm1ag18ogmzEpR8NDtr95ROp0GgAzbnCPBQl5Kky2AOk1S9d5/DuHj0iuuSmhSTUjMfSK81NRTLLZ7yjUvE4b3v3bIbxro5fyXbolYVpLuAQTwGfhSGkHDhfMJUeowjyEBbqshLb69MvrwJgvb14ZZOpZI4CnoTxTEuV2yjGqQU7FWrDMG8E9Ktzyh/mlph0xBxvIjyu6phlqSofZj06Ur4ktCwagD9n2ZeMRz7DmvIs9srLimy96C39x/WKdgsZH2oPdp5TiWtmYFJ5kke98B0LYRzmx+ONwNWyWGNYTbfZxihrts2hhVtsx1GHYm7ByJJHo/8Lvkptj02bHmH8LzTnHp684di6ZF9R7kU7dYRMFYXV9nUhThxwhtekQLEdlBMHHklHQOsVgwtUwQ+G2UYExslhGUUjkpNso3hlHjP8UAFTGJ+VOLQ1cCodwML1ap5t6/b5tI8R7cyVqnTJh+Q5cEhv15wuDXqoqUX6bIrgV8SxqRqkk8qE+PnGBygKFSC7cM/CvKKfZC04cQ0cHrSnUHlBdEr4cxSOLPuyfcQQYPIqk/3OY3cUSylgpBD6He2RI4U6Qx3dNJlgvVL9My3AueBOyFpKMJAyHlmWO4gwXuS0YCU5g5P4c37piXIh62N0jvJfcP0/ThFn4QNU0MCrvtIScL937O1tm8eREG0orTY/wBffGDwTrTI80KIUpO6MixhV7EZF32kuyGMjUaUYtEmGOTG1GsUL3vFMiWqYrJOQ2nQDeY43Rjq8yMBB19A5hBmzgUJFQEoCSdS2idM9Ttjq9u0JtAYURs1P5q+HnnAifNJYVJ3Anyy8Iiyz5OkV4oUtkF4EMQksnYKOd5J7yt/lQRwlYUVAliKEioV+bV9/PbG5d0TZi8RSUgGjt9Xi6i4kJH8xWrlj7bxgXKKVWOSbBEyz6O9fCLViu/UikX1FA7stPR68zWL9msxzNPTgNsA8jC4nVjs7U1NH2Pn73ndA+9JwVMYfKnx09Gi1a7aEjCjM67vp7rAeUrU6eJ9+W+BS8hBeyJeuwV4Q3dmb3wqShRovLjXzFOUKdmDJrmqp4BgB72RzMnthI+8pjsw4CCOsIcbYzVHp97WX4spSEs7UO8d5PIs3NtISbNMJTWhcgiHG5LwE5Dj5gA/4kkOG8SN4UN8Ld8ow2gqAoutMsWvWh/qhTQWB03Fgq8UHCTCqlTqc7YeL0lvLPCFCRZgQSpQBD93U707YoxaR3JbZ6b2DZCB1j0UEFIVHknYi2gjCFOekP6r0MuWO4pe5LP4kRoT42mJz4+TVBO1zsNdIglWh46Un4ksEgjcaHppFGVLILGCbaYqMVVeQsJkQ2ibEWKkV5syNLJo0MewT2ktwk2ebMP2EKV0B88o+fZlvnLRhmTFKA0PrqecetfxYt3w7Hg1mrSnknvHlQDnHkKksnea+gh300Vxv5ZzNJ8qT8Fu5JoTMANAp0vsxgpfk8N1qBVLRMbvIASocHAPVxzEJMlPvhDhY7cEgKLFKx3ho6WStuBZX9QjuZbtBY+qLc6UZkvEiqk14prXkcxt3R1ZZmIOc/fvpHMkKlKwhTg1lk1BbNJ5Z7i/G8kJWcSXYgFSaOgmgVvD0Oxt0SyjocmXpU50scxX3u+nRisVqcB8xl6jzhZTJIz68ffOozEErqX9k7ac9Im2mFJJobUTHAy5iNwOTaVJpsjIo9eRL6aMjiZHZgbfF5Jkyyo55JGpOyPabSVs89K2Q3rfCJCSVEPoNsedXleq7Qp1q7rltg/KKRq0z5lqnEZk5kmgA1OwCKdswoOEZ6v4ONNoTwd4klJy/BVGKj+SWXaUp0JbY8WU3wkfe4QIlIB2mLaJaBn9YS0ihNlpd6KXRCW35k8HjpNjWsgrVmNXegrvzeIv9YxZKOpbmAI7l3gpQYD+3Iev7QPF+EFyL8qUlAo3FX6RUtt4Bs30Gg/bcIrrStT1L7AfrGk2Njl9f8oyil2ayoVk1y/EfQRLJQSQPf6++UmFLs+I++Qi7Z7MXD5nQZ8zGcqRkrJEqzrQDy0gdb7RhQhO3G237I9PCDMyUzDYCeDAnyAMK/ambhmISPsJHIqdR842KPKVHMuTirHC4L1VJVIW/dUMKutDu05CDvaCZiZScsVfwmnSld4bkjyJmKTL5/8AWGORaSUo/EEvvOQPhCJxpj47pm72tASADC9PlhdIsdrpxTMDDutzECbHa0uKgcf1g4QfHkgm7lR6J2WugIklbd4ZGHu4p2NAJDx5rcd/LT3QtK0nMUPukNtn7TIlAOtKAcg4D8BrAL3bO5cMmtbHRSqRVSQTAZN/zFh0SsY2/K/MxVuq22j4xTPQlIIdOEkgDYSczvg5TJlglG7GJSYrrTFgqgJ2rvlNls65lCr5ZafvLV8o4ancDA1ZxM8s/iZbP9RbhJSe5ISxOgUplLPIYRxEJE5eJRIycNwFBBe3kolkqLzZzrUdcJJLn86q8BAgS/CLselQqXZPIgxcqcYUjX50b2DTE80V/wDzEB5dGgndiiAVJLKSUFJ2HhqNogJsbFBmy2sy+4sYpbjcQdFJfI7tpI1MGLVZ8aBNkqfDUFO93BGmWWr6msDApCxiY/DVm2ctWqX1GqTqBtpEt3FUlbhik7MjrXZQvwMTz0MWwvdtrxpcjvCi0s4IyccP01EGTYu6FoOJBZjmQDk5+0Ks+8QBKGPxEu1HKaKD6KGW7KtdXEMt12phWqFDo+YO7fpucMik3TNJtbRYk2hWEd4ZbR6xkWvhq0SFj7xZzxcZ6coyD9P9RPIiWY877SXiVrUv7KHTL4gsVf3eAh5veeUSVqGYSW46eLR51fVlaaiToBLSeKmHrHqZn4I8S3ZHPH+nkIlhhMnJxzCR8qNBzpxLjWF1ZcnZ7qd8Eu0dr+JOWdqmG5CBQecU5svBLl7VAq9B74QpjokaZmFIY1r75xJLtL5/U+UUyHieXLHCBdDEwiFDQu+lKa5Zx0+pz5H9YqSbOTkR1iYyUp+ZXIQt0ESGfs8f1eJJEpUyictukasoSflS+9WXvzg9Ks5ABVlRktUng9BuGzPSAk6CRBY7vSl6uWqTv2a12axdSnCKhnowHg+3byEW7LZnqzau/iS2zXdTRoLSrEcKK6YhkkHYdpfx3wq7CB6pg7xVkQcX5R83gyRzhHvicZk1SzmST1LtyyhpvieMOFDE6kMzJNAHzD67tc4BWKwMTMmZJIwvmpX0GfIbYtw1FWyfMnLSLEu04FIl/dSkHjn5QxicyEA5t5Qu2SSCvEcvmUs5Abo6F5Baif7eH1hWWHJ2v8j8MqVP/AUvJXxM84FyLOUqdnGoix8eCd3sqFpuKHr3WFLluizzAFKQHOoLeUN9yXTZJIBKEqWwqa5NtgFYbuCshXo8Ml23UUscI8/OEqbH5Jxa+PwGpK/iF8h7yiaez0zjJMsx1MSBnHW21sibVnEyaAlyQABUx5J2ovoWmaqYt/8ATynShORWdQN6tT9lAahJhq7Z3yBKKcRCNSPmVuT738fKLwtBmFyyQAyEDJILsBvzJOpEMwK3ZpriiuuaqYtUxVS77nyAGwaDhECR3iM6dcvq8EEy8KANTU+nvdA9STRW1/MinSK4uxHRKuW1NkELlU+JP3kluVfIGKlmrSJ5CChYUksxBrRiIXLaaHx+S/ZpipcwHQ0UNCkliCOvAwesicYxI+ZPzJ1I1B20cgjfQMIqrsomJC0MBQ6UOo2RLdstSFBYanzVdwTV2er7du6JpSsbQVs6SaooQ9KMQPmTXaKtl0g5YlAJxpBKcinPPOh1BrzeK0uSCBMQ6gWfSmhrqN+/fF+yoKe8lyk/MGZ/oR673hCewZbQUlSkkApmBjl3SfGMir8AmqQW9/hjcN5iaQPvlOJKU7VAngkg+kJd7q/9UVfdMo9Hh1t+Y/MPAH/yhIv1LWgvkQgkHYCB0r4R6WUjxivhxKmk54VNxJHo8RT5hUdwEWrcMM2a2Sj+sVmoYU2PSOAmkTIR0jUitIsSkk9YFsJE8oFmDAbdTHUmwD5lM20+68BEtlSWdhm22J7WkpScLYgwfNifbwpyd0MS1ZPLWhAckJ3keQ9ax2m9QP8AbSSTqou/1G7LdC+g4lN8xzJJJrBK3IUkUcVbZt2c/COuCujJ6DMu046TFlwHIByauXyjoIp3vaAf5YWpCWc90KKsQBqrENo4xQ7Mo75GgChxcGJr5HeSdClNN2HC/wDjA1U6O9xspIMupAWSEhiafaQGIB2E66GBMy1KxO+Tj9v0bKDIk90/iz4a+b8oEWmVXLVofCQE0V7TPUoZnIPzAr4mOLIlo6VLqeo+nvZE1nqeLw2T1oVGL5bL8qsEbsmEKitZZLwVsdnrWIZyo9CER2uFeRhwsqw0I11OAGDwxyJi+HExPGdGyQsOmY0BL1tuKj0957BGploLEqNAHgDf9t+FJUo/MznjsG4RyU3LSBhBJ7EbtZbTNn4AaJOXCpgCQSsgfepxoB0JeLNnSTjWrV/MA+JaJbllusKOQxK/t/YRfBcI/gRN8mc3izqAyxJQngDWBk8FwDoAG4CvjWL4W60j8RUfH9oqKl6mpBJO8a+BMMhrQEvkksimLGog1JlS1jTEdhY9FM9dPKBCJNW3Z7qj0i3KTlw27zUe3hUx0Andq1WdeFQeWpnGWeRDsx3HMZE5wy/6MllS1O74SK8iSKHcdnGF6yWo4WUcSDzb6efhBa7VmWCpCsSTmnN8s0n5tN+x8omm7/I1Kg3dE0pooDNnoPAGigdN+sMFmKQoghgeYI0IY8awKu+3SlsFOlxQs4I3FqtqFBxug7JsSVp/lqSW35HdqB+kLVsTNrydG5wahVOD+MajoS5gp8NZ4FJHIvGQf+oG/kXrwQ6VbcxxDN4iEi+nIE/LEVpAP3WYequcOd8qIkzCPm+z+Y0HiYW02QTRl/KRRA2tQq8T4mPXyKyGDoTb3USsrYh+9yyfziKzAcmJcbq/WLtus6jhQkEqTiIJyKaMx5HnxgdLmAKcEqDV3DUB4RRQmSWMVP5fflFqwB07wac6eZiCyDvqB4dWixZZbEA0AJCt41b3rC5DIh67rIEhL5NjO2tQ39P/ACEUb1JIU2pHUn9o6mW9SgtQzd24N9BG1I/lOK1SSeZPm0J3ytjfBSuOzAzmZ8OfKtBochzi92rZCAHGImnFi53VLR3cYEoufmZzz7zcu71MD+0M0LmbcFE+B/5FR4tBr7sgL1AhuefhWFHUsfzD6s/XZDFb7MDhYUD+LEDkPKEuyrq2n0r74w83RN+LKD5pFeT16EvHM6p2bG7VAeR3lkaZgflNc9tfCKFushAOlae9czBcS8BWr7u3r6eMd3pKCgkjIuRvo/WkcUqYXaFiXJxVGbeTxGiSQX0d+YNRDMLs+HKQVUWurHQOPABj/UIozrMxcUxZtodCOYg1kNwsmu5OsH7HKeAV0mgfafTwhqscl4jzPZbD2hSwy25QVC2ED7OholmTISmC9kk2ZQb1B+TkeIEI3bu8O6EjMn9IZ7RPZPCvgR6x5vfNq+JPGwK8qw76eNzv4F5HxizJ6cMvDuSP8kk+Rju5P9pStiFA/wBWGILQtpZfc3URZuBDy5qXzwjq8WS1AmW5A5RwzBuwD1MSz5QASrT5VcqP6xFPOKYv83rF+wHFillu8PHT3ugm62cSsgnAonM9C4Gx/wBX8YvIld0KfMOkDM7a6MaP7HE2y4yXBdJFNe62XLzER2S0F3W7uzNlpyDRyW1o7F06LdnmqxPrs2jY2UHbB99Py6p+j84pIs6vsgakUc+Ltt5ERJZLQqn6t+kRz2UpjMmwhSfiSjvILs+0ihB/EK74vXbbmU01ASMirfvLMebbneKdw2nCoEOHzGh4b/PlB21WMUWhmOmjbD6HTrCU2BL4YTloLUXTi3gVAiMijKQlh3kp3FwR0pGQ1ZEIcP5QsdpgTLEsFjMmIS+oDuSOABjpQShISkUFAw0GTN0ie95bzJX4cSumFP8A2iO97eiQj4izQhmGZOYaPbfbPPXQkW9cpCipamKapDl3LnJtXPWFq0TwVFKQwOIk8iTrziS8rSuctamJc5Z6U8Iqy7OpLqUkgMakEZgiEJK7ZQrqiaRNqFbWflSCE6hxF6tC/IUQH0gzd84LSEkwGSNbGQlei3YZzKA206/vBoLwywAKAsf7cxt+jwIkWfwIptbIc4sY2khtCCrdp9ImlsoWjieRiJSXdnPQU6AQNtYLl8/TXxaLymzDF3Ox9pYeI3RZUETE1HN6cCwpzglLiwZR5IWrMrCa0csG2bfe+Gvs8VAlQ9sMR8PdYBWqyYVBhXgfPX3ybuy6QmWuYcku3FnbqfCCzSTjYEFTI72QE94B0TCMqsff/IbYmu1SVEy1JfAxS21j3X315cI3Z5yGwLHdJIcZpJq9Ps1L7I4tdimyWWkYg+IKSxptJFK7cmDb4R4oZ07B9824mcFZpSkMdoLP1cjTLdFyZZ+7i9l6+bxzbLEJqApAYF2b7Kj/APGrZWqVepiayLKpJ2gh+RIPvdGl0qDiwfYJeGaEnIsx8ve2HS77LuhalWXEcY0ZvD30h9sSAUgjURPkdsfdRODJYRRtIgrOgVagawBxAO9CcJ3wiTv9x2qCa6aVMelLszgwhX9ZMK1NTP34RV9O6dAZlcQbeC/5ak7Ep8wIvdllgpW+dPfWBNsLp/Ml+hCm8Izs/acCm0LjyIiyUbxuiSLrISy5jrNKVi9KWxBGjHZugfNYFY2fuX3fTfE9nmuk1zBDbfdI5OIUWGbUSSFgHRxoDTLcR67oG3nI+GRMSWC/M8NddhYwcuppiQlX2gBwUkUPMRAqT3lSluRmnEKNsNXcU8dGhUZUwpKzu5bwxgBWY9vsi6uSy8JyUxTx1HB25K3QEs5QhXeRMRhOYwzAx1bukCg1OohtkSUzUDCtJYuM0kK1HeAd30eFZI0/0YcZHN3TAk4VEtpu5vDzctoB7iqgjrnUQkWmQQUkgg6vSutDzPWC1yWyrVDZH3u84lunYya5RGSZJWkkAOBlR43BOzzApIO7bGQ7hF+SXm14FC3fOn8k3zlx512ymH4hDlhlXdG4yPWykmMVVzCGIJBw5gsesavSYSpQJLBVA9BTQRuMjkRsuiAfY5eZjuwHvDl5iNRkdl0BHtDc3y8B6RPafmmDT4aTzIDnjG4yPP8AP8+S/wAAaw/Krcoeo8oI3Of5h96xuMgsvTBxly/5YExQAADDIRYsn/s0b116zPoOkZGQv+1GfZCvNX5l/wDaDPZ1RMxSSXTgJw6Oyatk8bjI3gzNlATNGEAYlJdgz55tnFudKSJgYAOtL0FXd3jcZCpdhI4QgABgB3dOEHLt/wBpPARkZCn2OXRYmiKkwVEZGRw3ghWKQidph318I1GQ/F7kD4YqH5ZfFXnA+zGvT1jcZHpx6ZDLtBi0iss6kF9/GKkv/r6RqMgI+1DX7mNfZ5VFe9YsX3/uHcqm7u6RkZE0f6jGS9oMvP5h+UHm0GezWR3oHmYyMjZfYjR7YblVsxerYWerVamykVOzxy96xkZEsuhsfI/2Idwc/MxkZGRxCH2f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2" descr="data:image/jpeg;base64,/9j/4AAQSkZJRgABAQAAAQABAAD/2wCEAAkGBxQTEhUUExQUFhQXFxcYGBgXFBQUHBccFxcXFxwUFBcYHCggGhwlHBcXITEhJSksLi4uFx8zODMsNygtLisBCgoKDg0OGxAQGiwkICQsLCwsLCwsLCwsLCwsLCwsLCwsLCwsLCwsLCwsLCwsLCwsLCwsLCwsLCwsLCwsLCwsLP/AABEIAPsAyQMBIgACEQEDEQH/xAAcAAACAgMBAQAAAAAAAAAAAAAEBQMGAQIHAAj/xAA6EAABAwIEAwYEBAUEAwAAAAABAAIRAwQFEiExQVFhBiJxgZGhE7HB8DJC0eEHFBVS8RYjYnIkU7L/xAAZAQADAQEBAAAAAAAAAAAAAAACAwQBAAX/xAAmEQACAgIBAwQCAwAAAAAAAAAAAQIRAyExEhNBBDJRYRQiBXGB/9oADAMBAAIRAxEAPwCpvwltS6ynYNn3TTE+y1LIDEHmEVToUzcFw0dkI36hNba1Ja4ud3eA6p4k5NiNkaTy0+R5oVWTtiBmbG+qraYjjC8swvLTjC8swvALjjCyGraFJTHVC3RqVkMLVGGkNp19ih6jXD8uv3qEvvRGdtmgatsmkqLOVltwdiheb4NWM2LViFu6o4AR1BUrSY23Pss7/wBHdr7Bl6EaADoYn0WlW1I1GyOOWMgZY2gSF5b5VrCaAYXoWVhccYXlleXHGq8sryw4vbcMrh2drjGseHJb1sRuQ0gtV6sgwtbT0mAfVZxS0pmnmAGkj0S0YcauWVKhLnBBimTwPoukOwxpyiPxR7osYdRpNdsIndH1HHKyFhN8dqsc6WxPRKURx4LdrZ4LVoUzWIZSoJRs9lHL2J+SmZh2bUSOgkz9R7oi1pCdZProoL3FHyQwBrRxIBJUc5OT0URikgK4oOBjcDbgR6qa1qnYn5L1rTq1TABMqw4b2QqP/GYQuSXIyMJS4QhqW7XnQZT6g/uo/wCnmePmNPVdMs+xNIDWSU0odjqfN3nBSu9EavTyOVW1k78JbO3qDsVNUptILZgAkdRxj5rq47IN6dCq32i7COhz6X4t45rllRksEkiiMw8EkmQ3kP1UtKm4mGt7vUk+YUV0K1F0VARHOdUVZYxrAATH8oV9MxcWJicp8xCX1bM8P1VmbQc/Uyeon6oC6tJ0Op4Hj6o8eZrTBnjT2ivPbC1RldmsHfqhXBWRdkzVGiwtlhEYYWIWyxC44u4va9N7S2TAj2U9PtE/K+m6ZmVbMMw1rmkuGpJjy0Ul12aZkzQJ4+aXZhU/9QDLTPFsT5JlWyV2nXuuHBUrtLa/DrEDZC2WKVKQhp05FFWjiTFsOFI6Okdd0tfA4oi7uHVT3tl6lat4hInla0h8Ma8kFN4W5rga+ikqWR/L9EIbNx3lJ6m+WO6Ug3DquZ0Sm+G4H8Qlzvwz8kBhFp3so8/0V9sKYyADSEmc64HYsfVtkdjaNaAGgBWPDrfRK6NNP7BTN2WxVDOhQARNGlBWLdG0WLKNbowKK0qUEypMWKlJG4CO7spHans2y4pkEDPGhXD8WsH29QtcIIK+mrigqL287Ntr0y4AZ2jQxv0W45uDp8G5MamrXJx2jidUaZzHKTCPpXjjqXE9CPkgLjDXMdoNtx9E0w4S3K4SPQhUuqJEnYRSa2q2DEjb/KT4haua7VMbdmR/T70PVFXtMO7p2P4T9CmYslOheTHasq6wpazIJB0IMKNXEhqvQsr0Lji/2XbCAw7ZTqPHdPrftg15qCdxI+S5UAmuG4JXqDM1pa0fmOnohaSMJ+09w15BG6QPKNv7dzHQ7VAkIJypDMcdngOZhFWj2jYT6oUQUxtWtaJdr04DxUkilDa2rNyyWgDnE/VJ7/ERMMHnxXsUvCW/2t2A5pPanM/QffNYo+Tmy3dn6c6lXHDWKr4P3QArZZVYA2jjKmybZbiVIY0qWqcWlJJaN9TnRzfUJ5YVmuGhB8DKVTHpoY0GplbsQlsm1CmjgrFZZUjdgXiFkrBanEhBWYld1QzSE1qIWo1IminHKjkva/CPg1Q6JY4wf1SK+w8shzBI2I/RdX7TYcK1FzTuBIXMWVoblfqNWnmCNNeiKEmZlSsT3FP8zT4j9twtXPzN6JpWZTd+YtIG8T6lAOty3UFrhxj6pilsU1aE942YP2f3QRCbX9PL/wBXbdCgqNAvdA3XpYpXE8/JGpA7NxKe/wAq3ogLnCnsEmCtPiv5H0KNizrjba1brlZ6BA4x2koMaWiD0C5j/Mv/ALnepWrQSu6aOWwvErr4r52CW1eSmeVFn4Dfmp5lEUSULYcdTwG3qm9rZNPeedBwGw8eqFsxx05TAk9Fvid7lECNNh15+PySHtjeELMcug50DYaKfCLcAdUlacz/ADVmtKcCVstKjce3YypVMpGkngBxTihg76utSrHJrdh+qSWjolxTrCsV1/KBzc6PQcUiWuCmO9MzX7LuGrHE9CENQu61B2kiFesKuzU0bUok8ocJjSJk/JaYrYMqS2pT+HU4Ed5rvB36wUPW/IXSlwT9msfNRve3Vxs7xcfw+s6jW+Gea6ZhBJaEPDGNJrY+N1Cgq4zSZ+NwCCvXQCVSr6i+o8wSdeA+q7uMDsxLxUx+gTAqN81tQvWP/C4HwKolDswXGXFw8NE2t+zwbqyq5rxqCQPoubs1Rrge3Y0K5B2le1lR8D82o9v09F1WhXe5pbUEVG6O5O5Pb0P0XJe11QNu3NcJHKY8wVmPmjMvFmlNjKjdvvx+hQFxh4brmeOsA/oUfb4e2O7UeOjhPnosVxVp6iKjePNM/oSJS4kFp1Hh7wpcApRW15fVZugHHMzjwO4I4KCzusjp+wq8EtUTZ4+S73FowgHLtqhP5dvIISnjwgDMIKm/qDOYVJIUujTkwFLUbGgW1mIBPl9SfRRVEUtsNaIXKMHdTOCEuTDUiY2BMLvTeAPvQc0uurkuPTgtHFaEJaQTbYRhrZeFc7O2zBVXBWd6V0TAaYgaSeASsrH4VoruMsexhy7JLZW1SpO8xI1j5rqR7NmoZqbbgcFLR7JFp7joHKEtZUkMeK3ZQsJ7P3QeQ0aHKc8d5pBBBY78uu54jRX+vVuaLvhva+5p6EPYO8OjuoTvDez7mfmb5NTSrRyt3JQSn1B44KH2ULF7P/eY9siQDBEETwK6Z2cp9xs8lSr+DUa3cl2qv+HNytAHJAuRsvaD41SLhDR4wqxVum0hq5tMDcu+gV1DZnmqB2g7JMzOOd0uBHfJeBJmRy5Lkt7BT1QTZdrbMuyfzhzf8gwD3anFe7I17rmnZ7fk4fULk9bsXcsL2isPgPcHZM5aN5Di0wDHCJ4KOl8a3rxblxZOtOdOsA6JssarTFQnK9o66Tnyu6EH78Vx3+KBy3gj+xp9yuuYNUc+kHOYWGNjC4//ABYqf+aRyYwfM/VBiX7B5n+oNgWNFujtW7dR1B3ViqPa5mZhnnz8CFzajXyuHIpzZ4gWnQwmzgIhIZ3xH4gNem37JXWbqDwOhRr64d0ndDvI8tZCPC6YOVWhc8R5LGY8ypbod7n15qFekuDz3yF0zoB1P0W72ak+MeSiadlPU+n0CBjEC1UHet0hHPbqha+rvNTzY6CAHsiAvCjpKJv2RHip67AGCNyEtsZGN2a4SYldC7L14hc8sRBKt2BXMEJeTaHYdM6xZ1wQmNNoKquGXMgKy2NSVGW9KDQ1LccqfDpucdITmjACpXb3ExLafAn1jX9PVFQK5E2E3JfWzRsul2E5dlxJ+MinUaA8NcToPH5LpHZztISACdgtarZrVqkW2kVLcW7XDvAEJbaXgqNLgQY5bJjb3IcFkX4ETi1sA/0/T/KXDoDp6FRjs3SDsxEu5pyGwslyPpF9cgN1sANF89fxXH/nv8G//IX0XXfovn/+IZH9Re7eMvs0IsepGzuUdlCG8I9i9iGtSdtBPopKDZITm7QtRp0HU2mFq4ozJLdtoQlb8R8fv2WY9s3JwDVh9+KgRLuIUOXovRg9HnzWye3bJjmNPEaqVrtAoKboMqd3Pgdx16LJmwJ7e1zPI8/aUvvLYtdKcWFbKHH/AIz46EEIW+uA8+QhRSlbKox0J78SF6ic0A7AeGq2JDnQeeqHoXeSrmAkTtvotq0ZdMLtwJ0TW0qwQl3x2OqHJqNOEcNdEbSCBobB+S7YHe7BXbD7jQLmeDO1Cvdo4tZmKkmqZdCVosr7mGkqh9prE3BBzlrmzGk7pncY61ujnAffBQDHGGIA6TGqHaGQi5PRU7bsdUe8kNDneeqtGEdknVm1KVcOpyPymD58COic2GMkHuxPTX5J5bYiD3iCDseH3qttyDeOcE6FXYfsvVtWmm980xMEcZ6cE4uCaNQf2nZMLe/a7RYxKiKjCOO4XNKvsn7kuv8AZaCbe4kLL3pJhtxpCOdVRddoXLDUtGt5WgHwXGO1dAPPxf7nOJ8Bsus3E1CWgxIOq532/oi3oCmNXVNJ5AHX2AWQdsNpJbOaEZszufsETaU/0XrZmh8Y9k2srTQFUSJomaLdMvEpZXZGnJNqroIPKPsoPE28ec/4RYuQMr0K3nisZysFar00jzmzclb0TOnP2Wi2Ywpcthx0EUncD1QJfM8xw+oRtPUjgeKHxKzLXTsVJJbKYsW1HQShpRph3ioK1sRrwWpmSRLhX4j4KxWg1CrmGu7/AJKxWx1CCY3FwO7RuV2iv9iGvtWg9fkf1XP6NRWPDr8inlnipZorgyuYpg7viyasD/kCfQymOH4fTdDXVXkxwgDy47dfonF5ZfEbzSV2CVWmWT5z7FDdrZVimoPgs2HdmaZMsq1ASAD3wfSQjLbAqoBDa5dDi6cg2HDfw9EgsMSuqX4qTnAchKc2uMVDtQqa8xHvKGoljyt8NBbLS5pElxD2/wDEQd+XFF2faNub4b5zcCQdR1U9pTqv1cI8TP6pza24jVZXwS5ssWv2p/0KbVneqcs0jzAd9US4lG1GATA3UBboSuoR1WC0qoYXEuDQBqTwG/0XHO2eL/zFZ1QE5B3WTynV3mrv20xfuuoAAQdXcTmA7vhAHquaXrcxDRz1T8aRNkk3oitG7dSnZEMA8z+iEw+1Ln7QAfVG1XzIA0Bjx1Wt7OS0B347o5HT6oW5Oak0neQD6fsjbwTSI+9ErdU7kdfknYuUIy8MXvC0Uj9lGvSXB5z5JXiPFOMOwGrUGaMreZmT4BJ51XXcLbFs0wDpr6QktW9jHKuDmNXD3B+VsnbgpbyrJDagghup+SulC3aGvqEAQ4nlo3f5ql4hctcHuI1eSYPAfljyhLlFUFCbsT3VplMjZa0zpqJHyUtpe6QdeC9A3Go4jkp3ZUha4ZHgjaU7t6iU1Hb8QtrW4y6cOC17R0HTLPbV0ys7vXdVqnWU9KuQZSmrKLOmYXdCBKsFkWmCua4diWis+E4uNJKRKBRB2X62Z0CPFu2NQEhtcQGUapjZ4kDpK2NeQckZPaDvgAbLQhYdcIavcgDdZKkLUZeTFV2qGu64DTJ0AUNW6A4qodrO0Aymkw9528cBy8ShSsY3SK9jFz8Rz3nYuJ/T2VeaRrl0JO+515dVPjFxs3gNERg1mD33bN+f7Jy0hHLGFrQFKnJ3j3OwS8aDXoib+vsOZk/fooTSkkBDHYctApfq4cP1Su7EffNNKrMu/FL6rCZ+9lVi95Ll9oueFopnU3HYE+SjyHkfReiuCB8mxXRMG7QsNJrcwDgIgmNhCoNS3cNwfHgtGjSUDq7Np0WjEMXzMfTnVzvbc/L3STHxDJ2LtB4Dkl8aj1Wt2TUO50BAn/PEJE5IbCApBIKLbVI7w3G6kFo0jvOg8x9V5luBsdNZlKbTHJMHqGdRsfYrTX7+SlqUCAZ25/VQtP7/AEK43yMLZyNYUJbt2REJDKEH0DHFHW9YjZyU03qam5CxqdFqtMbqN6o627SPbuPdVOm9FMk7JbQxSLm3tnA1aZQVz2scQ50GGgk9AOKRULFzipe1VuKFhUdsX5WDwJ19gsSTaRkpUmwI9tX135KYMayTp6BQtd395jvE9eCRdnKORrnnTh+yd2YGXMdiTJ6Dl4pzioukTxlKStkVO0L6knaYH1I68JTh7wO6IytG3LoobcwM8d491jfl+6ntaGZwbvHeeeZOsffRLkxkEBXc5mzuYn1TKgzjxMICqM1XoP3KZZ425fIrcfKMybTF+MtGURuAfLl7yhsNph51gT7xsosWuS4T1aPmdfVEYUYc3wn22VUffZJL2UPsMwhpJAA1R/8AQRy9l6xuWSHcdE1/qbeQVe6ITlDcQqAahpHh9IUFWo13AMPt6cFo18QtsoI6HSYSOn4Kep+QZ7XgTw5jUI2yNN/Q8+R4FCuBZt5/uOKzTpBxlsBx8wUqcWNhJcGWUYdlcIkx84PspW2LjIAMidPT9Vh1UHRwh3pMdUbSxPvA8Yjrw39EttjUkR0sLLqDncPlsYVbNEh0Hn9hX/BLlop1GH8Lp1PAkR7Qqrd0gHSDqXEDwGg9lsZcmSjwSNpaKXLoiLehLM3AaH0n9V74UhLsckD06anptW1GmZR1KylwmfJc2EkR0KUqz4PhJdGk/JFYP2ZmHP06K7WGEw0agDwSm7GaQks8GA1drHDgqV/Farm+DSGgkuI8BA08SuqvpNAK412+uviXjgPyAN89z8/Zdj91gZfbQoZRlgpt47nlJ1PoE0aASGD8I+XXqUsp1MoHr48ExsauRpcdymti0gqtWySTGbYDl08eaOs25WxPedq778UloGXZjwJI6nn4D5pvYS4k/fP6+yFrQSZA9sOJ6/qmmHsBOu2v6pVVfqf+37fIhFCtDWkcP8Loco7Jwxfids3LI4ucfIKbDbMuII4mFG7UgHYCfedE7sKjWwOSpxbkSZdQJbfA3ycrjESFB/T6/P2Viw/GmZeHJT/1Kn09QrEiJnF2a8fvqts3Dy3UbB09/kpWs6JQ4kDZ6jigao+G/QnKT6FEiR9+yzXYKjS2eHvzWHGl3VO5g8jz8eRQQupIB9eXRb2xzNNN2hHtGxS18tMHcJbgOjk+Sz4Zc7g8dfPmPL5KO7pgERvM+vJKrS51HkE6w5wfUAJjgElqh62SWziBHAouhQko7+nf7jWeZ8Fa8HwJhILhokORQolXsbBxcNNOauWH4O0AECXc1YKeG02jRohTfy8bafJDdheDXD6QbujqtwAEuIIW5ZO505LGzaIby5ysJ4rhVzVNStUefzVHO8th7CV1jtdiGSk88mmPRcepkkE89ugCPHwxeTlE9IyZ4A6eSkqXEzwA4oWo6BAUQqzPIHTqeqYl5AfwOKFbUczoBy6KxYS30009z9PRU6yfNQffVXTDDAHn7NAXSMQmvqsOiefv/hYtbrSOo+f+UFjdX/ed4gffqoLWrDp9FyRzY/ti0nNtwhHPtJaYJInRVx10c+Y6CRsrpYXLPhgDXb2j6qjAtsm9Q/1QI3AnktAJ1Ck/0/W/uKslliVPNrHdRv8AUWcwqmRHCWPPIx0UzakBQZ44rdtUHgJ1SxwSyDJBWHNHSVCGDQgx6KRjyOMrDiGvSObON+I5iVi7tg9ucAbc4+SNADttCo6ehjgdVxwioyH8dDsmVsHSCN1PcWozZh5oljIHl9+SFxDU2kdG7H2LKlD4pJdUJh08COA6J1RBY5VL+G+IZKxou2qDT/sNvUfJdCu7XovPyx6ZUejin1RTCrJ8hSvbCDw7QwmVw3RAmGwE1FBdVtFI8IS5P4jyC5sJFG7aVswLeABXPSdug+/qr92gpEtceJVGvKBaUzG9ATWwOu/3WGrS4Oi1a5PS0Ib2E2T4qDxVzwmvETwn78NlSmNIdKueEsD2Sd9/KI+aXMOJXu04y13dRp1G6gsaoAk66pr2ytwC08gPQgfVILafFGtoW9Ohrcd5sDRR08QqNGUEhaUKbiZO3XRMbNlJ7g15jrz8SqsTj/pLmT/wBZiVXgTPHqiP5645O9CrdhuBUmnNEneTqmfwmdFTf0Ss51/IDothhw806+At20VzwMYpoQnDuZUZw8jafvmrH/Lr38ugeKQXUitst3NIlS1LYkabp+62WrbeEPbkbaEfw+PPfovMp8ImPknD7bU9VGKOmyxwkdaF9vUcxwe0wWkEGNiNQfULvWCXzLu3ZVb+Yd4cnDQg+a4iLdXD+HeMfArGm49ypHk4beu3op82JtXQ/DOnVl9NsWOlHPbIUlRwK1adFD0lnU2L6tHVA31GGHxT1zZQ13bghY4sNSKDiVlmYPTzVKxOz1IOi6ddW5BcB6c+oVUxWxmZ0PzXRtDKTRza9tS0kGfvkhabY34K04lSLHZHiWnUcx/1KTVcP4tJI9wq4vWyOa3oktKWaPD7KsXZ6pllh4fJVa0L2GCDCaYZeFtVpPgeoKXki+BmOS5GnadkgcdI8lVKNPKdCr9ilAOaOR0VQuaBE8kOKTqjc0VyQ1KriQCdOS2eIQdXNm6oinmO6tjpEEtsZUMerNp5Wu247lCf1it/7HIW1OpCk+AnwlGtk8o70XAHos/ECZ1aQ5IZ9MTsvf6YvweZ3JIga6VJCZ2Vu2Ngj6du3kEqUYLwGsshHRtiei3fahOK9IAaBBFoQdtM3vMVVqUIfKm1xSEbJPX0OiYvTxkjvyGZLAstEajSFA15W4cUL9Khi9Qy/wCE9oMzBmPeAgpmzFxzXMqNUjYouncO5lRT/jo3aK4eudbOjMxYc1ucTB4rnzLl39xUzbl39xU8v49fI+PrPot13XaUlxKmCJB9UvNd3MrDqpjdB+EkH+UxHjltMJOaB24KxXplAOaqI+ljRLP1DcrFL7OVqLNNsqkpN3Qy9LE1Z2S21YloDuWv6obELWZ00kj0W7EUEh+kSHr1DaK5WshMwtHW2myd3DBOyhqBb2Ncgdz6EdO1gqX+X8UwctYXdkFzP//Z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4" descr="data:image/jpeg;base64,/9j/4AAQSkZJRgABAQAAAQABAAD/2wCEAAkGBxQTEhUUExQUFhQXFxcYGBgXFBQUHBccFxcXFxwUFBcYHCggGhwlHBcXITEhJSksLi4uFx8zODMsNygtLisBCgoKDg0OGxAQGiwkICQsLCwsLCwsLCwsLCwsLCwsLCwsLCwsLCwsLCwsLCwsLCwsLCwsLCwsLCwsLCwsLCwsLP/AABEIAPsAyQMBIgACEQEDEQH/xAAcAAACAgMBAQAAAAAAAAAAAAAEBQMGAQIHAAj/xAA6EAABAwIEAwYEBAUEAwAAAAABAAIRAwQFEiExQVFhBiJxgZGhE7HB8DJC0eEHFBVS8RYjYnIkU7L/xAAZAQADAQEBAAAAAAAAAAAAAAACAwQBAAX/xAAmEQACAgIBAwQCAwAAAAAAAAAAAQIRAyExEhNBBDJRYRQiBXGB/9oADAMBAAIRAxEAPwCpvwltS6ynYNn3TTE+y1LIDEHmEVToUzcFw0dkI36hNba1Ja4ud3eA6p4k5NiNkaTy0+R5oVWTtiBmbG+qraYjjC8swvLTjC8swvALjjCyGraFJTHVC3RqVkMLVGGkNp19ih6jXD8uv3qEvvRGdtmgatsmkqLOVltwdiheb4NWM2LViFu6o4AR1BUrSY23Pss7/wBHdr7Bl6EaADoYn0WlW1I1GyOOWMgZY2gSF5b5VrCaAYXoWVhccYXlleXHGq8sryw4vbcMrh2drjGseHJb1sRuQ0gtV6sgwtbT0mAfVZxS0pmnmAGkj0S0YcauWVKhLnBBimTwPoukOwxpyiPxR7osYdRpNdsIndH1HHKyFhN8dqsc6WxPRKURx4LdrZ4LVoUzWIZSoJRs9lHL2J+SmZh2bUSOgkz9R7oi1pCdZProoL3FHyQwBrRxIBJUc5OT0URikgK4oOBjcDbgR6qa1qnYn5L1rTq1TABMqw4b2QqP/GYQuSXIyMJS4QhqW7XnQZT6g/uo/wCnmePmNPVdMs+xNIDWSU0odjqfN3nBSu9EavTyOVW1k78JbO3qDsVNUptILZgAkdRxj5rq47IN6dCq32i7COhz6X4t45rllRksEkiiMw8EkmQ3kP1UtKm4mGt7vUk+YUV0K1F0VARHOdUVZYxrAATH8oV9MxcWJicp8xCX1bM8P1VmbQc/Uyeon6oC6tJ0Op4Hj6o8eZrTBnjT2ivPbC1RldmsHfqhXBWRdkzVGiwtlhEYYWIWyxC44u4va9N7S2TAj2U9PtE/K+m6ZmVbMMw1rmkuGpJjy0Ul12aZkzQJ4+aXZhU/9QDLTPFsT5JlWyV2nXuuHBUrtLa/DrEDZC2WKVKQhp05FFWjiTFsOFI6Okdd0tfA4oi7uHVT3tl6lat4hInla0h8Ma8kFN4W5rga+ikqWR/L9EIbNx3lJ6m+WO6Ug3DquZ0Sm+G4H8Qlzvwz8kBhFp3so8/0V9sKYyADSEmc64HYsfVtkdjaNaAGgBWPDrfRK6NNP7BTN2WxVDOhQARNGlBWLdG0WLKNbowKK0qUEypMWKlJG4CO7spHans2y4pkEDPGhXD8WsH29QtcIIK+mrigqL287Ntr0y4AZ2jQxv0W45uDp8G5MamrXJx2jidUaZzHKTCPpXjjqXE9CPkgLjDXMdoNtx9E0w4S3K4SPQhUuqJEnYRSa2q2DEjb/KT4haua7VMbdmR/T70PVFXtMO7p2P4T9CmYslOheTHasq6wpazIJB0IMKNXEhqvQsr0Lji/2XbCAw7ZTqPHdPrftg15qCdxI+S5UAmuG4JXqDM1pa0fmOnohaSMJ+09w15BG6QPKNv7dzHQ7VAkIJypDMcdngOZhFWj2jYT6oUQUxtWtaJdr04DxUkilDa2rNyyWgDnE/VJ7/ERMMHnxXsUvCW/2t2A5pPanM/QffNYo+Tmy3dn6c6lXHDWKr4P3QArZZVYA2jjKmybZbiVIY0qWqcWlJJaN9TnRzfUJ5YVmuGhB8DKVTHpoY0GplbsQlsm1CmjgrFZZUjdgXiFkrBanEhBWYld1QzSE1qIWo1IminHKjkva/CPg1Q6JY4wf1SK+w8shzBI2I/RdX7TYcK1FzTuBIXMWVoblfqNWnmCNNeiKEmZlSsT3FP8zT4j9twtXPzN6JpWZTd+YtIG8T6lAOty3UFrhxj6pilsU1aE942YP2f3QRCbX9PL/wBXbdCgqNAvdA3XpYpXE8/JGpA7NxKe/wAq3ogLnCnsEmCtPiv5H0KNizrjba1brlZ6BA4x2koMaWiD0C5j/Mv/ALnepWrQSu6aOWwvErr4r52CW1eSmeVFn4Dfmp5lEUSULYcdTwG3qm9rZNPeedBwGw8eqFsxx05TAk9Fvid7lECNNh15+PySHtjeELMcug50DYaKfCLcAdUlacz/ADVmtKcCVstKjce3YypVMpGkngBxTihg76utSrHJrdh+qSWjolxTrCsV1/KBzc6PQcUiWuCmO9MzX7LuGrHE9CENQu61B2kiFesKuzU0bUok8ocJjSJk/JaYrYMqS2pT+HU4Ed5rvB36wUPW/IXSlwT9msfNRve3Vxs7xcfw+s6jW+Gea6ZhBJaEPDGNJrY+N1Cgq4zSZ+NwCCvXQCVSr6i+o8wSdeA+q7uMDsxLxUx+gTAqN81tQvWP/C4HwKolDswXGXFw8NE2t+zwbqyq5rxqCQPoubs1Rrge3Y0K5B2le1lR8D82o9v09F1WhXe5pbUEVG6O5O5Pb0P0XJe11QNu3NcJHKY8wVmPmjMvFmlNjKjdvvx+hQFxh4brmeOsA/oUfb4e2O7UeOjhPnosVxVp6iKjePNM/oSJS4kFp1Hh7wpcApRW15fVZugHHMzjwO4I4KCzusjp+wq8EtUTZ4+S73FowgHLtqhP5dvIISnjwgDMIKm/qDOYVJIUujTkwFLUbGgW1mIBPl9SfRRVEUtsNaIXKMHdTOCEuTDUiY2BMLvTeAPvQc0uurkuPTgtHFaEJaQTbYRhrZeFc7O2zBVXBWd6V0TAaYgaSeASsrH4VoruMsexhy7JLZW1SpO8xI1j5rqR7NmoZqbbgcFLR7JFp7joHKEtZUkMeK3ZQsJ7P3QeQ0aHKc8d5pBBBY78uu54jRX+vVuaLvhva+5p6EPYO8OjuoTvDez7mfmb5NTSrRyt3JQSn1B44KH2ULF7P/eY9siQDBEETwK6Z2cp9xs8lSr+DUa3cl2qv+HNytAHJAuRsvaD41SLhDR4wqxVum0hq5tMDcu+gV1DZnmqB2g7JMzOOd0uBHfJeBJmRy5Lkt7BT1QTZdrbMuyfzhzf8gwD3anFe7I17rmnZ7fk4fULk9bsXcsL2isPgPcHZM5aN5Di0wDHCJ4KOl8a3rxblxZOtOdOsA6JssarTFQnK9o66Tnyu6EH78Vx3+KBy3gj+xp9yuuYNUc+kHOYWGNjC4//ABYqf+aRyYwfM/VBiX7B5n+oNgWNFujtW7dR1B3ViqPa5mZhnnz8CFzajXyuHIpzZ4gWnQwmzgIhIZ3xH4gNem37JXWbqDwOhRr64d0ndDvI8tZCPC6YOVWhc8R5LGY8ypbod7n15qFekuDz3yF0zoB1P0W72ak+MeSiadlPU+n0CBjEC1UHet0hHPbqha+rvNTzY6CAHsiAvCjpKJv2RHip67AGCNyEtsZGN2a4SYldC7L14hc8sRBKt2BXMEJeTaHYdM6xZ1wQmNNoKquGXMgKy2NSVGW9KDQ1LccqfDpucdITmjACpXb3ExLafAn1jX9PVFQK5E2E3JfWzRsul2E5dlxJ+MinUaA8NcToPH5LpHZztISACdgtarZrVqkW2kVLcW7XDvAEJbaXgqNLgQY5bJjb3IcFkX4ETi1sA/0/T/KXDoDp6FRjs3SDsxEu5pyGwslyPpF9cgN1sANF89fxXH/nv8G//IX0XXfovn/+IZH9Re7eMvs0IsepGzuUdlCG8I9i9iGtSdtBPopKDZITm7QtRp0HU2mFq4ozJLdtoQlb8R8fv2WY9s3JwDVh9+KgRLuIUOXovRg9HnzWye3bJjmNPEaqVrtAoKboMqd3Pgdx16LJmwJ7e1zPI8/aUvvLYtdKcWFbKHH/AIz46EEIW+uA8+QhRSlbKox0J78SF6ic0A7AeGq2JDnQeeqHoXeSrmAkTtvotq0ZdMLtwJ0TW0qwQl3x2OqHJqNOEcNdEbSCBobB+S7YHe7BXbD7jQLmeDO1Cvdo4tZmKkmqZdCVosr7mGkqh9prE3BBzlrmzGk7pncY61ujnAffBQDHGGIA6TGqHaGQi5PRU7bsdUe8kNDneeqtGEdknVm1KVcOpyPymD58COic2GMkHuxPTX5J5bYiD3iCDseH3qttyDeOcE6FXYfsvVtWmm980xMEcZ6cE4uCaNQf2nZMLe/a7RYxKiKjCOO4XNKvsn7kuv8AZaCbe4kLL3pJhtxpCOdVRddoXLDUtGt5WgHwXGO1dAPPxf7nOJ8Bsus3E1CWgxIOq532/oi3oCmNXVNJ5AHX2AWQdsNpJbOaEZszufsETaU/0XrZmh8Y9k2srTQFUSJomaLdMvEpZXZGnJNqroIPKPsoPE28ec/4RYuQMr0K3nisZysFar00jzmzclb0TOnP2Wi2Ywpcthx0EUncD1QJfM8xw+oRtPUjgeKHxKzLXTsVJJbKYsW1HQShpRph3ioK1sRrwWpmSRLhX4j4KxWg1CrmGu7/AJKxWx1CCY3FwO7RuV2iv9iGvtWg9fkf1XP6NRWPDr8inlnipZorgyuYpg7viyasD/kCfQymOH4fTdDXVXkxwgDy47dfonF5ZfEbzSV2CVWmWT5z7FDdrZVimoPgs2HdmaZMsq1ASAD3wfSQjLbAqoBDa5dDi6cg2HDfw9EgsMSuqX4qTnAchKc2uMVDtQqa8xHvKGoljyt8NBbLS5pElxD2/wDEQd+XFF2faNub4b5zcCQdR1U9pTqv1cI8TP6pza24jVZXwS5ssWv2p/0KbVneqcs0jzAd9US4lG1GATA3UBboSuoR1WC0qoYXEuDQBqTwG/0XHO2eL/zFZ1QE5B3WTynV3mrv20xfuuoAAQdXcTmA7vhAHquaXrcxDRz1T8aRNkk3oitG7dSnZEMA8z+iEw+1Ln7QAfVG1XzIA0Bjx1Wt7OS0B347o5HT6oW5Oak0neQD6fsjbwTSI+9ErdU7kdfknYuUIy8MXvC0Uj9lGvSXB5z5JXiPFOMOwGrUGaMreZmT4BJ51XXcLbFs0wDpr6QktW9jHKuDmNXD3B+VsnbgpbyrJDagghup+SulC3aGvqEAQ4nlo3f5ql4hctcHuI1eSYPAfljyhLlFUFCbsT3VplMjZa0zpqJHyUtpe6QdeC9A3Go4jkp3ZUha4ZHgjaU7t6iU1Hb8QtrW4y6cOC17R0HTLPbV0ys7vXdVqnWU9KuQZSmrKLOmYXdCBKsFkWmCua4diWis+E4uNJKRKBRB2X62Z0CPFu2NQEhtcQGUapjZ4kDpK2NeQckZPaDvgAbLQhYdcIavcgDdZKkLUZeTFV2qGu64DTJ0AUNW6A4qodrO0Aymkw9528cBy8ShSsY3SK9jFz8Rz3nYuJ/T2VeaRrl0JO+515dVPjFxs3gNERg1mD33bN+f7Jy0hHLGFrQFKnJ3j3OwS8aDXoib+vsOZk/fooTSkkBDHYctApfq4cP1Su7EffNNKrMu/FL6rCZ+9lVi95Ll9oueFopnU3HYE+SjyHkfReiuCB8mxXRMG7QsNJrcwDgIgmNhCoNS3cNwfHgtGjSUDq7Np0WjEMXzMfTnVzvbc/L3STHxDJ2LtB4Dkl8aj1Wt2TUO50BAn/PEJE5IbCApBIKLbVI7w3G6kFo0jvOg8x9V5luBsdNZlKbTHJMHqGdRsfYrTX7+SlqUCAZ25/VQtP7/AEK43yMLZyNYUJbt2REJDKEH0DHFHW9YjZyU03qam5CxqdFqtMbqN6o627SPbuPdVOm9FMk7JbQxSLm3tnA1aZQVz2scQ50GGgk9AOKRULFzipe1VuKFhUdsX5WDwJ19gsSTaRkpUmwI9tX135KYMayTp6BQtd395jvE9eCRdnKORrnnTh+yd2YGXMdiTJ6Dl4pzioukTxlKStkVO0L6knaYH1I68JTh7wO6IytG3LoobcwM8d491jfl+6ntaGZwbvHeeeZOsffRLkxkEBXc5mzuYn1TKgzjxMICqM1XoP3KZZ425fIrcfKMybTF+MtGURuAfLl7yhsNph51gT7xsosWuS4T1aPmdfVEYUYc3wn22VUffZJL2UPsMwhpJAA1R/8AQRy9l6xuWSHcdE1/qbeQVe6ITlDcQqAahpHh9IUFWo13AMPt6cFo18QtsoI6HSYSOn4Kep+QZ7XgTw5jUI2yNN/Q8+R4FCuBZt5/uOKzTpBxlsBx8wUqcWNhJcGWUYdlcIkx84PspW2LjIAMidPT9Vh1UHRwh3pMdUbSxPvA8Yjrw39EttjUkR0sLLqDncPlsYVbNEh0Hn9hX/BLlop1GH8Lp1PAkR7Qqrd0gHSDqXEDwGg9lsZcmSjwSNpaKXLoiLehLM3AaH0n9V74UhLsckD06anptW1GmZR1KylwmfJc2EkR0KUqz4PhJdGk/JFYP2ZmHP06K7WGEw0agDwSm7GaQks8GA1drHDgqV/Farm+DSGgkuI8BA08SuqvpNAK412+uviXjgPyAN89z8/Zdj91gZfbQoZRlgpt47nlJ1PoE0aASGD8I+XXqUsp1MoHr48ExsauRpcdymti0gqtWySTGbYDl08eaOs25WxPedq778UloGXZjwJI6nn4D5pvYS4k/fP6+yFrQSZA9sOJ6/qmmHsBOu2v6pVVfqf+37fIhFCtDWkcP8Loco7Jwxfids3LI4ucfIKbDbMuII4mFG7UgHYCfedE7sKjWwOSpxbkSZdQJbfA3ycrjESFB/T6/P2Viw/GmZeHJT/1Kn09QrEiJnF2a8fvqts3Dy3UbB09/kpWs6JQ4kDZ6jigao+G/QnKT6FEiR9+yzXYKjS2eHvzWHGl3VO5g8jz8eRQQupIB9eXRb2xzNNN2hHtGxS18tMHcJbgOjk+Sz4Zc7g8dfPmPL5KO7pgERvM+vJKrS51HkE6w5wfUAJjgElqh62SWziBHAouhQko7+nf7jWeZ8Fa8HwJhILhokORQolXsbBxcNNOauWH4O0AECXc1YKeG02jRohTfy8bafJDdheDXD6QbujqtwAEuIIW5ZO505LGzaIby5ysJ4rhVzVNStUefzVHO8th7CV1jtdiGSk88mmPRcepkkE89ugCPHwxeTlE9IyZ4A6eSkqXEzwA4oWo6BAUQqzPIHTqeqYl5AfwOKFbUczoBy6KxYS30009z9PRU6yfNQffVXTDDAHn7NAXSMQmvqsOiefv/hYtbrSOo+f+UFjdX/ed4gffqoLWrDp9FyRzY/ti0nNtwhHPtJaYJInRVx10c+Y6CRsrpYXLPhgDXb2j6qjAtsm9Q/1QI3AnktAJ1Ck/0/W/uKslliVPNrHdRv8AUWcwqmRHCWPPIx0UzakBQZ44rdtUHgJ1SxwSyDJBWHNHSVCGDQgx6KRjyOMrDiGvSObON+I5iVi7tg9ucAbc4+SNADttCo6ehjgdVxwioyH8dDsmVsHSCN1PcWozZh5oljIHl9+SFxDU2kdG7H2LKlD4pJdUJh08COA6J1RBY5VL+G+IZKxou2qDT/sNvUfJdCu7XovPyx6ZUejin1RTCrJ8hSvbCDw7QwmVw3RAmGwE1FBdVtFI8IS5P4jyC5sJFG7aVswLeABXPSdug+/qr92gpEtceJVGvKBaUzG9ATWwOu/3WGrS4Oi1a5PS0Ib2E2T4qDxVzwmvETwn78NlSmNIdKueEsD2Sd9/KI+aXMOJXu04y13dRp1G6gsaoAk66pr2ytwC08gPQgfVILafFGtoW9Ohrcd5sDRR08QqNGUEhaUKbiZO3XRMbNlJ7g15jrz8SqsTj/pLmT/wBZiVXgTPHqiP5645O9CrdhuBUmnNEneTqmfwmdFTf0Ss51/IDothhw806+At20VzwMYpoQnDuZUZw8jafvmrH/Lr38ugeKQXUitst3NIlS1LYkabp+62WrbeEPbkbaEfw+PPfovMp8ImPknD7bU9VGKOmyxwkdaF9vUcxwe0wWkEGNiNQfULvWCXzLu3ZVb+Yd4cnDQg+a4iLdXD+HeMfArGm49ypHk4beu3op82JtXQ/DOnVl9NsWOlHPbIUlRwK1adFD0lnU2L6tHVA31GGHxT1zZQ13bghY4sNSKDiVlmYPTzVKxOz1IOi6ddW5BcB6c+oVUxWxmZ0PzXRtDKTRza9tS0kGfvkhabY34K04lSLHZHiWnUcx/1KTVcP4tJI9wq4vWyOa3oktKWaPD7KsXZ6pllh4fJVa0L2GCDCaYZeFtVpPgeoKXki+BmOS5GnadkgcdI8lVKNPKdCr9ilAOaOR0VQuaBE8kOKTqjc0VyQ1KriQCdOS2eIQdXNm6oinmO6tjpEEtsZUMerNp5Wu247lCf1it/7HIW1OpCk+AnwlGtk8o70XAHos/ECZ1aQ5IZ9MTsvf6YvweZ3JIga6VJCZ2Vu2Ngj6du3kEqUYLwGsshHRtiei3fahOK9IAaBBFoQdtM3vMVVqUIfKm1xSEbJPX0OiYvTxkjvyGZLAstEajSFA15W4cUL9Khi9Qy/wCE9oMzBmPeAgpmzFxzXMqNUjYouncO5lRT/jo3aK4eudbOjMxYc1ucTB4rnzLl39xUzbl39xU8v49fI+PrPot13XaUlxKmCJB9UvNd3MrDqpjdB+EkH+UxHjltMJOaB24KxXplAOaqI+ljRLP1DcrFL7OVqLNNsqkpN3Qy9LE1Z2S21YloDuWv6obELWZ00kj0W7EUEh+kSHr1DaK5WshMwtHW2myd3DBOyhqBb2Ncgdz6EdO1gqX+X8UwctYXdkFzP//Z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12737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C3F94"/>
                </a:solidFill>
              </a:rPr>
              <a:t>Financial Analysis, cont.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92235"/>
            <a:ext cx="8686800" cy="576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00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UFhUXGBgbGBgYGBgXGhoaFx0XHBwaFxcYHCggGR8lHBwaITEhJSkrLi4uGB8zODMsNygtLisBCgoKDg0OGxAQGywkICQsLCwsLCwsLCwsLCwsLCwsLCwsLCwsLCwsLCwsLCwsLCwsLCwsLCwsLCwsLCwsLCwsLP/AABEIAMIBAwMBIgACEQEDEQH/xAAcAAACAgMBAQAAAAAAAAAAAAAFBgMEAAECBwj/xABBEAABAgMFBQYDBgUEAQUAAAABAhEAAyEEBRIxQVFhcYGRBiKhscHwEzLRQlJicuHxByOCkqIUM7LC0iQ0Q1OD/8QAGQEAAwEBAQAAAAAAAAAAAAAAAgMEAAEF/8QAKxEAAgICAgEDAwMFAQAAAAAAAAECEQMhEjFBEzJRBCJxYZHwM0KBgqEj/9oADAMBAAIRAxEAPwBqjIyMjo4yMjIyMYyMjIyMYyOCHjuOQYxjTCODN0FT7zjFpcVMUp8z4SCSUhCQ7mhaON0ZKyC/ryEqUtWJmS6lbBkAn8RNBzOjHxm+r3VPmFRogUSnPCOeZOZOpJgr2t7Rm0d1NEOTx0BPLzMKsLu9h9I6USYs2STiOEczu1iCUl+J8oYbts4QkqWKCqsnKtE8HbiTujk5UjsI2yWksAJbEah9B94+g9jgKJoCa5qOZzyJ0iFKiolRqpR6nYNwyi/JRhFVNzbpQ+A0zETSdFsF8F26JQQQVKbr5tHod22xJSBiA/qbyEef2CUg1K0g/kUT/csw6XQnAAypZbUhuihTxiPI9j+Ko5vSyYSVAkhWdfGvnHnl92EhRzY1B+keuWhpiWWmu4v0IqOjQBvLs98RPdD8YOE6A43o8tloY5ekHrutZHzKJGrlP0rFu3dm1pdngNNsJTmDDHNSOqDiOliWhTd8MfssCBxxAecMNgsqSO4twc00KegU6fGPKZcwDMH+4jyTBCy3ohJDTSjmpR8S0KeJ+ArTH+9LjI70t6ZgOW4UBI3HKA06zmaky1D+Yl2B+0NU9MvYju6+0iwQ0wL3KT/2oRyBhkTa5M4AqGBQyIOXqB0hadHJJpb2IV12fAtjVCtun5ujEjYNsPF2z1AALJpRzm75HeC4fXmHrXl2dBV8SWpgat3SH2guNQCwfKLEiSWGIEOGLgguAA9dSADyi/BPZFmWgpGoikKoDt8DEsXJkpkbjI1HTG43GhG4xjUZGRkcMZGRqMMYxjxuIsTkc/SOgqMY7iBSq09/WNTFliADxiNUwM5oB6ekC2dSNTZupLAZnLLj5x572jvVVsOCUcMhJqs/bIav5Rm/LNhBG8rTMvCYZEo4bOktNWPtEN3RtgP2pnJEpMqUGlDI/fKdX+6HoftFzkzqbsZFUI9rWCokUD0G7R4iCdInmyso6ky395+xBJ6ONbLd3yBnmwBba+Q5k13PBCeMQTKSdRzJfTVnxcxEcgMmvE8T9EV4rVDF2Fu4rVMtCg4T8tKPtA3OByMIyzUU5PwPxxvR3Kuz4YwihA7yssIDOH3fV4CzbdiVhkin3y5UrgNB4wb7bTygJkJJdYxr/I5wp5qc/wBI+8YHXNZNsSp1Hk+2WJW+K6LN22WYS5f/ACHkYa7ss6gQ5Lc8vSNWCQAzQas8uJ3JtjqSVFqy2EUOfP0zgzJsgMU5GUErMqkHARMqWq50qctWANs7OgvQNwh1BjDJBhjxp9ARzNHjt+9kBUoDHhCTaZGAstJA6jrH0PbruBBDR5p21uPNSRXdHITcXUhmpq12IOBUvvIV3c6ZcxDFc/aBaQHLbxVPTQwryZpSrCflJq+h2wSkJCFMoEJUQFfgUclDca89xEUZMakti4TaZ6Ldt+IVmQgq391XEfX9ILymGIDVixah2jQ+GceYzgZZYj6EekM1xXnQJSXAbuHTWj1ESLljdoOcIyQ3yZg0pu/SJXgXKtLtnwPpti2mYdKjYfrHo4c6kjz8mJxZbjIiRM67DEjxUmJNxkZGQRjIyMjRgTGRuNRsGMYprVhV5c2fofdI6mp5HQ5+xEtplYhmx0OwxXltkpIB3AQL0dN/GemStn6+sK/aK1LtE3/SSVFIH+8saCncTv27+Bgr2gXglEpA+Ie7LOWEq1fdnyhbu27jhZC1gzKrUc8B+UHXEXc8VbRCpy3QyMfITlykCUJMkhMlDgqzxHUDaCXBVrlqYT+1trStYShsCAw3ks58B0fWGC9FhCQlKnLUAHdA906wnW5irg7wuUt0MjHyCVhz7oImu2XiWaHCkNvrnzNYiT9pR2gDlU+kErik90q0cnoG9TBt1E4lcjq1EsQ1SW4qUxLcaR6z2fusSbNJlhnJrvNST4HrHmd0WXHaJQOhKz1p/lhEez3fLYoDfKw65+RiH6l9RKYa2eP9opvxbbPVoJhQn8svuJbkkHnBC7AwEDxLxLUdqlHqTBywycoDJLwWYo0HbvTlByQiBt3Iyg7IRSEo5NksoUi7IMVUJizLyhiEyLksxZRFOUYuS4fARM5mpgBflgC0kQxKEVbTLcGByRs7jlTPnftVd3w5qg0cBHxJKVVyKTXVLGu8pwniiG/+JVhYhcK3Z4PLnJ+7hmDiHDcxTnDITuF/AySqX5O5M4rlYVfNLpuIIoByChElgmFKk1/C+w1Z92XSIZaO8WzbyIOX5S0dyl/KWo5SrlkejDlGls7Ec7rvMLDKz95vnwMGJczYR70hNsymZRfOpG3afL96M93WsUCjuBGo8uUTJ09GyQ0Fpcx884mB2ViEAHPLQ/XZGfEKffrF0MzS+4hlD4LImcekaiIWr24jId68fkD038FmMMZGQ9izQjcajcYxqMUkHONxqMYXO1VmSUh3olepzKSkeccosyEJBOzEslyz5czpsbhFq/5eJJJPdSCTzBA6VPSFldrMxEtPDEN47td5IyiabUW2OirSRVvScazDQqokcX8g/TfC1aEd4gagj30EMF4zHWw0c8/lSPB+cLk6cBOQ2Tkvsagf+0HnCYK9j3oozwyUU+YE83IPgBB26JbWYbyrxMseBxCAtrGEAapdI5Z+ZHLdDNZJeGzyh+Gv+avQweV1E5jVyCHYqz4rUVNQYE9Bjb+4J8I9MshOMcQ39qj9YSewNn78xWgUp+oS/QQ7WUjEDk65Y/uH6mIMjuX7D30eWy5LLV+ZXmYNWGXC3bzPlzpgApjUwoaEkh97ERLYu0RSWWn0jrxt9FPqRSo9AsQEGpAhOuy/pRarHfDJYrWCHBBygEmgZbCzR2gxXEx427QViwjKi5LhdtF8S5YdSulYHTu2qR8iCd6i3gK8oZGaQt45MeAIhnohRsPaC0TvlAAORDesFZUu0/8A2J4M/jBOSYHpuL2xX/iPZMUknZHmvZctOUnRQI8m8THrfaaVMVIWmYlJLGqeeYMeS3anDaEaO/vwgYPUkPfhkqxhWdwfiBT1HQxxKIxKToa+vrFu9BhnpOhxA8Du4RU+EyhuYfTwg2zqDV3u28UI2ts5Md4gzYFJIOz7Qp3d/DfAy6ZVG6ctvA+cX0oUkhQocnzB2g/s4frK39wbWhgkJIFKjZWCMkgjdvgVdtpBDGgzDHTd7pwyLyUVbodeB0irDKuiHKvk6MkbBGom7wpheMizn+n/AAn4leMjDGooYsyNxqMjGMJjRVHClRVtk4hJY1OX197o43RkgdeE7EcI+V3UdugDa/oITpVoHxVIB7oNNvebOJe0N84XRKJc0Kn8AebdeYGxy1oV8VWpq+u4b2ctEmR2irHGiW8rQwLagcqNXkTASWr+aNyS/DCT1gve6XLgjCQ4P/LXQe6wGQaqORNOQFPKO4/aafuJF98K3qB6lj4qEOE5H8tIOY2bfhLduZMKlyqeYneR4Mof8RDXLDpQHzHiJQHmYXndJIdiXkaewAGKYG58VH6GGKSo/DxHNIlK5pY16GFjsBMeZMB+19VfWGtKHC0bcQ8v/LwiGXuGS7PJO3tpmSrbOQn76m4O4f8ApKeREL3+vnEpHdUpSmSMLuSWAEOv8RLM9qRMAfFLQS1KpGE+CRThAix3ehSkkFSWUFVlqJSdqSCNXatDrHoQcKWiWayvopyTMQQJ0paCcW0VQWVTaCC4zpDBc954DRZIMEO0LLs6ZaJal4XVjmLZZWS5mKOHMlzTbpCMoqSe9QvX6wvJGMuijDKUV9x7Vclq+KARBydY+7Cd/DGZiRXbHpNokjKEQhaZ3LPjJI857RyZMlCpkzEoDQZk6AR5reN72g95KEyUH5XDqYa10y0EeqfxAuxS0DCMWgS4Fa94uK6U41hPTLK5YROQcQFFBLitCCAajpDMSjF7Nkc5R+0EXHMvKaELlFcxMwqwE91KlIBJSC1SAk7Pl1hr7LdsV/E+DOxoWCykrDkNmQoNUl3B20fOC/ZKyCUhGEKODF8NABTLQpQIUtlVxMVCmWJVDowXbciAorWl1bSxIL6Hbv8ALIOycK0T43O/uZq9u9KVvBjxe9kfDnoVoFt1LHwJj3S3Sg0eK/xGlYFD8/oYlh/VorT/APNsztCk91Ww+Y+oiOSXY7Qx4HLoXHOJrfO+LZpUylcL7iQoH/J+sU7KrD3Ts8vbwXig/IZu6aULYvhOuw/t5bIZhJBD6HX6wsWaay61BY8/3cc4Y7Epiz901B0IO7w6xNIKSNqkqSyg+8a/rBq75+IbDs+kVk7FU03e+kdSpZFc/e2HQi6tEk34YZSstQjnGRSTMpmeh9CIyHeq/gVwOjGRkZHpkhkaJjccqMYxDNVC12mtxJMtJajrV91OvM+sMs9QSCTpHnt6KJlA1xTlYidiASByJr/TCM0q0NxqypY7OjBMnrAwo+UHVVAH2s4oMyRviiq0KnqJDhCHAGx6ufxK1PowjqfimBMlLBKBWtMTmqm1ag18ogmzEpR8NDtr95ROp0GgAzbnCPBQl5Kky2AOk1S9d5/DuHj0iuuSmhSTUjMfSK81NRTLLZ7yjUvE4b3v3bIbxro5fyXbolYVpLuAQTwGfhSGkHDhfMJUeowjyEBbqshLb69MvrwJgvb14ZZOpZI4CnoTxTEuV2yjGqQU7FWrDMG8E9Ktzyh/mlph0xBxvIjyu6phlqSofZj06Ur4ktCwagD9n2ZeMRz7DmvIs9srLimy96C39x/WKdgsZH2oPdp5TiWtmYFJ5kke98B0LYRzmx+ONwNWyWGNYTbfZxihrts2hhVtsx1GHYm7ByJJHo/8Lvkptj02bHmH8LzTnHp684di6ZF9R7kU7dYRMFYXV9nUhThxwhtekQLEdlBMHHklHQOsVgwtUwQ+G2UYExslhGUUjkpNso3hlHjP8UAFTGJ+VOLQ1cCodwML1ap5t6/b5tI8R7cyVqnTJh+Q5cEhv15wuDXqoqUX6bIrgV8SxqRqkk8qE+PnGBygKFSC7cM/CvKKfZC04cQ0cHrSnUHlBdEr4cxSOLPuyfcQQYPIqk/3OY3cUSylgpBD6He2RI4U6Qx3dNJlgvVL9My3AueBOyFpKMJAyHlmWO4gwXuS0YCU5g5P4c37piXIh62N0jvJfcP0/ThFn4QNU0MCrvtIScL937O1tm8eREG0orTY/wBffGDwTrTI80KIUpO6MixhV7EZF32kuyGMjUaUYtEmGOTG1GsUL3vFMiWqYrJOQ2nQDeY43Rjq8yMBB19A5hBmzgUJFQEoCSdS2idM9Ttjq9u0JtAYURs1P5q+HnnAifNJYVJ3Anyy8Iiyz5OkV4oUtkF4EMQksnYKOd5J7yt/lQRwlYUVAliKEioV+bV9/PbG5d0TZi8RSUgGjt9Xi6i4kJH8xWrlj7bxgXKKVWOSbBEyz6O9fCLViu/UikX1FA7stPR68zWL9msxzNPTgNsA8jC4nVjs7U1NH2Pn73ndA+9JwVMYfKnx09Gi1a7aEjCjM67vp7rAeUrU6eJ9+W+BS8hBeyJeuwV4Q3dmb3wqShRovLjXzFOUKdmDJrmqp4BgB72RzMnthI+8pjsw4CCOsIcbYzVHp97WX4spSEs7UO8d5PIs3NtISbNMJTWhcgiHG5LwE5Dj5gA/4kkOG8SN4UN8Ld8ow2gqAoutMsWvWh/qhTQWB03Fgq8UHCTCqlTqc7YeL0lvLPCFCRZgQSpQBD93U707YoxaR3JbZ6b2DZCB1j0UEFIVHknYi2gjCFOekP6r0MuWO4pe5LP4kRoT42mJz4+TVBO1zsNdIglWh46Un4ksEgjcaHppFGVLILGCbaYqMVVeQsJkQ2ibEWKkV5syNLJo0MewT2ktwk2ebMP2EKV0B88o+fZlvnLRhmTFKA0PrqecetfxYt3w7Hg1mrSnknvHlQDnHkKksnea+gh300Vxv5ZzNJ8qT8Fu5JoTMANAp0vsxgpfk8N1qBVLRMbvIASocHAPVxzEJMlPvhDhY7cEgKLFKx3ho6WStuBZX9QjuZbtBY+qLc6UZkvEiqk14prXkcxt3R1ZZmIOc/fvpHMkKlKwhTg1lk1BbNJ5Z7i/G8kJWcSXYgFSaOgmgVvD0Oxt0SyjocmXpU50scxX3u+nRisVqcB8xl6jzhZTJIz68ffOozEErqX9k7ac9Im2mFJJobUTHAy5iNwOTaVJpsjIo9eRL6aMjiZHZgbfF5Jkyyo55JGpOyPabSVs89K2Q3rfCJCSVEPoNsedXleq7Qp1q7rltg/KKRq0z5lqnEZk5kmgA1OwCKdswoOEZ6v4ONNoTwd4klJy/BVGKj+SWXaUp0JbY8WU3wkfe4QIlIB2mLaJaBn9YS0ihNlpd6KXRCW35k8HjpNjWsgrVmNXegrvzeIv9YxZKOpbmAI7l3gpQYD+3Iev7QPF+EFyL8qUlAo3FX6RUtt4Bs30Gg/bcIrrStT1L7AfrGk2Njl9f8oyil2ayoVk1y/EfQRLJQSQPf6++UmFLs+I++Qi7Z7MXD5nQZ8zGcqRkrJEqzrQDy0gdb7RhQhO3G237I9PCDMyUzDYCeDAnyAMK/ambhmISPsJHIqdR842KPKVHMuTirHC4L1VJVIW/dUMKutDu05CDvaCZiZScsVfwmnSld4bkjyJmKTL5/8AWGORaSUo/EEvvOQPhCJxpj47pm72tASADC9PlhdIsdrpxTMDDutzECbHa0uKgcf1g4QfHkgm7lR6J2WugIklbd4ZGHu4p2NAJDx5rcd/LT3QtK0nMUPukNtn7TIlAOtKAcg4D8BrAL3bO5cMmtbHRSqRVSQTAZN/zFh0SsY2/K/MxVuq22j4xTPQlIIdOEkgDYSczvg5TJlglG7GJSYrrTFgqgJ2rvlNls65lCr5ZafvLV8o4ancDA1ZxM8s/iZbP9RbhJSe5ISxOgUplLPIYRxEJE5eJRIycNwFBBe3kolkqLzZzrUdcJJLn86q8BAgS/CLselQqXZPIgxcqcYUjX50b2DTE80V/wDzEB5dGgndiiAVJLKSUFJ2HhqNogJsbFBmy2sy+4sYpbjcQdFJfI7tpI1MGLVZ8aBNkqfDUFO93BGmWWr6msDApCxiY/DVm2ctWqX1GqTqBtpEt3FUlbhik7MjrXZQvwMTz0MWwvdtrxpcjvCi0s4IyccP01EGTYu6FoOJBZjmQDk5+0Ks+8QBKGPxEu1HKaKD6KGW7KtdXEMt12phWqFDo+YO7fpucMik3TNJtbRYk2hWEd4ZbR6xkWvhq0SFj7xZzxcZ6coyD9P9RPIiWY877SXiVrUv7KHTL4gsVf3eAh5veeUSVqGYSW46eLR51fVlaaiToBLSeKmHrHqZn4I8S3ZHPH+nkIlhhMnJxzCR8qNBzpxLjWF1ZcnZ7qd8Eu0dr+JOWdqmG5CBQecU5svBLl7VAq9B74QpjokaZmFIY1r75xJLtL5/U+UUyHieXLHCBdDEwiFDQu+lKa5Zx0+pz5H9YqSbOTkR1iYyUp+ZXIQt0ESGfs8f1eJJEpUyictukasoSflS+9WXvzg9Ks5ABVlRktUng9BuGzPSAk6CRBY7vSl6uWqTv2a12axdSnCKhnowHg+3byEW7LZnqzau/iS2zXdTRoLSrEcKK6YhkkHYdpfx3wq7CB6pg7xVkQcX5R83gyRzhHvicZk1SzmST1LtyyhpvieMOFDE6kMzJNAHzD67tc4BWKwMTMmZJIwvmpX0GfIbYtw1FWyfMnLSLEu04FIl/dSkHjn5QxicyEA5t5Qu2SSCvEcvmUs5Abo6F5Baif7eH1hWWHJ2v8j8MqVP/AUvJXxM84FyLOUqdnGoix8eCd3sqFpuKHr3WFLluizzAFKQHOoLeUN9yXTZJIBKEqWwqa5NtgFYbuCshXo8Ml23UUscI8/OEqbH5Jxa+PwGpK/iF8h7yiaez0zjJMsx1MSBnHW21sibVnEyaAlyQABUx5J2ovoWmaqYt/8ATynShORWdQN6tT9lAahJhq7Z3yBKKcRCNSPmVuT738fKLwtBmFyyQAyEDJILsBvzJOpEMwK3ZpriiuuaqYtUxVS77nyAGwaDhECR3iM6dcvq8EEy8KANTU+nvdA9STRW1/MinSK4uxHRKuW1NkELlU+JP3kluVfIGKlmrSJ5CChYUksxBrRiIXLaaHx+S/ZpipcwHQ0UNCkliCOvAwesicYxI+ZPzJ1I1B20cgjfQMIqrsomJC0MBQ6UOo2RLdstSFBYanzVdwTV2er7du6JpSsbQVs6SaooQ9KMQPmTXaKtl0g5YlAJxpBKcinPPOh1BrzeK0uSCBMQ6gWfSmhrqN+/fF+yoKe8lyk/MGZ/oR673hCewZbQUlSkkApmBjl3SfGMir8AmqQW9/hjcN5iaQPvlOJKU7VAngkg+kJd7q/9UVfdMo9Hh1t+Y/MPAH/yhIv1LWgvkQgkHYCB0r4R6WUjxivhxKmk54VNxJHo8RT5hUdwEWrcMM2a2Sj+sVmoYU2PSOAmkTIR0jUitIsSkk9YFsJE8oFmDAbdTHUmwD5lM20+68BEtlSWdhm22J7WkpScLYgwfNifbwpyd0MS1ZPLWhAckJ3keQ9ax2m9QP8AbSSTqou/1G7LdC+g4lN8xzJJJrBK3IUkUcVbZt2c/COuCujJ6DMu046TFlwHIByauXyjoIp3vaAf5YWpCWc90KKsQBqrENo4xQ7Mo75GgChxcGJr5HeSdClNN2HC/wDjA1U6O9xspIMupAWSEhiafaQGIB2E66GBMy1KxO+Tj9v0bKDIk90/iz4a+b8oEWmVXLVofCQE0V7TPUoZnIPzAr4mOLIlo6VLqeo+nvZE1nqeLw2T1oVGL5bL8qsEbsmEKitZZLwVsdnrWIZyo9CER2uFeRhwsqw0I11OAGDwxyJi+HExPGdGyQsOmY0BL1tuKj0957BGploLEqNAHgDf9t+FJUo/MznjsG4RyU3LSBhBJ7EbtZbTNn4AaJOXCpgCQSsgfepxoB0JeLNnSTjWrV/MA+JaJbllusKOQxK/t/YRfBcI/gRN8mc3izqAyxJQngDWBk8FwDoAG4CvjWL4W60j8RUfH9oqKl6mpBJO8a+BMMhrQEvkksimLGog1JlS1jTEdhY9FM9dPKBCJNW3Z7qj0i3KTlw27zUe3hUx0Andq1WdeFQeWpnGWeRDsx3HMZE5wy/6MllS1O74SK8iSKHcdnGF6yWo4WUcSDzb6efhBa7VmWCpCsSTmnN8s0n5tN+x8omm7/I1Kg3dE0pooDNnoPAGigdN+sMFmKQoghgeYI0IY8awKu+3SlsFOlxQs4I3FqtqFBxug7JsSVp/lqSW35HdqB+kLVsTNrydG5wahVOD+MajoS5gp8NZ4FJHIvGQf+oG/kXrwQ6VbcxxDN4iEi+nIE/LEVpAP3WYequcOd8qIkzCPm+z+Y0HiYW02QTRl/KRRA2tQq8T4mPXyKyGDoTb3USsrYh+9yyfziKzAcmJcbq/WLtus6jhQkEqTiIJyKaMx5HnxgdLmAKcEqDV3DUB4RRQmSWMVP5fflFqwB07wac6eZiCyDvqB4dWixZZbEA0AJCt41b3rC5DIh67rIEhL5NjO2tQ39P/ACEUb1JIU2pHUn9o6mW9SgtQzd24N9BG1I/lOK1SSeZPm0J3ytjfBSuOzAzmZ8OfKtBochzi92rZCAHGImnFi53VLR3cYEoufmZzz7zcu71MD+0M0LmbcFE+B/5FR4tBr7sgL1AhuefhWFHUsfzD6s/XZDFb7MDhYUD+LEDkPKEuyrq2n0r74w83RN+LKD5pFeT16EvHM6p2bG7VAeR3lkaZgflNc9tfCKFushAOlae9czBcS8BWr7u3r6eMd3pKCgkjIuRvo/WkcUqYXaFiXJxVGbeTxGiSQX0d+YNRDMLs+HKQVUWurHQOPABj/UIozrMxcUxZtodCOYg1kNwsmu5OsH7HKeAV0mgfafTwhqscl4jzPZbD2hSwy25QVC2ED7OholmTISmC9kk2ZQb1B+TkeIEI3bu8O6EjMn9IZ7RPZPCvgR6x5vfNq+JPGwK8qw76eNzv4F5HxizJ6cMvDuSP8kk+Rju5P9pStiFA/wBWGILQtpZfc3URZuBDy5qXzwjq8WS1AmW5A5RwzBuwD1MSz5QASrT5VcqP6xFPOKYv83rF+wHFillu8PHT3ugm62cSsgnAonM9C4Gx/wBX8YvIld0KfMOkDM7a6MaP7HE2y4yXBdJFNe62XLzER2S0F3W7uzNlpyDRyW1o7F06LdnmqxPrs2jY2UHbB99Py6p+j84pIs6vsgakUc+Ltt5ERJZLQqn6t+kRz2UpjMmwhSfiSjvILs+0ihB/EK74vXbbmU01ASMirfvLMebbneKdw2nCoEOHzGh4b/PlB21WMUWhmOmjbD6HTrCU2BL4YTloLUXTi3gVAiMijKQlh3kp3FwR0pGQ1ZEIcP5QsdpgTLEsFjMmIS+oDuSOABjpQShISkUFAw0GTN0ie95bzJX4cSumFP8A2iO97eiQj4izQhmGZOYaPbfbPPXQkW9cpCipamKapDl3LnJtXPWFq0TwVFKQwOIk8iTrziS8rSuctamJc5Z6U8Iqy7OpLqUkgMakEZgiEJK7ZQrqiaRNqFbWflSCE6hxF6tC/IUQH0gzd84LSEkwGSNbGQlei3YZzKA206/vBoLwywAKAsf7cxt+jwIkWfwIptbIc4sY2khtCCrdp9ImlsoWjieRiJSXdnPQU6AQNtYLl8/TXxaLymzDF3Ox9pYeI3RZUETE1HN6cCwpzglLiwZR5IWrMrCa0csG2bfe+Gvs8VAlQ9sMR8PdYBWqyYVBhXgfPX3ybuy6QmWuYcku3FnbqfCCzSTjYEFTI72QE94B0TCMqsff/IbYmu1SVEy1JfAxS21j3X315cI3Z5yGwLHdJIcZpJq9Ps1L7I4tdimyWWkYg+IKSxptJFK7cmDb4R4oZ07B9824mcFZpSkMdoLP1cjTLdFyZZ+7i9l6+bxzbLEJqApAYF2b7Kj/APGrZWqVepiayLKpJ2gh+RIPvdGl0qDiwfYJeGaEnIsx8ve2HS77LuhalWXEcY0ZvD30h9sSAUgjURPkdsfdRODJYRRtIgrOgVagawBxAO9CcJ3wiTv9x2qCa6aVMelLszgwhX9ZMK1NTP34RV9O6dAZlcQbeC/5ak7Ep8wIvdllgpW+dPfWBNsLp/Ml+hCm8Izs/acCm0LjyIiyUbxuiSLrISy5jrNKVi9KWxBGjHZugfNYFY2fuX3fTfE9nmuk1zBDbfdI5OIUWGbUSSFgHRxoDTLcR67oG3nI+GRMSWC/M8NddhYwcuppiQlX2gBwUkUPMRAqT3lSluRmnEKNsNXcU8dGhUZUwpKzu5bwxgBWY9vsi6uSy8JyUxTx1HB25K3QEs5QhXeRMRhOYwzAx1bukCg1OohtkSUzUDCtJYuM0kK1HeAd30eFZI0/0YcZHN3TAk4VEtpu5vDzctoB7iqgjrnUQkWmQQUkgg6vSutDzPWC1yWyrVDZH3u84lunYya5RGSZJWkkAOBlR43BOzzApIO7bGQ7hF+SXm14FC3fOn8k3zlx512ymH4hDlhlXdG4yPWykmMVVzCGIJBw5gsesavSYSpQJLBVA9BTQRuMjkRsuiAfY5eZjuwHvDl5iNRkdl0BHtDc3y8B6RPafmmDT4aTzIDnjG4yPP8AP8+S/wAAaw/Krcoeo8oI3Of5h96xuMgsvTBxly/5YExQAADDIRYsn/s0b116zPoOkZGQv+1GfZCvNX5l/wDaDPZ1RMxSSXTgJw6Oyatk8bjI3gzNlATNGEAYlJdgz55tnFudKSJgYAOtL0FXd3jcZCpdhI4QgABgB3dOEHLt/wBpPARkZCn2OXRYmiKkwVEZGRw3ghWKQidph318I1GQ/F7kD4YqH5ZfFXnA+zGvT1jcZHpx6ZDLtBi0iss6kF9/GKkv/r6RqMgI+1DX7mNfZ5VFe9YsX3/uHcqm7u6RkZE0f6jGS9oMvP5h+UHm0GezWR3oHmYyMjZfYjR7YblVsxerYWerVamykVOzxy96xkZEsuhsfI/2Idwc/MxkZGRxCH2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 descr="data:image/jpeg;base64,/9j/4AAQSkZJRgABAQAAAQABAAD/2wCEAAkGBxQTEhUUExQUFhUXGBgbGBgYGBgXGhoaFx0XHBwaFxcYHCggGR8lHBwaITEhJSkrLi4uGB8zODMsNygtLisBCgoKDg0OGxAQGywkICQsLCwsLCwsLCwsLCwsLCwsLCwsLCwsLCwsLCwsLCwsLCwsLCwsLCwsLCwsLCwsLCwsLP/AABEIAMIBAwMBIgACEQEDEQH/xAAcAAACAgMBAQAAAAAAAAAAAAAFBgMEAAECBwj/xABBEAABAgMFBQYDBgUEAQUAAAABAhEAAyEEBRIxQVFhcYGRBiKhscHwEzLRQlJicuHxByOCkqIUM7LC0iQ0Q1OD/8QAGQEAAwEBAQAAAAAAAAAAAAAAAgMEAAEF/8QAKxEAAgICAgEDAwMFAQAAAAAAAAECEQMhEjFBEzJRBCJxYZHwM0KBgqEj/9oADAMBAAIRAxEAPwBqjIyMjo4yMjIyMYyMjIyMYyOCHjuOQYxjTCODN0FT7zjFpcVMUp8z4SCSUhCQ7mhaON0ZKyC/ryEqUtWJmS6lbBkAn8RNBzOjHxm+r3VPmFRogUSnPCOeZOZOpJgr2t7Rm0d1NEOTx0BPLzMKsLu9h9I6USYs2STiOEczu1iCUl+J8oYbts4QkqWKCqsnKtE8HbiTujk5UjsI2yWksAJbEah9B94+g9jgKJoCa5qOZzyJ0iFKiolRqpR6nYNwyi/JRhFVNzbpQ+A0zETSdFsF8F26JQQQVKbr5tHod22xJSBiA/qbyEef2CUg1K0g/kUT/csw6XQnAAypZbUhuihTxiPI9j+Ko5vSyYSVAkhWdfGvnHnl92EhRzY1B+keuWhpiWWmu4v0IqOjQBvLs98RPdD8YOE6A43o8tloY5ekHrutZHzKJGrlP0rFu3dm1pdngNNsJTmDDHNSOqDiOliWhTd8MfssCBxxAecMNgsqSO4twc00KegU6fGPKZcwDMH+4jyTBCy3ohJDTSjmpR8S0KeJ+ArTH+9LjI70t6ZgOW4UBI3HKA06zmaky1D+Yl2B+0NU9MvYju6+0iwQ0wL3KT/2oRyBhkTa5M4AqGBQyIOXqB0hadHJJpb2IV12fAtjVCtun5ujEjYNsPF2z1AALJpRzm75HeC4fXmHrXl2dBV8SWpgat3SH2guNQCwfKLEiSWGIEOGLgguAA9dSADyi/BPZFmWgpGoikKoDt8DEsXJkpkbjI1HTG43GhG4xjUZGRkcMZGRqMMYxjxuIsTkc/SOgqMY7iBSq09/WNTFliADxiNUwM5oB6ekC2dSNTZupLAZnLLj5x572jvVVsOCUcMhJqs/bIav5Rm/LNhBG8rTMvCYZEo4bOktNWPtEN3RtgP2pnJEpMqUGlDI/fKdX+6HoftFzkzqbsZFUI9rWCokUD0G7R4iCdInmyso6ky395+xBJ6ONbLd3yBnmwBba+Q5k13PBCeMQTKSdRzJfTVnxcxEcgMmvE8T9EV4rVDF2Fu4rVMtCg4T8tKPtA3OByMIyzUU5PwPxxvR3Kuz4YwihA7yssIDOH3fV4CzbdiVhkin3y5UrgNB4wb7bTygJkJJdYxr/I5wp5qc/wBI+8YHXNZNsSp1Hk+2WJW+K6LN22WYS5f/ACHkYa7ss6gQ5Lc8vSNWCQAzQas8uJ3JtjqSVFqy2EUOfP0zgzJsgMU5GUErMqkHARMqWq50qctWANs7OgvQNwh1BjDJBhjxp9ARzNHjt+9kBUoDHhCTaZGAstJA6jrH0PbruBBDR5p21uPNSRXdHITcXUhmpq12IOBUvvIV3c6ZcxDFc/aBaQHLbxVPTQwryZpSrCflJq+h2wSkJCFMoEJUQFfgUclDca89xEUZMakti4TaZ6Ldt+IVmQgq391XEfX9ILymGIDVixah2jQ+GceYzgZZYj6EekM1xXnQJSXAbuHTWj1ESLljdoOcIyQ3yZg0pu/SJXgXKtLtnwPpti2mYdKjYfrHo4c6kjz8mJxZbjIiRM67DEjxUmJNxkZGQRjIyMjRgTGRuNRsGMYprVhV5c2fofdI6mp5HQ5+xEtplYhmx0OwxXltkpIB3AQL0dN/GemStn6+sK/aK1LtE3/SSVFIH+8saCncTv27+Bgr2gXglEpA+Ie7LOWEq1fdnyhbu27jhZC1gzKrUc8B+UHXEXc8VbRCpy3QyMfITlykCUJMkhMlDgqzxHUDaCXBVrlqYT+1trStYShsCAw3ks58B0fWGC9FhCQlKnLUAHdA906wnW5irg7wuUt0MjHyCVhz7oImu2XiWaHCkNvrnzNYiT9pR2gDlU+kErik90q0cnoG9TBt1E4lcjq1EsQ1SW4qUxLcaR6z2fusSbNJlhnJrvNST4HrHmd0WXHaJQOhKz1p/lhEez3fLYoDfKw65+RiH6l9RKYa2eP9opvxbbPVoJhQn8svuJbkkHnBC7AwEDxLxLUdqlHqTBywycoDJLwWYo0HbvTlByQiBt3Iyg7IRSEo5NksoUi7IMVUJizLyhiEyLksxZRFOUYuS4fARM5mpgBflgC0kQxKEVbTLcGByRs7jlTPnftVd3w5qg0cBHxJKVVyKTXVLGu8pwniiG/+JVhYhcK3Z4PLnJ+7hmDiHDcxTnDITuF/AySqX5O5M4rlYVfNLpuIIoByChElgmFKk1/C+w1Z92XSIZaO8WzbyIOX5S0dyl/KWo5SrlkejDlGls7Ec7rvMLDKz95vnwMGJczYR70hNsymZRfOpG3afL96M93WsUCjuBGo8uUTJ09GyQ0Fpcx884mB2ViEAHPLQ/XZGfEKffrF0MzS+4hlD4LImcekaiIWr24jId68fkD038FmMMZGQ9izQjcajcYxqMUkHONxqMYXO1VmSUh3olepzKSkeccosyEJBOzEslyz5czpsbhFq/5eJJJPdSCTzBA6VPSFldrMxEtPDEN47td5IyiabUW2OirSRVvScazDQqokcX8g/TfC1aEd4gagj30EMF4zHWw0c8/lSPB+cLk6cBOQ2Tkvsagf+0HnCYK9j3oozwyUU+YE83IPgBB26JbWYbyrxMseBxCAtrGEAapdI5Z+ZHLdDNZJeGzyh+Gv+avQweV1E5jVyCHYqz4rUVNQYE9Bjb+4J8I9MshOMcQ39qj9YSewNn78xWgUp+oS/QQ7WUjEDk65Y/uH6mIMjuX7D30eWy5LLV+ZXmYNWGXC3bzPlzpgApjUwoaEkh97ERLYu0RSWWn0jrxt9FPqRSo9AsQEGpAhOuy/pRarHfDJYrWCHBBygEmgZbCzR2gxXEx427QViwjKi5LhdtF8S5YdSulYHTu2qR8iCd6i3gK8oZGaQt45MeAIhnohRsPaC0TvlAAORDesFZUu0/8A2J4M/jBOSYHpuL2xX/iPZMUknZHmvZctOUnRQI8m8THrfaaVMVIWmYlJLGqeeYMeS3anDaEaO/vwgYPUkPfhkqxhWdwfiBT1HQxxKIxKToa+vrFu9BhnpOhxA8Du4RU+EyhuYfTwg2zqDV3u28UI2ts5Md4gzYFJIOz7Qp3d/DfAy6ZVG6ctvA+cX0oUkhQocnzB2g/s4frK39wbWhgkJIFKjZWCMkgjdvgVdtpBDGgzDHTd7pwyLyUVbodeB0irDKuiHKvk6MkbBGom7wpheMizn+n/AAn4leMjDGooYsyNxqMjGMJjRVHClRVtk4hJY1OX197o43RkgdeE7EcI+V3UdugDa/oITpVoHxVIB7oNNvebOJe0N84XRKJc0Kn8AebdeYGxy1oV8VWpq+u4b2ctEmR2irHGiW8rQwLagcqNXkTASWr+aNyS/DCT1gve6XLgjCQ4P/LXQe6wGQaqORNOQFPKO4/aafuJF98K3qB6lj4qEOE5H8tIOY2bfhLduZMKlyqeYneR4Mof8RDXLDpQHzHiJQHmYXndJIdiXkaewAGKYG58VH6GGKSo/DxHNIlK5pY16GFjsBMeZMB+19VfWGtKHC0bcQ8v/LwiGXuGS7PJO3tpmSrbOQn76m4O4f8ApKeREL3+vnEpHdUpSmSMLuSWAEOv8RLM9qRMAfFLQS1KpGE+CRThAix3ehSkkFSWUFVlqJSdqSCNXatDrHoQcKWiWayvopyTMQQJ0paCcW0VQWVTaCC4zpDBc954DRZIMEO0LLs6ZaJal4XVjmLZZWS5mKOHMlzTbpCMoqSe9QvX6wvJGMuijDKUV9x7Vclq+KARBydY+7Cd/DGZiRXbHpNokjKEQhaZ3LPjJI857RyZMlCpkzEoDQZk6AR5reN72g95KEyUH5XDqYa10y0EeqfxAuxS0DCMWgS4Fa94uK6U41hPTLK5YROQcQFFBLitCCAajpDMSjF7Nkc5R+0EXHMvKaELlFcxMwqwE91KlIBJSC1SAk7Pl1hr7LdsV/E+DOxoWCykrDkNmQoNUl3B20fOC/ZKyCUhGEKODF8NABTLQpQIUtlVxMVCmWJVDowXbciAorWl1bSxIL6Hbv8ALIOycK0T43O/uZq9u9KVvBjxe9kfDnoVoFt1LHwJj3S3Sg0eK/xGlYFD8/oYlh/VorT/APNsztCk91Ww+Y+oiOSXY7Qx4HLoXHOJrfO+LZpUylcL7iQoH/J+sU7KrD3Ts8vbwXig/IZu6aULYvhOuw/t5bIZhJBD6HX6wsWaay61BY8/3cc4Y7Epiz901B0IO7w6xNIKSNqkqSyg+8a/rBq75+IbDs+kVk7FU03e+kdSpZFc/e2HQi6tEk34YZSstQjnGRSTMpmeh9CIyHeq/gVwOjGRkZHpkhkaJjccqMYxDNVC12mtxJMtJajrV91OvM+sMs9QSCTpHnt6KJlA1xTlYidiASByJr/TCM0q0NxqypY7OjBMnrAwo+UHVVAH2s4oMyRviiq0KnqJDhCHAGx6ufxK1PowjqfimBMlLBKBWtMTmqm1ag18ogmzEpR8NDtr95ROp0GgAzbnCPBQl5Kky2AOk1S9d5/DuHj0iuuSmhSTUjMfSK81NRTLLZ7yjUvE4b3v3bIbxro5fyXbolYVpLuAQTwGfhSGkHDhfMJUeowjyEBbqshLb69MvrwJgvb14ZZOpZI4CnoTxTEuV2yjGqQU7FWrDMG8E9Ktzyh/mlph0xBxvIjyu6phlqSofZj06Ur4ktCwagD9n2ZeMRz7DmvIs9srLimy96C39x/WKdgsZH2oPdp5TiWtmYFJ5kke98B0LYRzmx+ONwNWyWGNYTbfZxihrts2hhVtsx1GHYm7ByJJHo/8Lvkptj02bHmH8LzTnHp684di6ZF9R7kU7dYRMFYXV9nUhThxwhtekQLEdlBMHHklHQOsVgwtUwQ+G2UYExslhGUUjkpNso3hlHjP8UAFTGJ+VOLQ1cCodwML1ap5t6/b5tI8R7cyVqnTJh+Q5cEhv15wuDXqoqUX6bIrgV8SxqRqkk8qE+PnGBygKFSC7cM/CvKKfZC04cQ0cHrSnUHlBdEr4cxSOLPuyfcQQYPIqk/3OY3cUSylgpBD6He2RI4U6Qx3dNJlgvVL9My3AueBOyFpKMJAyHlmWO4gwXuS0YCU5g5P4c37piXIh62N0jvJfcP0/ThFn4QNU0MCrvtIScL937O1tm8eREG0orTY/wBffGDwTrTI80KIUpO6MixhV7EZF32kuyGMjUaUYtEmGOTG1GsUL3vFMiWqYrJOQ2nQDeY43Rjq8yMBB19A5hBmzgUJFQEoCSdS2idM9Ttjq9u0JtAYURs1P5q+HnnAifNJYVJ3Anyy8Iiyz5OkV4oUtkF4EMQksnYKOd5J7yt/lQRwlYUVAliKEioV+bV9/PbG5d0TZi8RSUgGjt9Xi6i4kJH8xWrlj7bxgXKKVWOSbBEyz6O9fCLViu/UikX1FA7stPR68zWL9msxzNPTgNsA8jC4nVjs7U1NH2Pn73ndA+9JwVMYfKnx09Gi1a7aEjCjM67vp7rAeUrU6eJ9+W+BS8hBeyJeuwV4Q3dmb3wqShRovLjXzFOUKdmDJrmqp4BgB72RzMnthI+8pjsw4CCOsIcbYzVHp97WX4spSEs7UO8d5PIs3NtISbNMJTWhcgiHG5LwE5Dj5gA/4kkOG8SN4UN8Ld8ow2gqAoutMsWvWh/qhTQWB03Fgq8UHCTCqlTqc7YeL0lvLPCFCRZgQSpQBD93U707YoxaR3JbZ6b2DZCB1j0UEFIVHknYi2gjCFOekP6r0MuWO4pe5LP4kRoT42mJz4+TVBO1zsNdIglWh46Un4ksEgjcaHppFGVLILGCbaYqMVVeQsJkQ2ibEWKkV5syNLJo0MewT2ktwk2ebMP2EKV0B88o+fZlvnLRhmTFKA0PrqecetfxYt3w7Hg1mrSnknvHlQDnHkKksnea+gh300Vxv5ZzNJ8qT8Fu5JoTMANAp0vsxgpfk8N1qBVLRMbvIASocHAPVxzEJMlPvhDhY7cEgKLFKx3ho6WStuBZX9QjuZbtBY+qLc6UZkvEiqk14prXkcxt3R1ZZmIOc/fvpHMkKlKwhTg1lk1BbNJ5Z7i/G8kJWcSXYgFSaOgmgVvD0Oxt0SyjocmXpU50scxX3u+nRisVqcB8xl6jzhZTJIz68ffOozEErqX9k7ac9Im2mFJJobUTHAy5iNwOTaVJpsjIo9eRL6aMjiZHZgbfF5Jkyyo55JGpOyPabSVs89K2Q3rfCJCSVEPoNsedXleq7Qp1q7rltg/KKRq0z5lqnEZk5kmgA1OwCKdswoOEZ6v4ONNoTwd4klJy/BVGKj+SWXaUp0JbY8WU3wkfe4QIlIB2mLaJaBn9YS0ihNlpd6KXRCW35k8HjpNjWsgrVmNXegrvzeIv9YxZKOpbmAI7l3gpQYD+3Iev7QPF+EFyL8qUlAo3FX6RUtt4Bs30Gg/bcIrrStT1L7AfrGk2Njl9f8oyil2ayoVk1y/EfQRLJQSQPf6++UmFLs+I++Qi7Z7MXD5nQZ8zGcqRkrJEqzrQDy0gdb7RhQhO3G237I9PCDMyUzDYCeDAnyAMK/ambhmISPsJHIqdR842KPKVHMuTirHC4L1VJVIW/dUMKutDu05CDvaCZiZScsVfwmnSld4bkjyJmKTL5/8AWGORaSUo/EEvvOQPhCJxpj47pm72tASADC9PlhdIsdrpxTMDDutzECbHa0uKgcf1g4QfHkgm7lR6J2WugIklbd4ZGHu4p2NAJDx5rcd/LT3QtK0nMUPukNtn7TIlAOtKAcg4D8BrAL3bO5cMmtbHRSqRVSQTAZN/zFh0SsY2/K/MxVuq22j4xTPQlIIdOEkgDYSczvg5TJlglG7GJSYrrTFgqgJ2rvlNls65lCr5ZafvLV8o4ancDA1ZxM8s/iZbP9RbhJSe5ISxOgUplLPIYRxEJE5eJRIycNwFBBe3kolkqLzZzrUdcJJLn86q8BAgS/CLselQqXZPIgxcqcYUjX50b2DTE80V/wDzEB5dGgndiiAVJLKSUFJ2HhqNogJsbFBmy2sy+4sYpbjcQdFJfI7tpI1MGLVZ8aBNkqfDUFO93BGmWWr6msDApCxiY/DVm2ctWqX1GqTqBtpEt3FUlbhik7MjrXZQvwMTz0MWwvdtrxpcjvCi0s4IyccP01EGTYu6FoOJBZjmQDk5+0Ks+8QBKGPxEu1HKaKD6KGW7KtdXEMt12phWqFDo+YO7fpucMik3TNJtbRYk2hWEd4ZbR6xkWvhq0SFj7xZzxcZ6coyD9P9RPIiWY877SXiVrUv7KHTL4gsVf3eAh5veeUSVqGYSW46eLR51fVlaaiToBLSeKmHrHqZn4I8S3ZHPH+nkIlhhMnJxzCR8qNBzpxLjWF1ZcnZ7qd8Eu0dr+JOWdqmG5CBQecU5svBLl7VAq9B74QpjokaZmFIY1r75xJLtL5/U+UUyHieXLHCBdDEwiFDQu+lKa5Zx0+pz5H9YqSbOTkR1iYyUp+ZXIQt0ESGfs8f1eJJEpUyictukasoSflS+9WXvzg9Ks5ABVlRktUng9BuGzPSAk6CRBY7vSl6uWqTv2a12axdSnCKhnowHg+3byEW7LZnqzau/iS2zXdTRoLSrEcKK6YhkkHYdpfx3wq7CB6pg7xVkQcX5R83gyRzhHvicZk1SzmST1LtyyhpvieMOFDE6kMzJNAHzD67tc4BWKwMTMmZJIwvmpX0GfIbYtw1FWyfMnLSLEu04FIl/dSkHjn5QxicyEA5t5Qu2SSCvEcvmUs5Abo6F5Baif7eH1hWWHJ2v8j8MqVP/AUvJXxM84FyLOUqdnGoix8eCd3sqFpuKHr3WFLluizzAFKQHOoLeUN9yXTZJIBKEqWwqa5NtgFYbuCshXo8Ml23UUscI8/OEqbH5Jxa+PwGpK/iF8h7yiaez0zjJMsx1MSBnHW21sibVnEyaAlyQABUx5J2ovoWmaqYt/8ATynShORWdQN6tT9lAahJhq7Z3yBKKcRCNSPmVuT738fKLwtBmFyyQAyEDJILsBvzJOpEMwK3ZpriiuuaqYtUxVS77nyAGwaDhECR3iM6dcvq8EEy8KANTU+nvdA9STRW1/MinSK4uxHRKuW1NkELlU+JP3kluVfIGKlmrSJ5CChYUksxBrRiIXLaaHx+S/ZpipcwHQ0UNCkliCOvAwesicYxI+ZPzJ1I1B20cgjfQMIqrsomJC0MBQ6UOo2RLdstSFBYanzVdwTV2er7du6JpSsbQVs6SaooQ9KMQPmTXaKtl0g5YlAJxpBKcinPPOh1BrzeK0uSCBMQ6gWfSmhrqN+/fF+yoKe8lyk/MGZ/oR673hCewZbQUlSkkApmBjl3SfGMir8AmqQW9/hjcN5iaQPvlOJKU7VAngkg+kJd7q/9UVfdMo9Hh1t+Y/MPAH/yhIv1LWgvkQgkHYCB0r4R6WUjxivhxKmk54VNxJHo8RT5hUdwEWrcMM2a2Sj+sVmoYU2PSOAmkTIR0jUitIsSkk9YFsJE8oFmDAbdTHUmwD5lM20+68BEtlSWdhm22J7WkpScLYgwfNifbwpyd0MS1ZPLWhAckJ3keQ9ax2m9QP8AbSSTqou/1G7LdC+g4lN8xzJJJrBK3IUkUcVbZt2c/COuCujJ6DMu046TFlwHIByauXyjoIp3vaAf5YWpCWc90KKsQBqrENo4xQ7Mo75GgChxcGJr5HeSdClNN2HC/wDjA1U6O9xspIMupAWSEhiafaQGIB2E66GBMy1KxO+Tj9v0bKDIk90/iz4a+b8oEWmVXLVofCQE0V7TPUoZnIPzAr4mOLIlo6VLqeo+nvZE1nqeLw2T1oVGL5bL8qsEbsmEKitZZLwVsdnrWIZyo9CER2uFeRhwsqw0I11OAGDwxyJi+HExPGdGyQsOmY0BL1tuKj0957BGploLEqNAHgDf9t+FJUo/MznjsG4RyU3LSBhBJ7EbtZbTNn4AaJOXCpgCQSsgfepxoB0JeLNnSTjWrV/MA+JaJbllusKOQxK/t/YRfBcI/gRN8mc3izqAyxJQngDWBk8FwDoAG4CvjWL4W60j8RUfH9oqKl6mpBJO8a+BMMhrQEvkksimLGog1JlS1jTEdhY9FM9dPKBCJNW3Z7qj0i3KTlw27zUe3hUx0Andq1WdeFQeWpnGWeRDsx3HMZE5wy/6MllS1O74SK8iSKHcdnGF6yWo4WUcSDzb6efhBa7VmWCpCsSTmnN8s0n5tN+x8omm7/I1Kg3dE0pooDNnoPAGigdN+sMFmKQoghgeYI0IY8awKu+3SlsFOlxQs4I3FqtqFBxug7JsSVp/lqSW35HdqB+kLVsTNrydG5wahVOD+MajoS5gp8NZ4FJHIvGQf+oG/kXrwQ6VbcxxDN4iEi+nIE/LEVpAP3WYequcOd8qIkzCPm+z+Y0HiYW02QTRl/KRRA2tQq8T4mPXyKyGDoTb3USsrYh+9yyfziKzAcmJcbq/WLtus6jhQkEqTiIJyKaMx5HnxgdLmAKcEqDV3DUB4RRQmSWMVP5fflFqwB07wac6eZiCyDvqB4dWixZZbEA0AJCt41b3rC5DIh67rIEhL5NjO2tQ39P/ACEUb1JIU2pHUn9o6mW9SgtQzd24N9BG1I/lOK1SSeZPm0J3ytjfBSuOzAzmZ8OfKtBochzi92rZCAHGImnFi53VLR3cYEoufmZzz7zcu71MD+0M0LmbcFE+B/5FR4tBr7sgL1AhuefhWFHUsfzD6s/XZDFb7MDhYUD+LEDkPKEuyrq2n0r74w83RN+LKD5pFeT16EvHM6p2bG7VAeR3lkaZgflNc9tfCKFushAOlae9czBcS8BWr7u3r6eMd3pKCgkjIuRvo/WkcUqYXaFiXJxVGbeTxGiSQX0d+YNRDMLs+HKQVUWurHQOPABj/UIozrMxcUxZtodCOYg1kNwsmu5OsH7HKeAV0mgfafTwhqscl4jzPZbD2hSwy25QVC2ED7OholmTISmC9kk2ZQb1B+TkeIEI3bu8O6EjMn9IZ7RPZPCvgR6x5vfNq+JPGwK8qw76eNzv4F5HxizJ6cMvDuSP8kk+Rju5P9pStiFA/wBWGILQtpZfc3URZuBDy5qXzwjq8WS1AmW5A5RwzBuwD1MSz5QASrT5VcqP6xFPOKYv83rF+wHFillu8PHT3ugm62cSsgnAonM9C4Gx/wBX8YvIld0KfMOkDM7a6MaP7HE2y4yXBdJFNe62XLzER2S0F3W7uzNlpyDRyW1o7F06LdnmqxPrs2jY2UHbB99Py6p+j84pIs6vsgakUc+Ltt5ERJZLQqn6t+kRz2UpjMmwhSfiSjvILs+0ihB/EK74vXbbmU01ASMirfvLMebbneKdw2nCoEOHzGh4b/PlB21WMUWhmOmjbD6HTrCU2BL4YTloLUXTi3gVAiMijKQlh3kp3FwR0pGQ1ZEIcP5QsdpgTLEsFjMmIS+oDuSOABjpQShISkUFAw0GTN0ie95bzJX4cSumFP8A2iO97eiQj4izQhmGZOYaPbfbPPXQkW9cpCipamKapDl3LnJtXPWFq0TwVFKQwOIk8iTrziS8rSuctamJc5Z6U8Iqy7OpLqUkgMakEZgiEJK7ZQrqiaRNqFbWflSCE6hxF6tC/IUQH0gzd84LSEkwGSNbGQlei3YZzKA206/vBoLwywAKAsf7cxt+jwIkWfwIptbIc4sY2khtCCrdp9ImlsoWjieRiJSXdnPQU6AQNtYLl8/TXxaLymzDF3Ox9pYeI3RZUETE1HN6cCwpzglLiwZR5IWrMrCa0csG2bfe+Gvs8VAlQ9sMR8PdYBWqyYVBhXgfPX3ybuy6QmWuYcku3FnbqfCCzSTjYEFTI72QE94B0TCMqsff/IbYmu1SVEy1JfAxS21j3X315cI3Z5yGwLHdJIcZpJq9Ps1L7I4tdimyWWkYg+IKSxptJFK7cmDb4R4oZ07B9824mcFZpSkMdoLP1cjTLdFyZZ+7i9l6+bxzbLEJqApAYF2b7Kj/APGrZWqVepiayLKpJ2gh+RIPvdGl0qDiwfYJeGaEnIsx8ve2HS77LuhalWXEcY0ZvD30h9sSAUgjURPkdsfdRODJYRRtIgrOgVagawBxAO9CcJ3wiTv9x2qCa6aVMelLszgwhX9ZMK1NTP34RV9O6dAZlcQbeC/5ak7Ep8wIvdllgpW+dPfWBNsLp/Ml+hCm8Izs/acCm0LjyIiyUbxuiSLrISy5jrNKVi9KWxBGjHZugfNYFY2fuX3fTfE9nmuk1zBDbfdI5OIUWGbUSSFgHRxoDTLcR67oG3nI+GRMSWC/M8NddhYwcuppiQlX2gBwUkUPMRAqT3lSluRmnEKNsNXcU8dGhUZUwpKzu5bwxgBWY9vsi6uSy8JyUxTx1HB25K3QEs5QhXeRMRhOYwzAx1bukCg1OohtkSUzUDCtJYuM0kK1HeAd30eFZI0/0YcZHN3TAk4VEtpu5vDzctoB7iqgjrnUQkWmQQUkgg6vSutDzPWC1yWyrVDZH3u84lunYya5RGSZJWkkAOBlR43BOzzApIO7bGQ7hF+SXm14FC3fOn8k3zlx512ymH4hDlhlXdG4yPWykmMVVzCGIJBw5gsesavSYSpQJLBVA9BTQRuMjkRsuiAfY5eZjuwHvDl5iNRkdl0BHtDc3y8B6RPafmmDT4aTzIDnjG4yPP8AP8+S/wAAaw/Krcoeo8oI3Of5h96xuMgsvTBxly/5YExQAADDIRYsn/s0b116zPoOkZGQv+1GfZCvNX5l/wDaDPZ1RMxSSXTgJw6Oyatk8bjI3gzNlATNGEAYlJdgz55tnFudKSJgYAOtL0FXd3jcZCpdhI4QgABgB3dOEHLt/wBpPARkZCn2OXRYmiKkwVEZGRw3ghWKQidph318I1GQ/F7kD4YqH5ZfFXnA+zGvT1jcZHpx6ZDLtBi0iss6kF9/GKkv/r6RqMgI+1DX7mNfZ5VFe9YsX3/uHcqm7u6RkZE0f6jGS9oMvP5h+UHm0GezWR3oHmYyMjZfYjR7YblVsxerYWerVamykVOzxy96xkZEsuhsfI/2Idwc/MxkZGRxCH2f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2" descr="data:image/jpeg;base64,/9j/4AAQSkZJRgABAQAAAQABAAD/2wCEAAkGBxQTEhUUExQUFhQXFxcYGBgXFBQUHBccFxcXFxwUFBcYHCggGhwlHBcXITEhJSksLi4uFx8zODMsNygtLisBCgoKDg0OGxAQGiwkICQsLCwsLCwsLCwsLCwsLCwsLCwsLCwsLCwsLCwsLCwsLCwsLCwsLCwsLCwsLCwsLCwsLP/AABEIAPsAyQMBIgACEQEDEQH/xAAcAAACAgMBAQAAAAAAAAAAAAAEBQMGAQIHAAj/xAA6EAABAwIEAwYEBAUEAwAAAAABAAIRAwQFEiExQVFhBiJxgZGhE7HB8DJC0eEHFBVS8RYjYnIkU7L/xAAZAQADAQEBAAAAAAAAAAAAAAACAwQBAAX/xAAmEQACAgIBAwQCAwAAAAAAAAAAAQIRAyExEhNBBDJRYRQiBXGB/9oADAMBAAIRAxEAPwCpvwltS6ynYNn3TTE+y1LIDEHmEVToUzcFw0dkI36hNba1Ja4ud3eA6p4k5NiNkaTy0+R5oVWTtiBmbG+qraYjjC8swvLTjC8swvALjjCyGraFJTHVC3RqVkMLVGGkNp19ih6jXD8uv3qEvvRGdtmgatsmkqLOVltwdiheb4NWM2LViFu6o4AR1BUrSY23Pss7/wBHdr7Bl6EaADoYn0WlW1I1GyOOWMgZY2gSF5b5VrCaAYXoWVhccYXlleXHGq8sryw4vbcMrh2drjGseHJb1sRuQ0gtV6sgwtbT0mAfVZxS0pmnmAGkj0S0YcauWVKhLnBBimTwPoukOwxpyiPxR7osYdRpNdsIndH1HHKyFhN8dqsc6WxPRKURx4LdrZ4LVoUzWIZSoJRs9lHL2J+SmZh2bUSOgkz9R7oi1pCdZProoL3FHyQwBrRxIBJUc5OT0URikgK4oOBjcDbgR6qa1qnYn5L1rTq1TABMqw4b2QqP/GYQuSXIyMJS4QhqW7XnQZT6g/uo/wCnmePmNPVdMs+xNIDWSU0odjqfN3nBSu9EavTyOVW1k78JbO3qDsVNUptILZgAkdRxj5rq47IN6dCq32i7COhz6X4t45rllRksEkiiMw8EkmQ3kP1UtKm4mGt7vUk+YUV0K1F0VARHOdUVZYxrAATH8oV9MxcWJicp8xCX1bM8P1VmbQc/Uyeon6oC6tJ0Op4Hj6o8eZrTBnjT2ivPbC1RldmsHfqhXBWRdkzVGiwtlhEYYWIWyxC44u4va9N7S2TAj2U9PtE/K+m6ZmVbMMw1rmkuGpJjy0Ul12aZkzQJ4+aXZhU/9QDLTPFsT5JlWyV2nXuuHBUrtLa/DrEDZC2WKVKQhp05FFWjiTFsOFI6Okdd0tfA4oi7uHVT3tl6lat4hInla0h8Ma8kFN4W5rga+ikqWR/L9EIbNx3lJ6m+WO6Ug3DquZ0Sm+G4H8Qlzvwz8kBhFp3so8/0V9sKYyADSEmc64HYsfVtkdjaNaAGgBWPDrfRK6NNP7BTN2WxVDOhQARNGlBWLdG0WLKNbowKK0qUEypMWKlJG4CO7spHans2y4pkEDPGhXD8WsH29QtcIIK+mrigqL287Ntr0y4AZ2jQxv0W45uDp8G5MamrXJx2jidUaZzHKTCPpXjjqXE9CPkgLjDXMdoNtx9E0w4S3K4SPQhUuqJEnYRSa2q2DEjb/KT4haua7VMbdmR/T70PVFXtMO7p2P4T9CmYslOheTHasq6wpazIJB0IMKNXEhqvQsr0Lji/2XbCAw7ZTqPHdPrftg15qCdxI+S5UAmuG4JXqDM1pa0fmOnohaSMJ+09w15BG6QPKNv7dzHQ7VAkIJypDMcdngOZhFWj2jYT6oUQUxtWtaJdr04DxUkilDa2rNyyWgDnE/VJ7/ERMMHnxXsUvCW/2t2A5pPanM/QffNYo+Tmy3dn6c6lXHDWKr4P3QArZZVYA2jjKmybZbiVIY0qWqcWlJJaN9TnRzfUJ5YVmuGhB8DKVTHpoY0GplbsQlsm1CmjgrFZZUjdgXiFkrBanEhBWYld1QzSE1qIWo1IminHKjkva/CPg1Q6JY4wf1SK+w8shzBI2I/RdX7TYcK1FzTuBIXMWVoblfqNWnmCNNeiKEmZlSsT3FP8zT4j9twtXPzN6JpWZTd+YtIG8T6lAOty3UFrhxj6pilsU1aE942YP2f3QRCbX9PL/wBXbdCgqNAvdA3XpYpXE8/JGpA7NxKe/wAq3ogLnCnsEmCtPiv5H0KNizrjba1brlZ6BA4x2koMaWiD0C5j/Mv/ALnepWrQSu6aOWwvErr4r52CW1eSmeVFn4Dfmp5lEUSULYcdTwG3qm9rZNPeedBwGw8eqFsxx05TAk9Fvid7lECNNh15+PySHtjeELMcug50DYaKfCLcAdUlacz/ADVmtKcCVstKjce3YypVMpGkngBxTihg76utSrHJrdh+qSWjolxTrCsV1/KBzc6PQcUiWuCmO9MzX7LuGrHE9CENQu61B2kiFesKuzU0bUok8ocJjSJk/JaYrYMqS2pT+HU4Ed5rvB36wUPW/IXSlwT9msfNRve3Vxs7xcfw+s6jW+Gea6ZhBJaEPDGNJrY+N1Cgq4zSZ+NwCCvXQCVSr6i+o8wSdeA+q7uMDsxLxUx+gTAqN81tQvWP/C4HwKolDswXGXFw8NE2t+zwbqyq5rxqCQPoubs1Rrge3Y0K5B2le1lR8D82o9v09F1WhXe5pbUEVG6O5O5Pb0P0XJe11QNu3NcJHKY8wVmPmjMvFmlNjKjdvvx+hQFxh4brmeOsA/oUfb4e2O7UeOjhPnosVxVp6iKjePNM/oSJS4kFp1Hh7wpcApRW15fVZugHHMzjwO4I4KCzusjp+wq8EtUTZ4+S73FowgHLtqhP5dvIISnjwgDMIKm/qDOYVJIUujTkwFLUbGgW1mIBPl9SfRRVEUtsNaIXKMHdTOCEuTDUiY2BMLvTeAPvQc0uurkuPTgtHFaEJaQTbYRhrZeFc7O2zBVXBWd6V0TAaYgaSeASsrH4VoruMsexhy7JLZW1SpO8xI1j5rqR7NmoZqbbgcFLR7JFp7joHKEtZUkMeK3ZQsJ7P3QeQ0aHKc8d5pBBBY78uu54jRX+vVuaLvhva+5p6EPYO8OjuoTvDez7mfmb5NTSrRyt3JQSn1B44KH2ULF7P/eY9siQDBEETwK6Z2cp9xs8lSr+DUa3cl2qv+HNytAHJAuRsvaD41SLhDR4wqxVum0hq5tMDcu+gV1DZnmqB2g7JMzOOd0uBHfJeBJmRy5Lkt7BT1QTZdrbMuyfzhzf8gwD3anFe7I17rmnZ7fk4fULk9bsXcsL2isPgPcHZM5aN5Di0wDHCJ4KOl8a3rxblxZOtOdOsA6JssarTFQnK9o66Tnyu6EH78Vx3+KBy3gj+xp9yuuYNUc+kHOYWGNjC4//ABYqf+aRyYwfM/VBiX7B5n+oNgWNFujtW7dR1B3ViqPa5mZhnnz8CFzajXyuHIpzZ4gWnQwmzgIhIZ3xH4gNem37JXWbqDwOhRr64d0ndDvI8tZCPC6YOVWhc8R5LGY8ypbod7n15qFekuDz3yF0zoB1P0W72ak+MeSiadlPU+n0CBjEC1UHet0hHPbqha+rvNTzY6CAHsiAvCjpKJv2RHip67AGCNyEtsZGN2a4SYldC7L14hc8sRBKt2BXMEJeTaHYdM6xZ1wQmNNoKquGXMgKy2NSVGW9KDQ1LccqfDpucdITmjACpXb3ExLafAn1jX9PVFQK5E2E3JfWzRsul2E5dlxJ+MinUaA8NcToPH5LpHZztISACdgtarZrVqkW2kVLcW7XDvAEJbaXgqNLgQY5bJjb3IcFkX4ETi1sA/0/T/KXDoDp6FRjs3SDsxEu5pyGwslyPpF9cgN1sANF89fxXH/nv8G//IX0XXfovn/+IZH9Re7eMvs0IsepGzuUdlCG8I9i9iGtSdtBPopKDZITm7QtRp0HU2mFq4ozJLdtoQlb8R8fv2WY9s3JwDVh9+KgRLuIUOXovRg9HnzWye3bJjmNPEaqVrtAoKboMqd3Pgdx16LJmwJ7e1zPI8/aUvvLYtdKcWFbKHH/AIz46EEIW+uA8+QhRSlbKox0J78SF6ic0A7AeGq2JDnQeeqHoXeSrmAkTtvotq0ZdMLtwJ0TW0qwQl3x2OqHJqNOEcNdEbSCBobB+S7YHe7BXbD7jQLmeDO1Cvdo4tZmKkmqZdCVosr7mGkqh9prE3BBzlrmzGk7pncY61ujnAffBQDHGGIA6TGqHaGQi5PRU7bsdUe8kNDneeqtGEdknVm1KVcOpyPymD58COic2GMkHuxPTX5J5bYiD3iCDseH3qttyDeOcE6FXYfsvVtWmm980xMEcZ6cE4uCaNQf2nZMLe/a7RYxKiKjCOO4XNKvsn7kuv8AZaCbe4kLL3pJhtxpCOdVRddoXLDUtGt5WgHwXGO1dAPPxf7nOJ8Bsus3E1CWgxIOq532/oi3oCmNXVNJ5AHX2AWQdsNpJbOaEZszufsETaU/0XrZmh8Y9k2srTQFUSJomaLdMvEpZXZGnJNqroIPKPsoPE28ec/4RYuQMr0K3nisZysFar00jzmzclb0TOnP2Wi2Ywpcthx0EUncD1QJfM8xw+oRtPUjgeKHxKzLXTsVJJbKYsW1HQShpRph3ioK1sRrwWpmSRLhX4j4KxWg1CrmGu7/AJKxWx1CCY3FwO7RuV2iv9iGvtWg9fkf1XP6NRWPDr8inlnipZorgyuYpg7viyasD/kCfQymOH4fTdDXVXkxwgDy47dfonF5ZfEbzSV2CVWmWT5z7FDdrZVimoPgs2HdmaZMsq1ASAD3wfSQjLbAqoBDa5dDi6cg2HDfw9EgsMSuqX4qTnAchKc2uMVDtQqa8xHvKGoljyt8NBbLS5pElxD2/wDEQd+XFF2faNub4b5zcCQdR1U9pTqv1cI8TP6pza24jVZXwS5ssWv2p/0KbVneqcs0jzAd9US4lG1GATA3UBboSuoR1WC0qoYXEuDQBqTwG/0XHO2eL/zFZ1QE5B3WTynV3mrv20xfuuoAAQdXcTmA7vhAHquaXrcxDRz1T8aRNkk3oitG7dSnZEMA8z+iEw+1Ln7QAfVG1XzIA0Bjx1Wt7OS0B347o5HT6oW5Oak0neQD6fsjbwTSI+9ErdU7kdfknYuUIy8MXvC0Uj9lGvSXB5z5JXiPFOMOwGrUGaMreZmT4BJ51XXcLbFs0wDpr6QktW9jHKuDmNXD3B+VsnbgpbyrJDagghup+SulC3aGvqEAQ4nlo3f5ql4hctcHuI1eSYPAfljyhLlFUFCbsT3VplMjZa0zpqJHyUtpe6QdeC9A3Go4jkp3ZUha4ZHgjaU7t6iU1Hb8QtrW4y6cOC17R0HTLPbV0ys7vXdVqnWU9KuQZSmrKLOmYXdCBKsFkWmCua4diWis+E4uNJKRKBRB2X62Z0CPFu2NQEhtcQGUapjZ4kDpK2NeQckZPaDvgAbLQhYdcIavcgDdZKkLUZeTFV2qGu64DTJ0AUNW6A4qodrO0Aymkw9528cBy8ShSsY3SK9jFz8Rz3nYuJ/T2VeaRrl0JO+515dVPjFxs3gNERg1mD33bN+f7Jy0hHLGFrQFKnJ3j3OwS8aDXoib+vsOZk/fooTSkkBDHYctApfq4cP1Su7EffNNKrMu/FL6rCZ+9lVi95Ll9oueFopnU3HYE+SjyHkfReiuCB8mxXRMG7QsNJrcwDgIgmNhCoNS3cNwfHgtGjSUDq7Np0WjEMXzMfTnVzvbc/L3STHxDJ2LtB4Dkl8aj1Wt2TUO50BAn/PEJE5IbCApBIKLbVI7w3G6kFo0jvOg8x9V5luBsdNZlKbTHJMHqGdRsfYrTX7+SlqUCAZ25/VQtP7/AEK43yMLZyNYUJbt2REJDKEH0DHFHW9YjZyU03qam5CxqdFqtMbqN6o627SPbuPdVOm9FMk7JbQxSLm3tnA1aZQVz2scQ50GGgk9AOKRULFzipe1VuKFhUdsX5WDwJ19gsSTaRkpUmwI9tX135KYMayTp6BQtd395jvE9eCRdnKORrnnTh+yd2YGXMdiTJ6Dl4pzioukTxlKStkVO0L6knaYH1I68JTh7wO6IytG3LoobcwM8d491jfl+6ntaGZwbvHeeeZOsffRLkxkEBXc5mzuYn1TKgzjxMICqM1XoP3KZZ425fIrcfKMybTF+MtGURuAfLl7yhsNph51gT7xsosWuS4T1aPmdfVEYUYc3wn22VUffZJL2UPsMwhpJAA1R/8AQRy9l6xuWSHcdE1/qbeQVe6ITlDcQqAahpHh9IUFWo13AMPt6cFo18QtsoI6HSYSOn4Kep+QZ7XgTw5jUI2yNN/Q8+R4FCuBZt5/uOKzTpBxlsBx8wUqcWNhJcGWUYdlcIkx84PspW2LjIAMidPT9Vh1UHRwh3pMdUbSxPvA8Yjrw39EttjUkR0sLLqDncPlsYVbNEh0Hn9hX/BLlop1GH8Lp1PAkR7Qqrd0gHSDqXEDwGg9lsZcmSjwSNpaKXLoiLehLM3AaH0n9V74UhLsckD06anptW1GmZR1KylwmfJc2EkR0KUqz4PhJdGk/JFYP2ZmHP06K7WGEw0agDwSm7GaQks8GA1drHDgqV/Farm+DSGgkuI8BA08SuqvpNAK412+uviXjgPyAN89z8/Zdj91gZfbQoZRlgpt47nlJ1PoE0aASGD8I+XXqUsp1MoHr48ExsauRpcdymti0gqtWySTGbYDl08eaOs25WxPedq778UloGXZjwJI6nn4D5pvYS4k/fP6+yFrQSZA9sOJ6/qmmHsBOu2v6pVVfqf+37fIhFCtDWkcP8Loco7Jwxfids3LI4ucfIKbDbMuII4mFG7UgHYCfedE7sKjWwOSpxbkSZdQJbfA3ycrjESFB/T6/P2Viw/GmZeHJT/1Kn09QrEiJnF2a8fvqts3Dy3UbB09/kpWs6JQ4kDZ6jigao+G/QnKT6FEiR9+yzXYKjS2eHvzWHGl3VO5g8jz8eRQQupIB9eXRb2xzNNN2hHtGxS18tMHcJbgOjk+Sz4Zc7g8dfPmPL5KO7pgERvM+vJKrS51HkE6w5wfUAJjgElqh62SWziBHAouhQko7+nf7jWeZ8Fa8HwJhILhokORQolXsbBxcNNOauWH4O0AECXc1YKeG02jRohTfy8bafJDdheDXD6QbujqtwAEuIIW5ZO505LGzaIby5ysJ4rhVzVNStUefzVHO8th7CV1jtdiGSk88mmPRcepkkE89ugCPHwxeTlE9IyZ4A6eSkqXEzwA4oWo6BAUQqzPIHTqeqYl5AfwOKFbUczoBy6KxYS30009z9PRU6yfNQffVXTDDAHn7NAXSMQmvqsOiefv/hYtbrSOo+f+UFjdX/ed4gffqoLWrDp9FyRzY/ti0nNtwhHPtJaYJInRVx10c+Y6CRsrpYXLPhgDXb2j6qjAtsm9Q/1QI3AnktAJ1Ck/0/W/uKslliVPNrHdRv8AUWcwqmRHCWPPIx0UzakBQZ44rdtUHgJ1SxwSyDJBWHNHSVCGDQgx6KRjyOMrDiGvSObON+I5iVi7tg9ucAbc4+SNADttCo6ehjgdVxwioyH8dDsmVsHSCN1PcWozZh5oljIHl9+SFxDU2kdG7H2LKlD4pJdUJh08COA6J1RBY5VL+G+IZKxou2qDT/sNvUfJdCu7XovPyx6ZUejin1RTCrJ8hSvbCDw7QwmVw3RAmGwE1FBdVtFI8IS5P4jyC5sJFG7aVswLeABXPSdug+/qr92gpEtceJVGvKBaUzG9ATWwOu/3WGrS4Oi1a5PS0Ib2E2T4qDxVzwmvETwn78NlSmNIdKueEsD2Sd9/KI+aXMOJXu04y13dRp1G6gsaoAk66pr2ytwC08gPQgfVILafFGtoW9Ohrcd5sDRR08QqNGUEhaUKbiZO3XRMbNlJ7g15jrz8SqsTj/pLmT/wBZiVXgTPHqiP5645O9CrdhuBUmnNEneTqmfwmdFTf0Ss51/IDothhw806+At20VzwMYpoQnDuZUZw8jafvmrH/Lr38ugeKQXUitst3NIlS1LYkabp+62WrbeEPbkbaEfw+PPfovMp8ImPknD7bU9VGKOmyxwkdaF9vUcxwe0wWkEGNiNQfULvWCXzLu3ZVb+Yd4cnDQg+a4iLdXD+HeMfArGm49ypHk4beu3op82JtXQ/DOnVl9NsWOlHPbIUlRwK1adFD0lnU2L6tHVA31GGHxT1zZQ13bghY4sNSKDiVlmYPTzVKxOz1IOi6ddW5BcB6c+oVUxWxmZ0PzXRtDKTRza9tS0kGfvkhabY34K04lSLHZHiWnUcx/1KTVcP4tJI9wq4vWyOa3oktKWaPD7KsXZ6pllh4fJVa0L2GCDCaYZeFtVpPgeoKXki+BmOS5GnadkgcdI8lVKNPKdCr9ilAOaOR0VQuaBE8kOKTqjc0VyQ1KriQCdOS2eIQdXNm6oinmO6tjpEEtsZUMerNp5Wu247lCf1it/7HIW1OpCk+AnwlGtk8o70XAHos/ECZ1aQ5IZ9MTsvf6YvweZ3JIga6VJCZ2Vu2Ngj6du3kEqUYLwGsshHRtiei3fahOK9IAaBBFoQdtM3vMVVqUIfKm1xSEbJPX0OiYvTxkjvyGZLAstEajSFA15W4cUL9Khi9Qy/wCE9oMzBmPeAgpmzFxzXMqNUjYouncO5lRT/jo3aK4eudbOjMxYc1ucTB4rnzLl39xUzbl39xU8v49fI+PrPot13XaUlxKmCJB9UvNd3MrDqpjdB+EkH+UxHjltMJOaB24KxXplAOaqI+ljRLP1DcrFL7OVqLNNsqkpN3Qy9LE1Z2S21YloDuWv6obELWZ00kj0W7EUEh+kSHr1DaK5WshMwtHW2myd3DBOyhqBb2Ncgdz6EdO1gqX+X8UwctYXdkFzP//Z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4" descr="data:image/jpeg;base64,/9j/4AAQSkZJRgABAQAAAQABAAD/2wCEAAkGBxQTEhUUExQUFhQXFxcYGBgXFBQUHBccFxcXFxwUFBcYHCggGhwlHBcXITEhJSksLi4uFx8zODMsNygtLisBCgoKDg0OGxAQGiwkICQsLCwsLCwsLCwsLCwsLCwsLCwsLCwsLCwsLCwsLCwsLCwsLCwsLCwsLCwsLCwsLCwsLP/AABEIAPsAyQMBIgACEQEDEQH/xAAcAAACAgMBAQAAAAAAAAAAAAAEBQMGAQIHAAj/xAA6EAABAwIEAwYEBAUEAwAAAAABAAIRAwQFEiExQVFhBiJxgZGhE7HB8DJC0eEHFBVS8RYjYnIkU7L/xAAZAQADAQEBAAAAAAAAAAAAAAACAwQBAAX/xAAmEQACAgIBAwQCAwAAAAAAAAAAAQIRAyExEhNBBDJRYRQiBXGB/9oADAMBAAIRAxEAPwCpvwltS6ynYNn3TTE+y1LIDEHmEVToUzcFw0dkI36hNba1Ja4ud3eA6p4k5NiNkaTy0+R5oVWTtiBmbG+qraYjjC8swvLTjC8swvALjjCyGraFJTHVC3RqVkMLVGGkNp19ih6jXD8uv3qEvvRGdtmgatsmkqLOVltwdiheb4NWM2LViFu6o4AR1BUrSY23Pss7/wBHdr7Bl6EaADoYn0WlW1I1GyOOWMgZY2gSF5b5VrCaAYXoWVhccYXlleXHGq8sryw4vbcMrh2drjGseHJb1sRuQ0gtV6sgwtbT0mAfVZxS0pmnmAGkj0S0YcauWVKhLnBBimTwPoukOwxpyiPxR7osYdRpNdsIndH1HHKyFhN8dqsc6WxPRKURx4LdrZ4LVoUzWIZSoJRs9lHL2J+SmZh2bUSOgkz9R7oi1pCdZProoL3FHyQwBrRxIBJUc5OT0URikgK4oOBjcDbgR6qa1qnYn5L1rTq1TABMqw4b2QqP/GYQuSXIyMJS4QhqW7XnQZT6g/uo/wCnmePmNPVdMs+xNIDWSU0odjqfN3nBSu9EavTyOVW1k78JbO3qDsVNUptILZgAkdRxj5rq47IN6dCq32i7COhz6X4t45rllRksEkiiMw8EkmQ3kP1UtKm4mGt7vUk+YUV0K1F0VARHOdUVZYxrAATH8oV9MxcWJicp8xCX1bM8P1VmbQc/Uyeon6oC6tJ0Op4Hj6o8eZrTBnjT2ivPbC1RldmsHfqhXBWRdkzVGiwtlhEYYWIWyxC44u4va9N7S2TAj2U9PtE/K+m6ZmVbMMw1rmkuGpJjy0Ul12aZkzQJ4+aXZhU/9QDLTPFsT5JlWyV2nXuuHBUrtLa/DrEDZC2WKVKQhp05FFWjiTFsOFI6Okdd0tfA4oi7uHVT3tl6lat4hInla0h8Ma8kFN4W5rga+ikqWR/L9EIbNx3lJ6m+WO6Ug3DquZ0Sm+G4H8Qlzvwz8kBhFp3so8/0V9sKYyADSEmc64HYsfVtkdjaNaAGgBWPDrfRK6NNP7BTN2WxVDOhQARNGlBWLdG0WLKNbowKK0qUEypMWKlJG4CO7spHans2y4pkEDPGhXD8WsH29QtcIIK+mrigqL287Ntr0y4AZ2jQxv0W45uDp8G5MamrXJx2jidUaZzHKTCPpXjjqXE9CPkgLjDXMdoNtx9E0w4S3K4SPQhUuqJEnYRSa2q2DEjb/KT4haua7VMbdmR/T70PVFXtMO7p2P4T9CmYslOheTHasq6wpazIJB0IMKNXEhqvQsr0Lji/2XbCAw7ZTqPHdPrftg15qCdxI+S5UAmuG4JXqDM1pa0fmOnohaSMJ+09w15BG6QPKNv7dzHQ7VAkIJypDMcdngOZhFWj2jYT6oUQUxtWtaJdr04DxUkilDa2rNyyWgDnE/VJ7/ERMMHnxXsUvCW/2t2A5pPanM/QffNYo+Tmy3dn6c6lXHDWKr4P3QArZZVYA2jjKmybZbiVIY0qWqcWlJJaN9TnRzfUJ5YVmuGhB8DKVTHpoY0GplbsQlsm1CmjgrFZZUjdgXiFkrBanEhBWYld1QzSE1qIWo1IminHKjkva/CPg1Q6JY4wf1SK+w8shzBI2I/RdX7TYcK1FzTuBIXMWVoblfqNWnmCNNeiKEmZlSsT3FP8zT4j9twtXPzN6JpWZTd+YtIG8T6lAOty3UFrhxj6pilsU1aE942YP2f3QRCbX9PL/wBXbdCgqNAvdA3XpYpXE8/JGpA7NxKe/wAq3ogLnCnsEmCtPiv5H0KNizrjba1brlZ6BA4x2koMaWiD0C5j/Mv/ALnepWrQSu6aOWwvErr4r52CW1eSmeVFn4Dfmp5lEUSULYcdTwG3qm9rZNPeedBwGw8eqFsxx05TAk9Fvid7lECNNh15+PySHtjeELMcug50DYaKfCLcAdUlacz/ADVmtKcCVstKjce3YypVMpGkngBxTihg76utSrHJrdh+qSWjolxTrCsV1/KBzc6PQcUiWuCmO9MzX7LuGrHE9CENQu61B2kiFesKuzU0bUok8ocJjSJk/JaYrYMqS2pT+HU4Ed5rvB36wUPW/IXSlwT9msfNRve3Vxs7xcfw+s6jW+Gea6ZhBJaEPDGNJrY+N1Cgq4zSZ+NwCCvXQCVSr6i+o8wSdeA+q7uMDsxLxUx+gTAqN81tQvWP/C4HwKolDswXGXFw8NE2t+zwbqyq5rxqCQPoubs1Rrge3Y0K5B2le1lR8D82o9v09F1WhXe5pbUEVG6O5O5Pb0P0XJe11QNu3NcJHKY8wVmPmjMvFmlNjKjdvvx+hQFxh4brmeOsA/oUfb4e2O7UeOjhPnosVxVp6iKjePNM/oSJS4kFp1Hh7wpcApRW15fVZugHHMzjwO4I4KCzusjp+wq8EtUTZ4+S73FowgHLtqhP5dvIISnjwgDMIKm/qDOYVJIUujTkwFLUbGgW1mIBPl9SfRRVEUtsNaIXKMHdTOCEuTDUiY2BMLvTeAPvQc0uurkuPTgtHFaEJaQTbYRhrZeFc7O2zBVXBWd6V0TAaYgaSeASsrH4VoruMsexhy7JLZW1SpO8xI1j5rqR7NmoZqbbgcFLR7JFp7joHKEtZUkMeK3ZQsJ7P3QeQ0aHKc8d5pBBBY78uu54jRX+vVuaLvhva+5p6EPYO8OjuoTvDez7mfmb5NTSrRyt3JQSn1B44KH2ULF7P/eY9siQDBEETwK6Z2cp9xs8lSr+DUa3cl2qv+HNytAHJAuRsvaD41SLhDR4wqxVum0hq5tMDcu+gV1DZnmqB2g7JMzOOd0uBHfJeBJmRy5Lkt7BT1QTZdrbMuyfzhzf8gwD3anFe7I17rmnZ7fk4fULk9bsXcsL2isPgPcHZM5aN5Di0wDHCJ4KOl8a3rxblxZOtOdOsA6JssarTFQnK9o66Tnyu6EH78Vx3+KBy3gj+xp9yuuYNUc+kHOYWGNjC4//ABYqf+aRyYwfM/VBiX7B5n+oNgWNFujtW7dR1B3ViqPa5mZhnnz8CFzajXyuHIpzZ4gWnQwmzgIhIZ3xH4gNem37JXWbqDwOhRr64d0ndDvI8tZCPC6YOVWhc8R5LGY8ypbod7n15qFekuDz3yF0zoB1P0W72ak+MeSiadlPU+n0CBjEC1UHet0hHPbqha+rvNTzY6CAHsiAvCjpKJv2RHip67AGCNyEtsZGN2a4SYldC7L14hc8sRBKt2BXMEJeTaHYdM6xZ1wQmNNoKquGXMgKy2NSVGW9KDQ1LccqfDpucdITmjACpXb3ExLafAn1jX9PVFQK5E2E3JfWzRsul2E5dlxJ+MinUaA8NcToPH5LpHZztISACdgtarZrVqkW2kVLcW7XDvAEJbaXgqNLgQY5bJjb3IcFkX4ETi1sA/0/T/KXDoDp6FRjs3SDsxEu5pyGwslyPpF9cgN1sANF89fxXH/nv8G//IX0XXfovn/+IZH9Re7eMvs0IsepGzuUdlCG8I9i9iGtSdtBPopKDZITm7QtRp0HU2mFq4ozJLdtoQlb8R8fv2WY9s3JwDVh9+KgRLuIUOXovRg9HnzWye3bJjmNPEaqVrtAoKboMqd3Pgdx16LJmwJ7e1zPI8/aUvvLYtdKcWFbKHH/AIz46EEIW+uA8+QhRSlbKox0J78SF6ic0A7AeGq2JDnQeeqHoXeSrmAkTtvotq0ZdMLtwJ0TW0qwQl3x2OqHJqNOEcNdEbSCBobB+S7YHe7BXbD7jQLmeDO1Cvdo4tZmKkmqZdCVosr7mGkqh9prE3BBzlrmzGk7pncY61ujnAffBQDHGGIA6TGqHaGQi5PRU7bsdUe8kNDneeqtGEdknVm1KVcOpyPymD58COic2GMkHuxPTX5J5bYiD3iCDseH3qttyDeOcE6FXYfsvVtWmm980xMEcZ6cE4uCaNQf2nZMLe/a7RYxKiKjCOO4XNKvsn7kuv8AZaCbe4kLL3pJhtxpCOdVRddoXLDUtGt5WgHwXGO1dAPPxf7nOJ8Bsus3E1CWgxIOq532/oi3oCmNXVNJ5AHX2AWQdsNpJbOaEZszufsETaU/0XrZmh8Y9k2srTQFUSJomaLdMvEpZXZGnJNqroIPKPsoPE28ec/4RYuQMr0K3nisZysFar00jzmzclb0TOnP2Wi2Ywpcthx0EUncD1QJfM8xw+oRtPUjgeKHxKzLXTsVJJbKYsW1HQShpRph3ioK1sRrwWpmSRLhX4j4KxWg1CrmGu7/AJKxWx1CCY3FwO7RuV2iv9iGvtWg9fkf1XP6NRWPDr8inlnipZorgyuYpg7viyasD/kCfQymOH4fTdDXVXkxwgDy47dfonF5ZfEbzSV2CVWmWT5z7FDdrZVimoPgs2HdmaZMsq1ASAD3wfSQjLbAqoBDa5dDi6cg2HDfw9EgsMSuqX4qTnAchKc2uMVDtQqa8xHvKGoljyt8NBbLS5pElxD2/wDEQd+XFF2faNub4b5zcCQdR1U9pTqv1cI8TP6pza24jVZXwS5ssWv2p/0KbVneqcs0jzAd9US4lG1GATA3UBboSuoR1WC0qoYXEuDQBqTwG/0XHO2eL/zFZ1QE5B3WTynV3mrv20xfuuoAAQdXcTmA7vhAHquaXrcxDRz1T8aRNkk3oitG7dSnZEMA8z+iEw+1Ln7QAfVG1XzIA0Bjx1Wt7OS0B347o5HT6oW5Oak0neQD6fsjbwTSI+9ErdU7kdfknYuUIy8MXvC0Uj9lGvSXB5z5JXiPFOMOwGrUGaMreZmT4BJ51XXcLbFs0wDpr6QktW9jHKuDmNXD3B+VsnbgpbyrJDagghup+SulC3aGvqEAQ4nlo3f5ql4hctcHuI1eSYPAfljyhLlFUFCbsT3VplMjZa0zpqJHyUtpe6QdeC9A3Go4jkp3ZUha4ZHgjaU7t6iU1Hb8QtrW4y6cOC17R0HTLPbV0ys7vXdVqnWU9KuQZSmrKLOmYXdCBKsFkWmCua4diWis+E4uNJKRKBRB2X62Z0CPFu2NQEhtcQGUapjZ4kDpK2NeQckZPaDvgAbLQhYdcIavcgDdZKkLUZeTFV2qGu64DTJ0AUNW6A4qodrO0Aymkw9528cBy8ShSsY3SK9jFz8Rz3nYuJ/T2VeaRrl0JO+515dVPjFxs3gNERg1mD33bN+f7Jy0hHLGFrQFKnJ3j3OwS8aDXoib+vsOZk/fooTSkkBDHYctApfq4cP1Su7EffNNKrMu/FL6rCZ+9lVi95Ll9oueFopnU3HYE+SjyHkfReiuCB8mxXRMG7QsNJrcwDgIgmNhCoNS3cNwfHgtGjSUDq7Np0WjEMXzMfTnVzvbc/L3STHxDJ2LtB4Dkl8aj1Wt2TUO50BAn/PEJE5IbCApBIKLbVI7w3G6kFo0jvOg8x9V5luBsdNZlKbTHJMHqGdRsfYrTX7+SlqUCAZ25/VQtP7/AEK43yMLZyNYUJbt2REJDKEH0DHFHW9YjZyU03qam5CxqdFqtMbqN6o627SPbuPdVOm9FMk7JbQxSLm3tnA1aZQVz2scQ50GGgk9AOKRULFzipe1VuKFhUdsX5WDwJ19gsSTaRkpUmwI9tX135KYMayTp6BQtd395jvE9eCRdnKORrnnTh+yd2YGXMdiTJ6Dl4pzioukTxlKStkVO0L6knaYH1I68JTh7wO6IytG3LoobcwM8d491jfl+6ntaGZwbvHeeeZOsffRLkxkEBXc5mzuYn1TKgzjxMICqM1XoP3KZZ425fIrcfKMybTF+MtGURuAfLl7yhsNph51gT7xsosWuS4T1aPmdfVEYUYc3wn22VUffZJL2UPsMwhpJAA1R/8AQRy9l6xuWSHcdE1/qbeQVe6ITlDcQqAahpHh9IUFWo13AMPt6cFo18QtsoI6HSYSOn4Kep+QZ7XgTw5jUI2yNN/Q8+R4FCuBZt5/uOKzTpBxlsBx8wUqcWNhJcGWUYdlcIkx84PspW2LjIAMidPT9Vh1UHRwh3pMdUbSxPvA8Yjrw39EttjUkR0sLLqDncPlsYVbNEh0Hn9hX/BLlop1GH8Lp1PAkR7Qqrd0gHSDqXEDwGg9lsZcmSjwSNpaKXLoiLehLM3AaH0n9V74UhLsckD06anptW1GmZR1KylwmfJc2EkR0KUqz4PhJdGk/JFYP2ZmHP06K7WGEw0agDwSm7GaQks8GA1drHDgqV/Farm+DSGgkuI8BA08SuqvpNAK412+uviXjgPyAN89z8/Zdj91gZfbQoZRlgpt47nlJ1PoE0aASGD8I+XXqUsp1MoHr48ExsauRpcdymti0gqtWySTGbYDl08eaOs25WxPedq778UloGXZjwJI6nn4D5pvYS4k/fP6+yFrQSZA9sOJ6/qmmHsBOu2v6pVVfqf+37fIhFCtDWkcP8Loco7Jwxfids3LI4ucfIKbDbMuII4mFG7UgHYCfedE7sKjWwOSpxbkSZdQJbfA3ycrjESFB/T6/P2Viw/GmZeHJT/1Kn09QrEiJnF2a8fvqts3Dy3UbB09/kpWs6JQ4kDZ6jigao+G/QnKT6FEiR9+yzXYKjS2eHvzWHGl3VO5g8jz8eRQQupIB9eXRb2xzNNN2hHtGxS18tMHcJbgOjk+Sz4Zc7g8dfPmPL5KO7pgERvM+vJKrS51HkE6w5wfUAJjgElqh62SWziBHAouhQko7+nf7jWeZ8Fa8HwJhILhokORQolXsbBxcNNOauWH4O0AECXc1YKeG02jRohTfy8bafJDdheDXD6QbujqtwAEuIIW5ZO505LGzaIby5ysJ4rhVzVNStUefzVHO8th7CV1jtdiGSk88mmPRcepkkE89ugCPHwxeTlE9IyZ4A6eSkqXEzwA4oWo6BAUQqzPIHTqeqYl5AfwOKFbUczoBy6KxYS30009z9PRU6yfNQffVXTDDAHn7NAXSMQmvqsOiefv/hYtbrSOo+f+UFjdX/ed4gffqoLWrDp9FyRzY/ti0nNtwhHPtJaYJInRVx10c+Y6CRsrpYXLPhgDXb2j6qjAtsm9Q/1QI3AnktAJ1Ck/0/W/uKslliVPNrHdRv8AUWcwqmRHCWPPIx0UzakBQZ44rdtUHgJ1SxwSyDJBWHNHSVCGDQgx6KRjyOMrDiGvSObON+I5iVi7tg9ucAbc4+SNADttCo6ehjgdVxwioyH8dDsmVsHSCN1PcWozZh5oljIHl9+SFxDU2kdG7H2LKlD4pJdUJh08COA6J1RBY5VL+G+IZKxou2qDT/sNvUfJdCu7XovPyx6ZUejin1RTCrJ8hSvbCDw7QwmVw3RAmGwE1FBdVtFI8IS5P4jyC5sJFG7aVswLeABXPSdug+/qr92gpEtceJVGvKBaUzG9ATWwOu/3WGrS4Oi1a5PS0Ib2E2T4qDxVzwmvETwn78NlSmNIdKueEsD2Sd9/KI+aXMOJXu04y13dRp1G6gsaoAk66pr2ytwC08gPQgfVILafFGtoW9Ohrcd5sDRR08QqNGUEhaUKbiZO3XRMbNlJ7g15jrz8SqsTj/pLmT/wBZiVXgTPHqiP5645O9CrdhuBUmnNEneTqmfwmdFTf0Ss51/IDothhw806+At20VzwMYpoQnDuZUZw8jafvmrH/Lr38ugeKQXUitst3NIlS1LYkabp+62WrbeEPbkbaEfw+PPfovMp8ImPknD7bU9VGKOmyxwkdaF9vUcxwe0wWkEGNiNQfULvWCXzLu3ZVb+Yd4cnDQg+a4iLdXD+HeMfArGm49ypHk4beu3op82JtXQ/DOnVl9NsWOlHPbIUlRwK1adFD0lnU2L6tHVA31GGHxT1zZQ13bghY4sNSKDiVlmYPTzVKxOz1IOi6ddW5BcB6c+oVUxWxmZ0PzXRtDKTRza9tS0kGfvkhabY34K04lSLHZHiWnUcx/1KTVcP4tJI9wq4vWyOa3oktKWaPD7KsXZ6pllh4fJVa0L2GCDCaYZeFtVpPgeoKXki+BmOS5GnadkgcdI8lVKNPKdCr9ilAOaOR0VQuaBE8kOKTqjc0VyQ1KriQCdOS2eIQdXNm6oinmO6tjpEEtsZUMerNp5Wu247lCf1it/7HIW1OpCk+AnwlGtk8o70XAHos/ECZ1aQ5IZ9MTsvf6YvweZ3JIga6VJCZ2Vu2Ngj6du3kEqUYLwGsshHRtiei3fahOK9IAaBBFoQdtM3vMVVqUIfKm1xSEbJPX0OiYvTxkjvyGZLAstEajSFA15W4cUL9Khi9Qy/wCE9oMzBmPeAgpmzFxzXMqNUjYouncO5lRT/jo3aK4eudbOjMxYc1ucTB4rnzLl39xUzbl39xU8v49fI+PrPot13XaUlxKmCJB9UvNd3MrDqpjdB+EkH+UxHjltMJOaB24KxXplAOaqI+ljRLP1DcrFL7OVqLNNsqkpN3Qy9LE1Z2S21YloDuWv6obELWZ00kj0W7EUEh+kSHr1DaK5WshMwtHW2myd3DBOyhqBb2Ncgdz6EdO1gqX+X8UwctYXdkFzP//Z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12737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C3F94"/>
                </a:solidFill>
              </a:rPr>
              <a:t>Rate Design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514600"/>
            <a:ext cx="8305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95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UFhUXGBgbGBgYGBgXGhoaFx0XHBwaFxcYHCggGR8lHBwaITEhJSkrLi4uGB8zODMsNygtLisBCgoKDg0OGxAQGywkICQsLCwsLCwsLCwsLCwsLCwsLCwsLCwsLCwsLCwsLCwsLCwsLCwsLCwsLCwsLCwsLCwsLP/AABEIAMIBAwMBIgACEQEDEQH/xAAcAAACAgMBAQAAAAAAAAAAAAAFBgMEAAECBwj/xABBEAABAgMFBQYDBgUEAQUAAAABAhEAAyEEBRIxQVFhcYGRBiKhscHwEzLRQlJicuHxByOCkqIUM7LC0iQ0Q1OD/8QAGQEAAwEBAQAAAAAAAAAAAAAAAgMEAAEF/8QAKxEAAgICAgEDAwMFAQAAAAAAAAECEQMhEjFBEzJRBCJxYZHwM0KBgqEj/9oADAMBAAIRAxEAPwBqjIyMjo4yMjIyMYyMjIyMYyOCHjuOQYxjTCODN0FT7zjFpcVMUp8z4SCSUhCQ7mhaON0ZKyC/ryEqUtWJmS6lbBkAn8RNBzOjHxm+r3VPmFRogUSnPCOeZOZOpJgr2t7Rm0d1NEOTx0BPLzMKsLu9h9I6USYs2STiOEczu1iCUl+J8oYbts4QkqWKCqsnKtE8HbiTujk5UjsI2yWksAJbEah9B94+g9jgKJoCa5qOZzyJ0iFKiolRqpR6nYNwyi/JRhFVNzbpQ+A0zETSdFsF8F26JQQQVKbr5tHod22xJSBiA/qbyEef2CUg1K0g/kUT/csw6XQnAAypZbUhuihTxiPI9j+Ko5vSyYSVAkhWdfGvnHnl92EhRzY1B+keuWhpiWWmu4v0IqOjQBvLs98RPdD8YOE6A43o8tloY5ekHrutZHzKJGrlP0rFu3dm1pdngNNsJTmDDHNSOqDiOliWhTd8MfssCBxxAecMNgsqSO4twc00KegU6fGPKZcwDMH+4jyTBCy3ohJDTSjmpR8S0KeJ+ArTH+9LjI70t6ZgOW4UBI3HKA06zmaky1D+Yl2B+0NU9MvYju6+0iwQ0wL3KT/2oRyBhkTa5M4AqGBQyIOXqB0hadHJJpb2IV12fAtjVCtun5ujEjYNsPF2z1AALJpRzm75HeC4fXmHrXl2dBV8SWpgat3SH2guNQCwfKLEiSWGIEOGLgguAA9dSADyi/BPZFmWgpGoikKoDt8DEsXJkpkbjI1HTG43GhG4xjUZGRkcMZGRqMMYxjxuIsTkc/SOgqMY7iBSq09/WNTFliADxiNUwM5oB6ekC2dSNTZupLAZnLLj5x572jvVVsOCUcMhJqs/bIav5Rm/LNhBG8rTMvCYZEo4bOktNWPtEN3RtgP2pnJEpMqUGlDI/fKdX+6HoftFzkzqbsZFUI9rWCokUD0G7R4iCdInmyso6ky395+xBJ6ONbLd3yBnmwBba+Q5k13PBCeMQTKSdRzJfTVnxcxEcgMmvE8T9EV4rVDF2Fu4rVMtCg4T8tKPtA3OByMIyzUU5PwPxxvR3Kuz4YwihA7yssIDOH3fV4CzbdiVhkin3y5UrgNB4wb7bTygJkJJdYxr/I5wp5qc/wBI+8YHXNZNsSp1Hk+2WJW+K6LN22WYS5f/ACHkYa7ss6gQ5Lc8vSNWCQAzQas8uJ3JtjqSVFqy2EUOfP0zgzJsgMU5GUErMqkHARMqWq50qctWANs7OgvQNwh1BjDJBhjxp9ARzNHjt+9kBUoDHhCTaZGAstJA6jrH0PbruBBDR5p21uPNSRXdHITcXUhmpq12IOBUvvIV3c6ZcxDFc/aBaQHLbxVPTQwryZpSrCflJq+h2wSkJCFMoEJUQFfgUclDca89xEUZMakti4TaZ6Ldt+IVmQgq391XEfX9ILymGIDVixah2jQ+GceYzgZZYj6EekM1xXnQJSXAbuHTWj1ESLljdoOcIyQ3yZg0pu/SJXgXKtLtnwPpti2mYdKjYfrHo4c6kjz8mJxZbjIiRM67DEjxUmJNxkZGQRjIyMjRgTGRuNRsGMYprVhV5c2fofdI6mp5HQ5+xEtplYhmx0OwxXltkpIB3AQL0dN/GemStn6+sK/aK1LtE3/SSVFIH+8saCncTv27+Bgr2gXglEpA+Ie7LOWEq1fdnyhbu27jhZC1gzKrUc8B+UHXEXc8VbRCpy3QyMfITlykCUJMkhMlDgqzxHUDaCXBVrlqYT+1trStYShsCAw3ks58B0fWGC9FhCQlKnLUAHdA906wnW5irg7wuUt0MjHyCVhz7oImu2XiWaHCkNvrnzNYiT9pR2gDlU+kErik90q0cnoG9TBt1E4lcjq1EsQ1SW4qUxLcaR6z2fusSbNJlhnJrvNST4HrHmd0WXHaJQOhKz1p/lhEez3fLYoDfKw65+RiH6l9RKYa2eP9opvxbbPVoJhQn8svuJbkkHnBC7AwEDxLxLUdqlHqTBywycoDJLwWYo0HbvTlByQiBt3Iyg7IRSEo5NksoUi7IMVUJizLyhiEyLksxZRFOUYuS4fARM5mpgBflgC0kQxKEVbTLcGByRs7jlTPnftVd3w5qg0cBHxJKVVyKTXVLGu8pwniiG/+JVhYhcK3Z4PLnJ+7hmDiHDcxTnDITuF/AySqX5O5M4rlYVfNLpuIIoByChElgmFKk1/C+w1Z92XSIZaO8WzbyIOX5S0dyl/KWo5SrlkejDlGls7Ec7rvMLDKz95vnwMGJczYR70hNsymZRfOpG3afL96M93WsUCjuBGo8uUTJ09GyQ0Fpcx884mB2ViEAHPLQ/XZGfEKffrF0MzS+4hlD4LImcekaiIWr24jId68fkD038FmMMZGQ9izQjcajcYxqMUkHONxqMYXO1VmSUh3olepzKSkeccosyEJBOzEslyz5czpsbhFq/5eJJJPdSCTzBA6VPSFldrMxEtPDEN47td5IyiabUW2OirSRVvScazDQqokcX8g/TfC1aEd4gagj30EMF4zHWw0c8/lSPB+cLk6cBOQ2Tkvsagf+0HnCYK9j3oozwyUU+YE83IPgBB26JbWYbyrxMseBxCAtrGEAapdI5Z+ZHLdDNZJeGzyh+Gv+avQweV1E5jVyCHYqz4rUVNQYE9Bjb+4J8I9MshOMcQ39qj9YSewNn78xWgUp+oS/QQ7WUjEDk65Y/uH6mIMjuX7D30eWy5LLV+ZXmYNWGXC3bzPlzpgApjUwoaEkh97ERLYu0RSWWn0jrxt9FPqRSo9AsQEGpAhOuy/pRarHfDJYrWCHBBygEmgZbCzR2gxXEx427QViwjKi5LhdtF8S5YdSulYHTu2qR8iCd6i3gK8oZGaQt45MeAIhnohRsPaC0TvlAAORDesFZUu0/8A2J4M/jBOSYHpuL2xX/iPZMUknZHmvZctOUnRQI8m8THrfaaVMVIWmYlJLGqeeYMeS3anDaEaO/vwgYPUkPfhkqxhWdwfiBT1HQxxKIxKToa+vrFu9BhnpOhxA8Du4RU+EyhuYfTwg2zqDV3u28UI2ts5Md4gzYFJIOz7Qp3d/DfAy6ZVG6ctvA+cX0oUkhQocnzB2g/s4frK39wbWhgkJIFKjZWCMkgjdvgVdtpBDGgzDHTd7pwyLyUVbodeB0irDKuiHKvk6MkbBGom7wpheMizn+n/AAn4leMjDGooYsyNxqMjGMJjRVHClRVtk4hJY1OX197o43RkgdeE7EcI+V3UdugDa/oITpVoHxVIB7oNNvebOJe0N84XRKJc0Kn8AebdeYGxy1oV8VWpq+u4b2ctEmR2irHGiW8rQwLagcqNXkTASWr+aNyS/DCT1gve6XLgjCQ4P/LXQe6wGQaqORNOQFPKO4/aafuJF98K3qB6lj4qEOE5H8tIOY2bfhLduZMKlyqeYneR4Mof8RDXLDpQHzHiJQHmYXndJIdiXkaewAGKYG58VH6GGKSo/DxHNIlK5pY16GFjsBMeZMB+19VfWGtKHC0bcQ8v/LwiGXuGS7PJO3tpmSrbOQn76m4O4f8ApKeREL3+vnEpHdUpSmSMLuSWAEOv8RLM9qRMAfFLQS1KpGE+CRThAix3ehSkkFSWUFVlqJSdqSCNXatDrHoQcKWiWayvopyTMQQJ0paCcW0VQWVTaCC4zpDBc954DRZIMEO0LLs6ZaJal4XVjmLZZWS5mKOHMlzTbpCMoqSe9QvX6wvJGMuijDKUV9x7Vclq+KARBydY+7Cd/DGZiRXbHpNokjKEQhaZ3LPjJI857RyZMlCpkzEoDQZk6AR5reN72g95KEyUH5XDqYa10y0EeqfxAuxS0DCMWgS4Fa94uK6U41hPTLK5YROQcQFFBLitCCAajpDMSjF7Nkc5R+0EXHMvKaELlFcxMwqwE91KlIBJSC1SAk7Pl1hr7LdsV/E+DOxoWCykrDkNmQoNUl3B20fOC/ZKyCUhGEKODF8NABTLQpQIUtlVxMVCmWJVDowXbciAorWl1bSxIL6Hbv8ALIOycK0T43O/uZq9u9KVvBjxe9kfDnoVoFt1LHwJj3S3Sg0eK/xGlYFD8/oYlh/VorT/APNsztCk91Ww+Y+oiOSXY7Qx4HLoXHOJrfO+LZpUylcL7iQoH/J+sU7KrD3Ts8vbwXig/IZu6aULYvhOuw/t5bIZhJBD6HX6wsWaay61BY8/3cc4Y7Epiz901B0IO7w6xNIKSNqkqSyg+8a/rBq75+IbDs+kVk7FU03e+kdSpZFc/e2HQi6tEk34YZSstQjnGRSTMpmeh9CIyHeq/gVwOjGRkZHpkhkaJjccqMYxDNVC12mtxJMtJajrV91OvM+sMs9QSCTpHnt6KJlA1xTlYidiASByJr/TCM0q0NxqypY7OjBMnrAwo+UHVVAH2s4oMyRviiq0KnqJDhCHAGx6ufxK1PowjqfimBMlLBKBWtMTmqm1ag18ogmzEpR8NDtr95ROp0GgAzbnCPBQl5Kky2AOk1S9d5/DuHj0iuuSmhSTUjMfSK81NRTLLZ7yjUvE4b3v3bIbxro5fyXbolYVpLuAQTwGfhSGkHDhfMJUeowjyEBbqshLb69MvrwJgvb14ZZOpZI4CnoTxTEuV2yjGqQU7FWrDMG8E9Ktzyh/mlph0xBxvIjyu6phlqSofZj06Ur4ktCwagD9n2ZeMRz7DmvIs9srLimy96C39x/WKdgsZH2oPdp5TiWtmYFJ5kke98B0LYRzmx+ONwNWyWGNYTbfZxihrts2hhVtsx1GHYm7ByJJHo/8Lvkptj02bHmH8LzTnHp684di6ZF9R7kU7dYRMFYXV9nUhThxwhtekQLEdlBMHHklHQOsVgwtUwQ+G2UYExslhGUUjkpNso3hlHjP8UAFTGJ+VOLQ1cCodwML1ap5t6/b5tI8R7cyVqnTJh+Q5cEhv15wuDXqoqUX6bIrgV8SxqRqkk8qE+PnGBygKFSC7cM/CvKKfZC04cQ0cHrSnUHlBdEr4cxSOLPuyfcQQYPIqk/3OY3cUSylgpBD6He2RI4U6Qx3dNJlgvVL9My3AueBOyFpKMJAyHlmWO4gwXuS0YCU5g5P4c37piXIh62N0jvJfcP0/ThFn4QNU0MCrvtIScL937O1tm8eREG0orTY/wBffGDwTrTI80KIUpO6MixhV7EZF32kuyGMjUaUYtEmGOTG1GsUL3vFMiWqYrJOQ2nQDeY43Rjq8yMBB19A5hBmzgUJFQEoCSdS2idM9Ttjq9u0JtAYURs1P5q+HnnAifNJYVJ3Anyy8Iiyz5OkV4oUtkF4EMQksnYKOd5J7yt/lQRwlYUVAliKEioV+bV9/PbG5d0TZi8RSUgGjt9Xi6i4kJH8xWrlj7bxgXKKVWOSbBEyz6O9fCLViu/UikX1FA7stPR68zWL9msxzNPTgNsA8jC4nVjs7U1NH2Pn73ndA+9JwVMYfKnx09Gi1a7aEjCjM67vp7rAeUrU6eJ9+W+BS8hBeyJeuwV4Q3dmb3wqShRovLjXzFOUKdmDJrmqp4BgB72RzMnthI+8pjsw4CCOsIcbYzVHp97WX4spSEs7UO8d5PIs3NtISbNMJTWhcgiHG5LwE5Dj5gA/4kkOG8SN4UN8Ld8ow2gqAoutMsWvWh/qhTQWB03Fgq8UHCTCqlTqc7YeL0lvLPCFCRZgQSpQBD93U707YoxaR3JbZ6b2DZCB1j0UEFIVHknYi2gjCFOekP6r0MuWO4pe5LP4kRoT42mJz4+TVBO1zsNdIglWh46Un4ksEgjcaHppFGVLILGCbaYqMVVeQsJkQ2ibEWKkV5syNLJo0MewT2ktwk2ebMP2EKV0B88o+fZlvnLRhmTFKA0PrqecetfxYt3w7Hg1mrSnknvHlQDnHkKksnea+gh300Vxv5ZzNJ8qT8Fu5JoTMANAp0vsxgpfk8N1qBVLRMbvIASocHAPVxzEJMlPvhDhY7cEgKLFKx3ho6WStuBZX9QjuZbtBY+qLc6UZkvEiqk14prXkcxt3R1ZZmIOc/fvpHMkKlKwhTg1lk1BbNJ5Z7i/G8kJWcSXYgFSaOgmgVvD0Oxt0SyjocmXpU50scxX3u+nRisVqcB8xl6jzhZTJIz68ffOozEErqX9k7ac9Im2mFJJobUTHAy5iNwOTaVJpsjIo9eRL6aMjiZHZgbfF5Jkyyo55JGpOyPabSVs89K2Q3rfCJCSVEPoNsedXleq7Qp1q7rltg/KKRq0z5lqnEZk5kmgA1OwCKdswoOEZ6v4ONNoTwd4klJy/BVGKj+SWXaUp0JbY8WU3wkfe4QIlIB2mLaJaBn9YS0ihNlpd6KXRCW35k8HjpNjWsgrVmNXegrvzeIv9YxZKOpbmAI7l3gpQYD+3Iev7QPF+EFyL8qUlAo3FX6RUtt4Bs30Gg/bcIrrStT1L7AfrGk2Njl9f8oyil2ayoVk1y/EfQRLJQSQPf6++UmFLs+I++Qi7Z7MXD5nQZ8zGcqRkrJEqzrQDy0gdb7RhQhO3G237I9PCDMyUzDYCeDAnyAMK/ambhmISPsJHIqdR842KPKVHMuTirHC4L1VJVIW/dUMKutDu05CDvaCZiZScsVfwmnSld4bkjyJmKTL5/8AWGORaSUo/EEvvOQPhCJxpj47pm72tASADC9PlhdIsdrpxTMDDutzECbHa0uKgcf1g4QfHkgm7lR6J2WugIklbd4ZGHu4p2NAJDx5rcd/LT3QtK0nMUPukNtn7TIlAOtKAcg4D8BrAL3bO5cMmtbHRSqRVSQTAZN/zFh0SsY2/K/MxVuq22j4xTPQlIIdOEkgDYSczvg5TJlglG7GJSYrrTFgqgJ2rvlNls65lCr5ZafvLV8o4ancDA1ZxM8s/iZbP9RbhJSe5ISxOgUplLPIYRxEJE5eJRIycNwFBBe3kolkqLzZzrUdcJJLn86q8BAgS/CLselQqXZPIgxcqcYUjX50b2DTE80V/wDzEB5dGgndiiAVJLKSUFJ2HhqNogJsbFBmy2sy+4sYpbjcQdFJfI7tpI1MGLVZ8aBNkqfDUFO93BGmWWr6msDApCxiY/DVm2ctWqX1GqTqBtpEt3FUlbhik7MjrXZQvwMTz0MWwvdtrxpcjvCi0s4IyccP01EGTYu6FoOJBZjmQDk5+0Ks+8QBKGPxEu1HKaKD6KGW7KtdXEMt12phWqFDo+YO7fpucMik3TNJtbRYk2hWEd4ZbR6xkWvhq0SFj7xZzxcZ6coyD9P9RPIiWY877SXiVrUv7KHTL4gsVf3eAh5veeUSVqGYSW46eLR51fVlaaiToBLSeKmHrHqZn4I8S3ZHPH+nkIlhhMnJxzCR8qNBzpxLjWF1ZcnZ7qd8Eu0dr+JOWdqmG5CBQecU5svBLl7VAq9B74QpjokaZmFIY1r75xJLtL5/U+UUyHieXLHCBdDEwiFDQu+lKa5Zx0+pz5H9YqSbOTkR1iYyUp+ZXIQt0ESGfs8f1eJJEpUyictukasoSflS+9WXvzg9Ks5ABVlRktUng9BuGzPSAk6CRBY7vSl6uWqTv2a12axdSnCKhnowHg+3byEW7LZnqzau/iS2zXdTRoLSrEcKK6YhkkHYdpfx3wq7CB6pg7xVkQcX5R83gyRzhHvicZk1SzmST1LtyyhpvieMOFDE6kMzJNAHzD67tc4BWKwMTMmZJIwvmpX0GfIbYtw1FWyfMnLSLEu04FIl/dSkHjn5QxicyEA5t5Qu2SSCvEcvmUs5Abo6F5Baif7eH1hWWHJ2v8j8MqVP/AUvJXxM84FyLOUqdnGoix8eCd3sqFpuKHr3WFLluizzAFKQHOoLeUN9yXTZJIBKEqWwqa5NtgFYbuCshXo8Ml23UUscI8/OEqbH5Jxa+PwGpK/iF8h7yiaez0zjJMsx1MSBnHW21sibVnEyaAlyQABUx5J2ovoWmaqYt/8ATynShORWdQN6tT9lAahJhq7Z3yBKKcRCNSPmVuT738fKLwtBmFyyQAyEDJILsBvzJOpEMwK3ZpriiuuaqYtUxVS77nyAGwaDhECR3iM6dcvq8EEy8KANTU+nvdA9STRW1/MinSK4uxHRKuW1NkELlU+JP3kluVfIGKlmrSJ5CChYUksxBrRiIXLaaHx+S/ZpipcwHQ0UNCkliCOvAwesicYxI+ZPzJ1I1B20cgjfQMIqrsomJC0MBQ6UOo2RLdstSFBYanzVdwTV2er7du6JpSsbQVs6SaooQ9KMQPmTXaKtl0g5YlAJxpBKcinPPOh1BrzeK0uSCBMQ6gWfSmhrqN+/fF+yoKe8lyk/MGZ/oR673hCewZbQUlSkkApmBjl3SfGMir8AmqQW9/hjcN5iaQPvlOJKU7VAngkg+kJd7q/9UVfdMo9Hh1t+Y/MPAH/yhIv1LWgvkQgkHYCB0r4R6WUjxivhxKmk54VNxJHo8RT5hUdwEWrcMM2a2Sj+sVmoYU2PSOAmkTIR0jUitIsSkk9YFsJE8oFmDAbdTHUmwD5lM20+68BEtlSWdhm22J7WkpScLYgwfNifbwpyd0MS1ZPLWhAckJ3keQ9ax2m9QP8AbSSTqou/1G7LdC+g4lN8xzJJJrBK3IUkUcVbZt2c/COuCujJ6DMu046TFlwHIByauXyjoIp3vaAf5YWpCWc90KKsQBqrENo4xQ7Mo75GgChxcGJr5HeSdClNN2HC/wDjA1U6O9xspIMupAWSEhiafaQGIB2E66GBMy1KxO+Tj9v0bKDIk90/iz4a+b8oEWmVXLVofCQE0V7TPUoZnIPzAr4mOLIlo6VLqeo+nvZE1nqeLw2T1oVGL5bL8qsEbsmEKitZZLwVsdnrWIZyo9CER2uFeRhwsqw0I11OAGDwxyJi+HExPGdGyQsOmY0BL1tuKj0957BGploLEqNAHgDf9t+FJUo/MznjsG4RyU3LSBhBJ7EbtZbTNn4AaJOXCpgCQSsgfepxoB0JeLNnSTjWrV/MA+JaJbllusKOQxK/t/YRfBcI/gRN8mc3izqAyxJQngDWBk8FwDoAG4CvjWL4W60j8RUfH9oqKl6mpBJO8a+BMMhrQEvkksimLGog1JlS1jTEdhY9FM9dPKBCJNW3Z7qj0i3KTlw27zUe3hUx0Andq1WdeFQeWpnGWeRDsx3HMZE5wy/6MllS1O74SK8iSKHcdnGF6yWo4WUcSDzb6efhBa7VmWCpCsSTmnN8s0n5tN+x8omm7/I1Kg3dE0pooDNnoPAGigdN+sMFmKQoghgeYI0IY8awKu+3SlsFOlxQs4I3FqtqFBxug7JsSVp/lqSW35HdqB+kLVsTNrydG5wahVOD+MajoS5gp8NZ4FJHIvGQf+oG/kXrwQ6VbcxxDN4iEi+nIE/LEVpAP3WYequcOd8qIkzCPm+z+Y0HiYW02QTRl/KRRA2tQq8T4mPXyKyGDoTb3USsrYh+9yyfziKzAcmJcbq/WLtus6jhQkEqTiIJyKaMx5HnxgdLmAKcEqDV3DUB4RRQmSWMVP5fflFqwB07wac6eZiCyDvqB4dWixZZbEA0AJCt41b3rC5DIh67rIEhL5NjO2tQ39P/ACEUb1JIU2pHUn9o6mW9SgtQzd24N9BG1I/lOK1SSeZPm0J3ytjfBSuOzAzmZ8OfKtBochzi92rZCAHGImnFi53VLR3cYEoufmZzz7zcu71MD+0M0LmbcFE+B/5FR4tBr7sgL1AhuefhWFHUsfzD6s/XZDFb7MDhYUD+LEDkPKEuyrq2n0r74w83RN+LKD5pFeT16EvHM6p2bG7VAeR3lkaZgflNc9tfCKFushAOlae9czBcS8BWr7u3r6eMd3pKCgkjIuRvo/WkcUqYXaFiXJxVGbeTxGiSQX0d+YNRDMLs+HKQVUWurHQOPABj/UIozrMxcUxZtodCOYg1kNwsmu5OsH7HKeAV0mgfafTwhqscl4jzPZbD2hSwy25QVC2ED7OholmTISmC9kk2ZQb1B+TkeIEI3bu8O6EjMn9IZ7RPZPCvgR6x5vfNq+JPGwK8qw76eNzv4F5HxizJ6cMvDuSP8kk+Rju5P9pStiFA/wBWGILQtpZfc3URZuBDy5qXzwjq8WS1AmW5A5RwzBuwD1MSz5QASrT5VcqP6xFPOKYv83rF+wHFillu8PHT3ugm62cSsgnAonM9C4Gx/wBX8YvIld0KfMOkDM7a6MaP7HE2y4yXBdJFNe62XLzER2S0F3W7uzNlpyDRyW1o7F06LdnmqxPrs2jY2UHbB99Py6p+j84pIs6vsgakUc+Ltt5ERJZLQqn6t+kRz2UpjMmwhSfiSjvILs+0ihB/EK74vXbbmU01ASMirfvLMebbneKdw2nCoEOHzGh4b/PlB21WMUWhmOmjbD6HTrCU2BL4YTloLUXTi3gVAiMijKQlh3kp3FwR0pGQ1ZEIcP5QsdpgTLEsFjMmIS+oDuSOABjpQShISkUFAw0GTN0ie95bzJX4cSumFP8A2iO97eiQj4izQhmGZOYaPbfbPPXQkW9cpCipamKapDl3LnJtXPWFq0TwVFKQwOIk8iTrziS8rSuctamJc5Z6U8Iqy7OpLqUkgMakEZgiEJK7ZQrqiaRNqFbWflSCE6hxF6tC/IUQH0gzd84LSEkwGSNbGQlei3YZzKA206/vBoLwywAKAsf7cxt+jwIkWfwIptbIc4sY2khtCCrdp9ImlsoWjieRiJSXdnPQU6AQNtYLl8/TXxaLymzDF3Ox9pYeI3RZUETE1HN6cCwpzglLiwZR5IWrMrCa0csG2bfe+Gvs8VAlQ9sMR8PdYBWqyYVBhXgfPX3ybuy6QmWuYcku3FnbqfCCzSTjYEFTI72QE94B0TCMqsff/IbYmu1SVEy1JfAxS21j3X315cI3Z5yGwLHdJIcZpJq9Ps1L7I4tdimyWWkYg+IKSxptJFK7cmDb4R4oZ07B9824mcFZpSkMdoLP1cjTLdFyZZ+7i9l6+bxzbLEJqApAYF2b7Kj/APGrZWqVepiayLKpJ2gh+RIPvdGl0qDiwfYJeGaEnIsx8ve2HS77LuhalWXEcY0ZvD30h9sSAUgjURPkdsfdRODJYRRtIgrOgVagawBxAO9CcJ3wiTv9x2qCa6aVMelLszgwhX9ZMK1NTP34RV9O6dAZlcQbeC/5ak7Ep8wIvdllgpW+dPfWBNsLp/Ml+hCm8Izs/acCm0LjyIiyUbxuiSLrISy5jrNKVi9KWxBGjHZugfNYFY2fuX3fTfE9nmuk1zBDbfdI5OIUWGbUSSFgHRxoDTLcR67oG3nI+GRMSWC/M8NddhYwcuppiQlX2gBwUkUPMRAqT3lSluRmnEKNsNXcU8dGhUZUwpKzu5bwxgBWY9vsi6uSy8JyUxTx1HB25K3QEs5QhXeRMRhOYwzAx1bukCg1OohtkSUzUDCtJYuM0kK1HeAd30eFZI0/0YcZHN3TAk4VEtpu5vDzctoB7iqgjrnUQkWmQQUkgg6vSutDzPWC1yWyrVDZH3u84lunYya5RGSZJWkkAOBlR43BOzzApIO7bGQ7hF+SXm14FC3fOn8k3zlx512ymH4hDlhlXdG4yPWykmMVVzCGIJBw5gsesavSYSpQJLBVA9BTQRuMjkRsuiAfY5eZjuwHvDl5iNRkdl0BHtDc3y8B6RPafmmDT4aTzIDnjG4yPP8AP8+S/wAAaw/Krcoeo8oI3Of5h96xuMgsvTBxly/5YExQAADDIRYsn/s0b116zPoOkZGQv+1GfZCvNX5l/wDaDPZ1RMxSSXTgJw6Oyatk8bjI3gzNlATNGEAYlJdgz55tnFudKSJgYAOtL0FXd3jcZCpdhI4QgABgB3dOEHLt/wBpPARkZCn2OXRYmiKkwVEZGRw3ghWKQidph318I1GQ/F7kD4YqH5ZfFXnA+zGvT1jcZHpx6ZDLtBi0iss6kF9/GKkv/r6RqMgI+1DX7mNfZ5VFe9YsX3/uHcqm7u6RkZE0f6jGS9oMvP5h+UHm0GezWR3oHmYyMjZfYjR7YblVsxerYWerVamykVOzxy96xkZEsuhsfI/2Idwc/MxkZGRxCH2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 descr="data:image/jpeg;base64,/9j/4AAQSkZJRgABAQAAAQABAAD/2wCEAAkGBxQTEhUUExQUFhUXGBgbGBgYGBgXGhoaFx0XHBwaFxcYHCggGR8lHBwaITEhJSkrLi4uGB8zODMsNygtLisBCgoKDg0OGxAQGywkICQsLCwsLCwsLCwsLCwsLCwsLCwsLCwsLCwsLCwsLCwsLCwsLCwsLCwsLCwsLCwsLCwsLP/AABEIAMIBAwMBIgACEQEDEQH/xAAcAAACAgMBAQAAAAAAAAAAAAAFBgMEAAECBwj/xABBEAABAgMFBQYDBgUEAQUAAAABAhEAAyEEBRIxQVFhcYGRBiKhscHwEzLRQlJicuHxByOCkqIUM7LC0iQ0Q1OD/8QAGQEAAwEBAQAAAAAAAAAAAAAAAgMEAAEF/8QAKxEAAgICAgEDAwMFAQAAAAAAAAECEQMhEjFBEzJRBCJxYZHwM0KBgqEj/9oADAMBAAIRAxEAPwBqjIyMjo4yMjIyMYyMjIyMYyOCHjuOQYxjTCODN0FT7zjFpcVMUp8z4SCSUhCQ7mhaON0ZKyC/ryEqUtWJmS6lbBkAn8RNBzOjHxm+r3VPmFRogUSnPCOeZOZOpJgr2t7Rm0d1NEOTx0BPLzMKsLu9h9I6USYs2STiOEczu1iCUl+J8oYbts4QkqWKCqsnKtE8HbiTujk5UjsI2yWksAJbEah9B94+g9jgKJoCa5qOZzyJ0iFKiolRqpR6nYNwyi/JRhFVNzbpQ+A0zETSdFsF8F26JQQQVKbr5tHod22xJSBiA/qbyEef2CUg1K0g/kUT/csw6XQnAAypZbUhuihTxiPI9j+Ko5vSyYSVAkhWdfGvnHnl92EhRzY1B+keuWhpiWWmu4v0IqOjQBvLs98RPdD8YOE6A43o8tloY5ekHrutZHzKJGrlP0rFu3dm1pdngNNsJTmDDHNSOqDiOliWhTd8MfssCBxxAecMNgsqSO4twc00KegU6fGPKZcwDMH+4jyTBCy3ohJDTSjmpR8S0KeJ+ArTH+9LjI70t6ZgOW4UBI3HKA06zmaky1D+Yl2B+0NU9MvYju6+0iwQ0wL3KT/2oRyBhkTa5M4AqGBQyIOXqB0hadHJJpb2IV12fAtjVCtun5ujEjYNsPF2z1AALJpRzm75HeC4fXmHrXl2dBV8SWpgat3SH2guNQCwfKLEiSWGIEOGLgguAA9dSADyi/BPZFmWgpGoikKoDt8DEsXJkpkbjI1HTG43GhG4xjUZGRkcMZGRqMMYxjxuIsTkc/SOgqMY7iBSq09/WNTFliADxiNUwM5oB6ekC2dSNTZupLAZnLLj5x572jvVVsOCUcMhJqs/bIav5Rm/LNhBG8rTMvCYZEo4bOktNWPtEN3RtgP2pnJEpMqUGlDI/fKdX+6HoftFzkzqbsZFUI9rWCokUD0G7R4iCdInmyso6ky395+xBJ6ONbLd3yBnmwBba+Q5k13PBCeMQTKSdRzJfTVnxcxEcgMmvE8T9EV4rVDF2Fu4rVMtCg4T8tKPtA3OByMIyzUU5PwPxxvR3Kuz4YwihA7yssIDOH3fV4CzbdiVhkin3y5UrgNB4wb7bTygJkJJdYxr/I5wp5qc/wBI+8YHXNZNsSp1Hk+2WJW+K6LN22WYS5f/ACHkYa7ss6gQ5Lc8vSNWCQAzQas8uJ3JtjqSVFqy2EUOfP0zgzJsgMU5GUErMqkHARMqWq50qctWANs7OgvQNwh1BjDJBhjxp9ARzNHjt+9kBUoDHhCTaZGAstJA6jrH0PbruBBDR5p21uPNSRXdHITcXUhmpq12IOBUvvIV3c6ZcxDFc/aBaQHLbxVPTQwryZpSrCflJq+h2wSkJCFMoEJUQFfgUclDca89xEUZMakti4TaZ6Ldt+IVmQgq391XEfX9ILymGIDVixah2jQ+GceYzgZZYj6EekM1xXnQJSXAbuHTWj1ESLljdoOcIyQ3yZg0pu/SJXgXKtLtnwPpti2mYdKjYfrHo4c6kjz8mJxZbjIiRM67DEjxUmJNxkZGQRjIyMjRgTGRuNRsGMYprVhV5c2fofdI6mp5HQ5+xEtplYhmx0OwxXltkpIB3AQL0dN/GemStn6+sK/aK1LtE3/SSVFIH+8saCncTv27+Bgr2gXglEpA+Ie7LOWEq1fdnyhbu27jhZC1gzKrUc8B+UHXEXc8VbRCpy3QyMfITlykCUJMkhMlDgqzxHUDaCXBVrlqYT+1trStYShsCAw3ks58B0fWGC9FhCQlKnLUAHdA906wnW5irg7wuUt0MjHyCVhz7oImu2XiWaHCkNvrnzNYiT9pR2gDlU+kErik90q0cnoG9TBt1E4lcjq1EsQ1SW4qUxLcaR6z2fusSbNJlhnJrvNST4HrHmd0WXHaJQOhKz1p/lhEez3fLYoDfKw65+RiH6l9RKYa2eP9opvxbbPVoJhQn8svuJbkkHnBC7AwEDxLxLUdqlHqTBywycoDJLwWYo0HbvTlByQiBt3Iyg7IRSEo5NksoUi7IMVUJizLyhiEyLksxZRFOUYuS4fARM5mpgBflgC0kQxKEVbTLcGByRs7jlTPnftVd3w5qg0cBHxJKVVyKTXVLGu8pwniiG/+JVhYhcK3Z4PLnJ+7hmDiHDcxTnDITuF/AySqX5O5M4rlYVfNLpuIIoByChElgmFKk1/C+w1Z92XSIZaO8WzbyIOX5S0dyl/KWo5SrlkejDlGls7Ec7rvMLDKz95vnwMGJczYR70hNsymZRfOpG3afL96M93WsUCjuBGo8uUTJ09GyQ0Fpcx884mB2ViEAHPLQ/XZGfEKffrF0MzS+4hlD4LImcekaiIWr24jId68fkD038FmMMZGQ9izQjcajcYxqMUkHONxqMYXO1VmSUh3olepzKSkeccosyEJBOzEslyz5czpsbhFq/5eJJJPdSCTzBA6VPSFldrMxEtPDEN47td5IyiabUW2OirSRVvScazDQqokcX8g/TfC1aEd4gagj30EMF4zHWw0c8/lSPB+cLk6cBOQ2Tkvsagf+0HnCYK9j3oozwyUU+YE83IPgBB26JbWYbyrxMseBxCAtrGEAapdI5Z+ZHLdDNZJeGzyh+Gv+avQweV1E5jVyCHYqz4rUVNQYE9Bjb+4J8I9MshOMcQ39qj9YSewNn78xWgUp+oS/QQ7WUjEDk65Y/uH6mIMjuX7D30eWy5LLV+ZXmYNWGXC3bzPlzpgApjUwoaEkh97ERLYu0RSWWn0jrxt9FPqRSo9AsQEGpAhOuy/pRarHfDJYrWCHBBygEmgZbCzR2gxXEx427QViwjKi5LhdtF8S5YdSulYHTu2qR8iCd6i3gK8oZGaQt45MeAIhnohRsPaC0TvlAAORDesFZUu0/8A2J4M/jBOSYHpuL2xX/iPZMUknZHmvZctOUnRQI8m8THrfaaVMVIWmYlJLGqeeYMeS3anDaEaO/vwgYPUkPfhkqxhWdwfiBT1HQxxKIxKToa+vrFu9BhnpOhxA8Du4RU+EyhuYfTwg2zqDV3u28UI2ts5Md4gzYFJIOz7Qp3d/DfAy6ZVG6ctvA+cX0oUkhQocnzB2g/s4frK39wbWhgkJIFKjZWCMkgjdvgVdtpBDGgzDHTd7pwyLyUVbodeB0irDKuiHKvk6MkbBGom7wpheMizn+n/AAn4leMjDGooYsyNxqMjGMJjRVHClRVtk4hJY1OX197o43RkgdeE7EcI+V3UdugDa/oITpVoHxVIB7oNNvebOJe0N84XRKJc0Kn8AebdeYGxy1oV8VWpq+u4b2ctEmR2irHGiW8rQwLagcqNXkTASWr+aNyS/DCT1gve6XLgjCQ4P/LXQe6wGQaqORNOQFPKO4/aafuJF98K3qB6lj4qEOE5H8tIOY2bfhLduZMKlyqeYneR4Mof8RDXLDpQHzHiJQHmYXndJIdiXkaewAGKYG58VH6GGKSo/DxHNIlK5pY16GFjsBMeZMB+19VfWGtKHC0bcQ8v/LwiGXuGS7PJO3tpmSrbOQn76m4O4f8ApKeREL3+vnEpHdUpSmSMLuSWAEOv8RLM9qRMAfFLQS1KpGE+CRThAix3ehSkkFSWUFVlqJSdqSCNXatDrHoQcKWiWayvopyTMQQJ0paCcW0VQWVTaCC4zpDBc954DRZIMEO0LLs6ZaJal4XVjmLZZWS5mKOHMlzTbpCMoqSe9QvX6wvJGMuijDKUV9x7Vclq+KARBydY+7Cd/DGZiRXbHpNokjKEQhaZ3LPjJI857RyZMlCpkzEoDQZk6AR5reN72g95KEyUH5XDqYa10y0EeqfxAuxS0DCMWgS4Fa94uK6U41hPTLK5YROQcQFFBLitCCAajpDMSjF7Nkc5R+0EXHMvKaELlFcxMwqwE91KlIBJSC1SAk7Pl1hr7LdsV/E+DOxoWCykrDkNmQoNUl3B20fOC/ZKyCUhGEKODF8NABTLQpQIUtlVxMVCmWJVDowXbciAorWl1bSxIL6Hbv8ALIOycK0T43O/uZq9u9KVvBjxe9kfDnoVoFt1LHwJj3S3Sg0eK/xGlYFD8/oYlh/VorT/APNsztCk91Ww+Y+oiOSXY7Qx4HLoXHOJrfO+LZpUylcL7iQoH/J+sU7KrD3Ts8vbwXig/IZu6aULYvhOuw/t5bIZhJBD6HX6wsWaay61BY8/3cc4Y7Epiz901B0IO7w6xNIKSNqkqSyg+8a/rBq75+IbDs+kVk7FU03e+kdSpZFc/e2HQi6tEk34YZSstQjnGRSTMpmeh9CIyHeq/gVwOjGRkZHpkhkaJjccqMYxDNVC12mtxJMtJajrV91OvM+sMs9QSCTpHnt6KJlA1xTlYidiASByJr/TCM0q0NxqypY7OjBMnrAwo+UHVVAH2s4oMyRviiq0KnqJDhCHAGx6ufxK1PowjqfimBMlLBKBWtMTmqm1ag18ogmzEpR8NDtr95ROp0GgAzbnCPBQl5Kky2AOk1S9d5/DuHj0iuuSmhSTUjMfSK81NRTLLZ7yjUvE4b3v3bIbxro5fyXbolYVpLuAQTwGfhSGkHDhfMJUeowjyEBbqshLb69MvrwJgvb14ZZOpZI4CnoTxTEuV2yjGqQU7FWrDMG8E9Ktzyh/mlph0xBxvIjyu6phlqSofZj06Ur4ktCwagD9n2ZeMRz7DmvIs9srLimy96C39x/WKdgsZH2oPdp5TiWtmYFJ5kke98B0LYRzmx+ONwNWyWGNYTbfZxihrts2hhVtsx1GHYm7ByJJHo/8Lvkptj02bHmH8LzTnHp684di6ZF9R7kU7dYRMFYXV9nUhThxwhtekQLEdlBMHHklHQOsVgwtUwQ+G2UYExslhGUUjkpNso3hlHjP8UAFTGJ+VOLQ1cCodwML1ap5t6/b5tI8R7cyVqnTJh+Q5cEhv15wuDXqoqUX6bIrgV8SxqRqkk8qE+PnGBygKFSC7cM/CvKKfZC04cQ0cHrSnUHlBdEr4cxSOLPuyfcQQYPIqk/3OY3cUSylgpBD6He2RI4U6Qx3dNJlgvVL9My3AueBOyFpKMJAyHlmWO4gwXuS0YCU5g5P4c37piXIh62N0jvJfcP0/ThFn4QNU0MCrvtIScL937O1tm8eREG0orTY/wBffGDwTrTI80KIUpO6MixhV7EZF32kuyGMjUaUYtEmGOTG1GsUL3vFMiWqYrJOQ2nQDeY43Rjq8yMBB19A5hBmzgUJFQEoCSdS2idM9Ttjq9u0JtAYURs1P5q+HnnAifNJYVJ3Anyy8Iiyz5OkV4oUtkF4EMQksnYKOd5J7yt/lQRwlYUVAliKEioV+bV9/PbG5d0TZi8RSUgGjt9Xi6i4kJH8xWrlj7bxgXKKVWOSbBEyz6O9fCLViu/UikX1FA7stPR68zWL9msxzNPTgNsA8jC4nVjs7U1NH2Pn73ndA+9JwVMYfKnx09Gi1a7aEjCjM67vp7rAeUrU6eJ9+W+BS8hBeyJeuwV4Q3dmb3wqShRovLjXzFOUKdmDJrmqp4BgB72RzMnthI+8pjsw4CCOsIcbYzVHp97WX4spSEs7UO8d5PIs3NtISbNMJTWhcgiHG5LwE5Dj5gA/4kkOG8SN4UN8Ld8ow2gqAoutMsWvWh/qhTQWB03Fgq8UHCTCqlTqc7YeL0lvLPCFCRZgQSpQBD93U707YoxaR3JbZ6b2DZCB1j0UEFIVHknYi2gjCFOekP6r0MuWO4pe5LP4kRoT42mJz4+TVBO1zsNdIglWh46Un4ksEgjcaHppFGVLILGCbaYqMVVeQsJkQ2ibEWKkV5syNLJo0MewT2ktwk2ebMP2EKV0B88o+fZlvnLRhmTFKA0PrqecetfxYt3w7Hg1mrSnknvHlQDnHkKksnea+gh300Vxv5ZzNJ8qT8Fu5JoTMANAp0vsxgpfk8N1qBVLRMbvIASocHAPVxzEJMlPvhDhY7cEgKLFKx3ho6WStuBZX9QjuZbtBY+qLc6UZkvEiqk14prXkcxt3R1ZZmIOc/fvpHMkKlKwhTg1lk1BbNJ5Z7i/G8kJWcSXYgFSaOgmgVvD0Oxt0SyjocmXpU50scxX3u+nRisVqcB8xl6jzhZTJIz68ffOozEErqX9k7ac9Im2mFJJobUTHAy5iNwOTaVJpsjIo9eRL6aMjiZHZgbfF5Jkyyo55JGpOyPabSVs89K2Q3rfCJCSVEPoNsedXleq7Qp1q7rltg/KKRq0z5lqnEZk5kmgA1OwCKdswoOEZ6v4ONNoTwd4klJy/BVGKj+SWXaUp0JbY8WU3wkfe4QIlIB2mLaJaBn9YS0ihNlpd6KXRCW35k8HjpNjWsgrVmNXegrvzeIv9YxZKOpbmAI7l3gpQYD+3Iev7QPF+EFyL8qUlAo3FX6RUtt4Bs30Gg/bcIrrStT1L7AfrGk2Njl9f8oyil2ayoVk1y/EfQRLJQSQPf6++UmFLs+I++Qi7Z7MXD5nQZ8zGcqRkrJEqzrQDy0gdb7RhQhO3G237I9PCDMyUzDYCeDAnyAMK/ambhmISPsJHIqdR842KPKVHMuTirHC4L1VJVIW/dUMKutDu05CDvaCZiZScsVfwmnSld4bkjyJmKTL5/8AWGORaSUo/EEvvOQPhCJxpj47pm72tASADC9PlhdIsdrpxTMDDutzECbHa0uKgcf1g4QfHkgm7lR6J2WugIklbd4ZGHu4p2NAJDx5rcd/LT3QtK0nMUPukNtn7TIlAOtKAcg4D8BrAL3bO5cMmtbHRSqRVSQTAZN/zFh0SsY2/K/MxVuq22j4xTPQlIIdOEkgDYSczvg5TJlglG7GJSYrrTFgqgJ2rvlNls65lCr5ZafvLV8o4ancDA1ZxM8s/iZbP9RbhJSe5ISxOgUplLPIYRxEJE5eJRIycNwFBBe3kolkqLzZzrUdcJJLn86q8BAgS/CLselQqXZPIgxcqcYUjX50b2DTE80V/wDzEB5dGgndiiAVJLKSUFJ2HhqNogJsbFBmy2sy+4sYpbjcQdFJfI7tpI1MGLVZ8aBNkqfDUFO93BGmWWr6msDApCxiY/DVm2ctWqX1GqTqBtpEt3FUlbhik7MjrXZQvwMTz0MWwvdtrxpcjvCi0s4IyccP01EGTYu6FoOJBZjmQDk5+0Ks+8QBKGPxEu1HKaKD6KGW7KtdXEMt12phWqFDo+YO7fpucMik3TNJtbRYk2hWEd4ZbR6xkWvhq0SFj7xZzxcZ6coyD9P9RPIiWY877SXiVrUv7KHTL4gsVf3eAh5veeUSVqGYSW46eLR51fVlaaiToBLSeKmHrHqZn4I8S3ZHPH+nkIlhhMnJxzCR8qNBzpxLjWF1ZcnZ7qd8Eu0dr+JOWdqmG5CBQecU5svBLl7VAq9B74QpjokaZmFIY1r75xJLtL5/U+UUyHieXLHCBdDEwiFDQu+lKa5Zx0+pz5H9YqSbOTkR1iYyUp+ZXIQt0ESGfs8f1eJJEpUyictukasoSflS+9WXvzg9Ks5ABVlRktUng9BuGzPSAk6CRBY7vSl6uWqTv2a12axdSnCKhnowHg+3byEW7LZnqzau/iS2zXdTRoLSrEcKK6YhkkHYdpfx3wq7CB6pg7xVkQcX5R83gyRzhHvicZk1SzmST1LtyyhpvieMOFDE6kMzJNAHzD67tc4BWKwMTMmZJIwvmpX0GfIbYtw1FWyfMnLSLEu04FIl/dSkHjn5QxicyEA5t5Qu2SSCvEcvmUs5Abo6F5Baif7eH1hWWHJ2v8j8MqVP/AUvJXxM84FyLOUqdnGoix8eCd3sqFpuKHr3WFLluizzAFKQHOoLeUN9yXTZJIBKEqWwqa5NtgFYbuCshXo8Ml23UUscI8/OEqbH5Jxa+PwGpK/iF8h7yiaez0zjJMsx1MSBnHW21sibVnEyaAlyQABUx5J2ovoWmaqYt/8ATynShORWdQN6tT9lAahJhq7Z3yBKKcRCNSPmVuT738fKLwtBmFyyQAyEDJILsBvzJOpEMwK3ZpriiuuaqYtUxVS77nyAGwaDhECR3iM6dcvq8EEy8KANTU+nvdA9STRW1/MinSK4uxHRKuW1NkELlU+JP3kluVfIGKlmrSJ5CChYUksxBrRiIXLaaHx+S/ZpipcwHQ0UNCkliCOvAwesicYxI+ZPzJ1I1B20cgjfQMIqrsomJC0MBQ6UOo2RLdstSFBYanzVdwTV2er7du6JpSsbQVs6SaooQ9KMQPmTXaKtl0g5YlAJxpBKcinPPOh1BrzeK0uSCBMQ6gWfSmhrqN+/fF+yoKe8lyk/MGZ/oR673hCewZbQUlSkkApmBjl3SfGMir8AmqQW9/hjcN5iaQPvlOJKU7VAngkg+kJd7q/9UVfdMo9Hh1t+Y/MPAH/yhIv1LWgvkQgkHYCB0r4R6WUjxivhxKmk54VNxJHo8RT5hUdwEWrcMM2a2Sj+sVmoYU2PSOAmkTIR0jUitIsSkk9YFsJE8oFmDAbdTHUmwD5lM20+68BEtlSWdhm22J7WkpScLYgwfNifbwpyd0MS1ZPLWhAckJ3keQ9ax2m9QP8AbSSTqou/1G7LdC+g4lN8xzJJJrBK3IUkUcVbZt2c/COuCujJ6DMu046TFlwHIByauXyjoIp3vaAf5YWpCWc90KKsQBqrENo4xQ7Mo75GgChxcGJr5HeSdClNN2HC/wDjA1U6O9xspIMupAWSEhiafaQGIB2E66GBMy1KxO+Tj9v0bKDIk90/iz4a+b8oEWmVXLVofCQE0V7TPUoZnIPzAr4mOLIlo6VLqeo+nvZE1nqeLw2T1oVGL5bL8qsEbsmEKitZZLwVsdnrWIZyo9CER2uFeRhwsqw0I11OAGDwxyJi+HExPGdGyQsOmY0BL1tuKj0957BGploLEqNAHgDf9t+FJUo/MznjsG4RyU3LSBhBJ7EbtZbTNn4AaJOXCpgCQSsgfepxoB0JeLNnSTjWrV/MA+JaJbllusKOQxK/t/YRfBcI/gRN8mc3izqAyxJQngDWBk8FwDoAG4CvjWL4W60j8RUfH9oqKl6mpBJO8a+BMMhrQEvkksimLGog1JlS1jTEdhY9FM9dPKBCJNW3Z7qj0i3KTlw27zUe3hUx0Andq1WdeFQeWpnGWeRDsx3HMZE5wy/6MllS1O74SK8iSKHcdnGF6yWo4WUcSDzb6efhBa7VmWCpCsSTmnN8s0n5tN+x8omm7/I1Kg3dE0pooDNnoPAGigdN+sMFmKQoghgeYI0IY8awKu+3SlsFOlxQs4I3FqtqFBxug7JsSVp/lqSW35HdqB+kLVsTNrydG5wahVOD+MajoS5gp8NZ4FJHIvGQf+oG/kXrwQ6VbcxxDN4iEi+nIE/LEVpAP3WYequcOd8qIkzCPm+z+Y0HiYW02QTRl/KRRA2tQq8T4mPXyKyGDoTb3USsrYh+9yyfziKzAcmJcbq/WLtus6jhQkEqTiIJyKaMx5HnxgdLmAKcEqDV3DUB4RRQmSWMVP5fflFqwB07wac6eZiCyDvqB4dWixZZbEA0AJCt41b3rC5DIh67rIEhL5NjO2tQ39P/ACEUb1JIU2pHUn9o6mW9SgtQzd24N9BG1I/lOK1SSeZPm0J3ytjfBSuOzAzmZ8OfKtBochzi92rZCAHGImnFi53VLR3cYEoufmZzz7zcu71MD+0M0LmbcFE+B/5FR4tBr7sgL1AhuefhWFHUsfzD6s/XZDFb7MDhYUD+LEDkPKEuyrq2n0r74w83RN+LKD5pFeT16EvHM6p2bG7VAeR3lkaZgflNc9tfCKFushAOlae9czBcS8BWr7u3r6eMd3pKCgkjIuRvo/WkcUqYXaFiXJxVGbeTxGiSQX0d+YNRDMLs+HKQVUWurHQOPABj/UIozrMxcUxZtodCOYg1kNwsmu5OsH7HKeAV0mgfafTwhqscl4jzPZbD2hSwy25QVC2ED7OholmTISmC9kk2ZQb1B+TkeIEI3bu8O6EjMn9IZ7RPZPCvgR6x5vfNq+JPGwK8qw76eNzv4F5HxizJ6cMvDuSP8kk+Rju5P9pStiFA/wBWGILQtpZfc3URZuBDy5qXzwjq8WS1AmW5A5RwzBuwD1MSz5QASrT5VcqP6xFPOKYv83rF+wHFillu8PHT3ugm62cSsgnAonM9C4Gx/wBX8YvIld0KfMOkDM7a6MaP7HE2y4yXBdJFNe62XLzER2S0F3W7uzNlpyDRyW1o7F06LdnmqxPrs2jY2UHbB99Py6p+j84pIs6vsgakUc+Ltt5ERJZLQqn6t+kRz2UpjMmwhSfiSjvILs+0ihB/EK74vXbbmU01ASMirfvLMebbneKdw2nCoEOHzGh4b/PlB21WMUWhmOmjbD6HTrCU2BL4YTloLUXTi3gVAiMijKQlh3kp3FwR0pGQ1ZEIcP5QsdpgTLEsFjMmIS+oDuSOABjpQShISkUFAw0GTN0ie95bzJX4cSumFP8A2iO97eiQj4izQhmGZOYaPbfbPPXQkW9cpCipamKapDl3LnJtXPWFq0TwVFKQwOIk8iTrziS8rSuctamJc5Z6U8Iqy7OpLqUkgMakEZgiEJK7ZQrqiaRNqFbWflSCE6hxF6tC/IUQH0gzd84LSEkwGSNbGQlei3YZzKA206/vBoLwywAKAsf7cxt+jwIkWfwIptbIc4sY2khtCCrdp9ImlsoWjieRiJSXdnPQU6AQNtYLl8/TXxaLymzDF3Ox9pYeI3RZUETE1HN6cCwpzglLiwZR5IWrMrCa0csG2bfe+Gvs8VAlQ9sMR8PdYBWqyYVBhXgfPX3ybuy6QmWuYcku3FnbqfCCzSTjYEFTI72QE94B0TCMqsff/IbYmu1SVEy1JfAxS21j3X315cI3Z5yGwLHdJIcZpJq9Ps1L7I4tdimyWWkYg+IKSxptJFK7cmDb4R4oZ07B9824mcFZpSkMdoLP1cjTLdFyZZ+7i9l6+bxzbLEJqApAYF2b7Kj/APGrZWqVepiayLKpJ2gh+RIPvdGl0qDiwfYJeGaEnIsx8ve2HS77LuhalWXEcY0ZvD30h9sSAUgjURPkdsfdRODJYRRtIgrOgVagawBxAO9CcJ3wiTv9x2qCa6aVMelLszgwhX9ZMK1NTP34RV9O6dAZlcQbeC/5ak7Ep8wIvdllgpW+dPfWBNsLp/Ml+hCm8Izs/acCm0LjyIiyUbxuiSLrISy5jrNKVi9KWxBGjHZugfNYFY2fuX3fTfE9nmuk1zBDbfdI5OIUWGbUSSFgHRxoDTLcR67oG3nI+GRMSWC/M8NddhYwcuppiQlX2gBwUkUPMRAqT3lSluRmnEKNsNXcU8dGhUZUwpKzu5bwxgBWY9vsi6uSy8JyUxTx1HB25K3QEs5QhXeRMRhOYwzAx1bukCg1OohtkSUzUDCtJYuM0kK1HeAd30eFZI0/0YcZHN3TAk4VEtpu5vDzctoB7iqgjrnUQkWmQQUkgg6vSutDzPWC1yWyrVDZH3u84lunYya5RGSZJWkkAOBlR43BOzzApIO7bGQ7hF+SXm14FC3fOn8k3zlx512ymH4hDlhlXdG4yPWykmMVVzCGIJBw5gsesavSYSpQJLBVA9BTQRuMjkRsuiAfY5eZjuwHvDl5iNRkdl0BHtDc3y8B6RPafmmDT4aTzIDnjG4yPP8AP8+S/wAAaw/Krcoeo8oI3Of5h96xuMgsvTBxly/5YExQAADDIRYsn/s0b116zPoOkZGQv+1GfZCvNX5l/wDaDPZ1RMxSSXTgJw6Oyatk8bjI3gzNlATNGEAYlJdgz55tnFudKSJgYAOtL0FXd3jcZCpdhI4QgABgB3dOEHLt/wBpPARkZCn2OXRYmiKkwVEZGRw3ghWKQidph318I1GQ/F7kD4YqH5ZfFXnA+zGvT1jcZHpx6ZDLtBi0iss6kF9/GKkv/r6RqMgI+1DX7mNfZ5VFe9YsX3/uHcqm7u6RkZE0f6jGS9oMvP5h+UHm0GezWR3oHmYyMjZfYjR7YblVsxerYWerVamykVOzxy96xkZEsuhsfI/2Idwc/MxkZGRxCH2f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2" descr="data:image/jpeg;base64,/9j/4AAQSkZJRgABAQAAAQABAAD/2wCEAAkGBxQTEhUUExQUFhQXFxcYGBgXFBQUHBccFxcXFxwUFBcYHCggGhwlHBcXITEhJSksLi4uFx8zODMsNygtLisBCgoKDg0OGxAQGiwkICQsLCwsLCwsLCwsLCwsLCwsLCwsLCwsLCwsLCwsLCwsLCwsLCwsLCwsLCwsLCwsLCwsLP/AABEIAPsAyQMBIgACEQEDEQH/xAAcAAACAgMBAQAAAAAAAAAAAAAEBQMGAQIHAAj/xAA6EAABAwIEAwYEBAUEAwAAAAABAAIRAwQFEiExQVFhBiJxgZGhE7HB8DJC0eEHFBVS8RYjYnIkU7L/xAAZAQADAQEBAAAAAAAAAAAAAAACAwQBAAX/xAAmEQACAgIBAwQCAwAAAAAAAAAAAQIRAyExEhNBBDJRYRQiBXGB/9oADAMBAAIRAxEAPwCpvwltS6ynYNn3TTE+y1LIDEHmEVToUzcFw0dkI36hNba1Ja4ud3eA6p4k5NiNkaTy0+R5oVWTtiBmbG+qraYjjC8swvLTjC8swvALjjCyGraFJTHVC3RqVkMLVGGkNp19ih6jXD8uv3qEvvRGdtmgatsmkqLOVltwdiheb4NWM2LViFu6o4AR1BUrSY23Pss7/wBHdr7Bl6EaADoYn0WlW1I1GyOOWMgZY2gSF5b5VrCaAYXoWVhccYXlleXHGq8sryw4vbcMrh2drjGseHJb1sRuQ0gtV6sgwtbT0mAfVZxS0pmnmAGkj0S0YcauWVKhLnBBimTwPoukOwxpyiPxR7osYdRpNdsIndH1HHKyFhN8dqsc6WxPRKURx4LdrZ4LVoUzWIZSoJRs9lHL2J+SmZh2bUSOgkz9R7oi1pCdZProoL3FHyQwBrRxIBJUc5OT0URikgK4oOBjcDbgR6qa1qnYn5L1rTq1TABMqw4b2QqP/GYQuSXIyMJS4QhqW7XnQZT6g/uo/wCnmePmNPVdMs+xNIDWSU0odjqfN3nBSu9EavTyOVW1k78JbO3qDsVNUptILZgAkdRxj5rq47IN6dCq32i7COhz6X4t45rllRksEkiiMw8EkmQ3kP1UtKm4mGt7vUk+YUV0K1F0VARHOdUVZYxrAATH8oV9MxcWJicp8xCX1bM8P1VmbQc/Uyeon6oC6tJ0Op4Hj6o8eZrTBnjT2ivPbC1RldmsHfqhXBWRdkzVGiwtlhEYYWIWyxC44u4va9N7S2TAj2U9PtE/K+m6ZmVbMMw1rmkuGpJjy0Ul12aZkzQJ4+aXZhU/9QDLTPFsT5JlWyV2nXuuHBUrtLa/DrEDZC2WKVKQhp05FFWjiTFsOFI6Okdd0tfA4oi7uHVT3tl6lat4hInla0h8Ma8kFN4W5rga+ikqWR/L9EIbNx3lJ6m+WO6Ug3DquZ0Sm+G4H8Qlzvwz8kBhFp3so8/0V9sKYyADSEmc64HYsfVtkdjaNaAGgBWPDrfRK6NNP7BTN2WxVDOhQARNGlBWLdG0WLKNbowKK0qUEypMWKlJG4CO7spHans2y4pkEDPGhXD8WsH29QtcIIK+mrigqL287Ntr0y4AZ2jQxv0W45uDp8G5MamrXJx2jidUaZzHKTCPpXjjqXE9CPkgLjDXMdoNtx9E0w4S3K4SPQhUuqJEnYRSa2q2DEjb/KT4haua7VMbdmR/T70PVFXtMO7p2P4T9CmYslOheTHasq6wpazIJB0IMKNXEhqvQsr0Lji/2XbCAw7ZTqPHdPrftg15qCdxI+S5UAmuG4JXqDM1pa0fmOnohaSMJ+09w15BG6QPKNv7dzHQ7VAkIJypDMcdngOZhFWj2jYT6oUQUxtWtaJdr04DxUkilDa2rNyyWgDnE/VJ7/ERMMHnxXsUvCW/2t2A5pPanM/QffNYo+Tmy3dn6c6lXHDWKr4P3QArZZVYA2jjKmybZbiVIY0qWqcWlJJaN9TnRzfUJ5YVmuGhB8DKVTHpoY0GplbsQlsm1CmjgrFZZUjdgXiFkrBanEhBWYld1QzSE1qIWo1IminHKjkva/CPg1Q6JY4wf1SK+w8shzBI2I/RdX7TYcK1FzTuBIXMWVoblfqNWnmCNNeiKEmZlSsT3FP8zT4j9twtXPzN6JpWZTd+YtIG8T6lAOty3UFrhxj6pilsU1aE942YP2f3QRCbX9PL/wBXbdCgqNAvdA3XpYpXE8/JGpA7NxKe/wAq3ogLnCnsEmCtPiv5H0KNizrjba1brlZ6BA4x2koMaWiD0C5j/Mv/ALnepWrQSu6aOWwvErr4r52CW1eSmeVFn4Dfmp5lEUSULYcdTwG3qm9rZNPeedBwGw8eqFsxx05TAk9Fvid7lECNNh15+PySHtjeELMcug50DYaKfCLcAdUlacz/ADVmtKcCVstKjce3YypVMpGkngBxTihg76utSrHJrdh+qSWjolxTrCsV1/KBzc6PQcUiWuCmO9MzX7LuGrHE9CENQu61B2kiFesKuzU0bUok8ocJjSJk/JaYrYMqS2pT+HU4Ed5rvB36wUPW/IXSlwT9msfNRve3Vxs7xcfw+s6jW+Gea6ZhBJaEPDGNJrY+N1Cgq4zSZ+NwCCvXQCVSr6i+o8wSdeA+q7uMDsxLxUx+gTAqN81tQvWP/C4HwKolDswXGXFw8NE2t+zwbqyq5rxqCQPoubs1Rrge3Y0K5B2le1lR8D82o9v09F1WhXe5pbUEVG6O5O5Pb0P0XJe11QNu3NcJHKY8wVmPmjMvFmlNjKjdvvx+hQFxh4brmeOsA/oUfb4e2O7UeOjhPnosVxVp6iKjePNM/oSJS4kFp1Hh7wpcApRW15fVZugHHMzjwO4I4KCzusjp+wq8EtUTZ4+S73FowgHLtqhP5dvIISnjwgDMIKm/qDOYVJIUujTkwFLUbGgW1mIBPl9SfRRVEUtsNaIXKMHdTOCEuTDUiY2BMLvTeAPvQc0uurkuPTgtHFaEJaQTbYRhrZeFc7O2zBVXBWd6V0TAaYgaSeASsrH4VoruMsexhy7JLZW1SpO8xI1j5rqR7NmoZqbbgcFLR7JFp7joHKEtZUkMeK3ZQsJ7P3QeQ0aHKc8d5pBBBY78uu54jRX+vVuaLvhva+5p6EPYO8OjuoTvDez7mfmb5NTSrRyt3JQSn1B44KH2ULF7P/eY9siQDBEETwK6Z2cp9xs8lSr+DUa3cl2qv+HNytAHJAuRsvaD41SLhDR4wqxVum0hq5tMDcu+gV1DZnmqB2g7JMzOOd0uBHfJeBJmRy5Lkt7BT1QTZdrbMuyfzhzf8gwD3anFe7I17rmnZ7fk4fULk9bsXcsL2isPgPcHZM5aN5Di0wDHCJ4KOl8a3rxblxZOtOdOsA6JssarTFQnK9o66Tnyu6EH78Vx3+KBy3gj+xp9yuuYNUc+kHOYWGNjC4//ABYqf+aRyYwfM/VBiX7B5n+oNgWNFujtW7dR1B3ViqPa5mZhnnz8CFzajXyuHIpzZ4gWnQwmzgIhIZ3xH4gNem37JXWbqDwOhRr64d0ndDvI8tZCPC6YOVWhc8R5LGY8ypbod7n15qFekuDz3yF0zoB1P0W72ak+MeSiadlPU+n0CBjEC1UHet0hHPbqha+rvNTzY6CAHsiAvCjpKJv2RHip67AGCNyEtsZGN2a4SYldC7L14hc8sRBKt2BXMEJeTaHYdM6xZ1wQmNNoKquGXMgKy2NSVGW9KDQ1LccqfDpucdITmjACpXb3ExLafAn1jX9PVFQK5E2E3JfWzRsul2E5dlxJ+MinUaA8NcToPH5LpHZztISACdgtarZrVqkW2kVLcW7XDvAEJbaXgqNLgQY5bJjb3IcFkX4ETi1sA/0/T/KXDoDp6FRjs3SDsxEu5pyGwslyPpF9cgN1sANF89fxXH/nv8G//IX0XXfovn/+IZH9Re7eMvs0IsepGzuUdlCG8I9i9iGtSdtBPopKDZITm7QtRp0HU2mFq4ozJLdtoQlb8R8fv2WY9s3JwDVh9+KgRLuIUOXovRg9HnzWye3bJjmNPEaqVrtAoKboMqd3Pgdx16LJmwJ7e1zPI8/aUvvLYtdKcWFbKHH/AIz46EEIW+uA8+QhRSlbKox0J78SF6ic0A7AeGq2JDnQeeqHoXeSrmAkTtvotq0ZdMLtwJ0TW0qwQl3x2OqHJqNOEcNdEbSCBobB+S7YHe7BXbD7jQLmeDO1Cvdo4tZmKkmqZdCVosr7mGkqh9prE3BBzlrmzGk7pncY61ujnAffBQDHGGIA6TGqHaGQi5PRU7bsdUe8kNDneeqtGEdknVm1KVcOpyPymD58COic2GMkHuxPTX5J5bYiD3iCDseH3qttyDeOcE6FXYfsvVtWmm980xMEcZ6cE4uCaNQf2nZMLe/a7RYxKiKjCOO4XNKvsn7kuv8AZaCbe4kLL3pJhtxpCOdVRddoXLDUtGt5WgHwXGO1dAPPxf7nOJ8Bsus3E1CWgxIOq532/oi3oCmNXVNJ5AHX2AWQdsNpJbOaEZszufsETaU/0XrZmh8Y9k2srTQFUSJomaLdMvEpZXZGnJNqroIPKPsoPE28ec/4RYuQMr0K3nisZysFar00jzmzclb0TOnP2Wi2Ywpcthx0EUncD1QJfM8xw+oRtPUjgeKHxKzLXTsVJJbKYsW1HQShpRph3ioK1sRrwWpmSRLhX4j4KxWg1CrmGu7/AJKxWx1CCY3FwO7RuV2iv9iGvtWg9fkf1XP6NRWPDr8inlnipZorgyuYpg7viyasD/kCfQymOH4fTdDXVXkxwgDy47dfonF5ZfEbzSV2CVWmWT5z7FDdrZVimoPgs2HdmaZMsq1ASAD3wfSQjLbAqoBDa5dDi6cg2HDfw9EgsMSuqX4qTnAchKc2uMVDtQqa8xHvKGoljyt8NBbLS5pElxD2/wDEQd+XFF2faNub4b5zcCQdR1U9pTqv1cI8TP6pza24jVZXwS5ssWv2p/0KbVneqcs0jzAd9US4lG1GATA3UBboSuoR1WC0qoYXEuDQBqTwG/0XHO2eL/zFZ1QE5B3WTynV3mrv20xfuuoAAQdXcTmA7vhAHquaXrcxDRz1T8aRNkk3oitG7dSnZEMA8z+iEw+1Ln7QAfVG1XzIA0Bjx1Wt7OS0B347o5HT6oW5Oak0neQD6fsjbwTSI+9ErdU7kdfknYuUIy8MXvC0Uj9lGvSXB5z5JXiPFOMOwGrUGaMreZmT4BJ51XXcLbFs0wDpr6QktW9jHKuDmNXD3B+VsnbgpbyrJDagghup+SulC3aGvqEAQ4nlo3f5ql4hctcHuI1eSYPAfljyhLlFUFCbsT3VplMjZa0zpqJHyUtpe6QdeC9A3Go4jkp3ZUha4ZHgjaU7t6iU1Hb8QtrW4y6cOC17R0HTLPbV0ys7vXdVqnWU9KuQZSmrKLOmYXdCBKsFkWmCua4diWis+E4uNJKRKBRB2X62Z0CPFu2NQEhtcQGUapjZ4kDpK2NeQckZPaDvgAbLQhYdcIavcgDdZKkLUZeTFV2qGu64DTJ0AUNW6A4qodrO0Aymkw9528cBy8ShSsY3SK9jFz8Rz3nYuJ/T2VeaRrl0JO+515dVPjFxs3gNERg1mD33bN+f7Jy0hHLGFrQFKnJ3j3OwS8aDXoib+vsOZk/fooTSkkBDHYctApfq4cP1Su7EffNNKrMu/FL6rCZ+9lVi95Ll9oueFopnU3HYE+SjyHkfReiuCB8mxXRMG7QsNJrcwDgIgmNhCoNS3cNwfHgtGjSUDq7Np0WjEMXzMfTnVzvbc/L3STHxDJ2LtB4Dkl8aj1Wt2TUO50BAn/PEJE5IbCApBIKLbVI7w3G6kFo0jvOg8x9V5luBsdNZlKbTHJMHqGdRsfYrTX7+SlqUCAZ25/VQtP7/AEK43yMLZyNYUJbt2REJDKEH0DHFHW9YjZyU03qam5CxqdFqtMbqN6o627SPbuPdVOm9FMk7JbQxSLm3tnA1aZQVz2scQ50GGgk9AOKRULFzipe1VuKFhUdsX5WDwJ19gsSTaRkpUmwI9tX135KYMayTp6BQtd395jvE9eCRdnKORrnnTh+yd2YGXMdiTJ6Dl4pzioukTxlKStkVO0L6knaYH1I68JTh7wO6IytG3LoobcwM8d491jfl+6ntaGZwbvHeeeZOsffRLkxkEBXc5mzuYn1TKgzjxMICqM1XoP3KZZ425fIrcfKMybTF+MtGURuAfLl7yhsNph51gT7xsosWuS4T1aPmdfVEYUYc3wn22VUffZJL2UPsMwhpJAA1R/8AQRy9l6xuWSHcdE1/qbeQVe6ITlDcQqAahpHh9IUFWo13AMPt6cFo18QtsoI6HSYSOn4Kep+QZ7XgTw5jUI2yNN/Q8+R4FCuBZt5/uOKzTpBxlsBx8wUqcWNhJcGWUYdlcIkx84PspW2LjIAMidPT9Vh1UHRwh3pMdUbSxPvA8Yjrw39EttjUkR0sLLqDncPlsYVbNEh0Hn9hX/BLlop1GH8Lp1PAkR7Qqrd0gHSDqXEDwGg9lsZcmSjwSNpaKXLoiLehLM3AaH0n9V74UhLsckD06anptW1GmZR1KylwmfJc2EkR0KUqz4PhJdGk/JFYP2ZmHP06K7WGEw0agDwSm7GaQks8GA1drHDgqV/Farm+DSGgkuI8BA08SuqvpNAK412+uviXjgPyAN89z8/Zdj91gZfbQoZRlgpt47nlJ1PoE0aASGD8I+XXqUsp1MoHr48ExsauRpcdymti0gqtWySTGbYDl08eaOs25WxPedq778UloGXZjwJI6nn4D5pvYS4k/fP6+yFrQSZA9sOJ6/qmmHsBOu2v6pVVfqf+37fIhFCtDWkcP8Loco7Jwxfids3LI4ucfIKbDbMuII4mFG7UgHYCfedE7sKjWwOSpxbkSZdQJbfA3ycrjESFB/T6/P2Viw/GmZeHJT/1Kn09QrEiJnF2a8fvqts3Dy3UbB09/kpWs6JQ4kDZ6jigao+G/QnKT6FEiR9+yzXYKjS2eHvzWHGl3VO5g8jz8eRQQupIB9eXRb2xzNNN2hHtGxS18tMHcJbgOjk+Sz4Zc7g8dfPmPL5KO7pgERvM+vJKrS51HkE6w5wfUAJjgElqh62SWziBHAouhQko7+nf7jWeZ8Fa8HwJhILhokORQolXsbBxcNNOauWH4O0AECXc1YKeG02jRohTfy8bafJDdheDXD6QbujqtwAEuIIW5ZO505LGzaIby5ysJ4rhVzVNStUefzVHO8th7CV1jtdiGSk88mmPRcepkkE89ugCPHwxeTlE9IyZ4A6eSkqXEzwA4oWo6BAUQqzPIHTqeqYl5AfwOKFbUczoBy6KxYS30009z9PRU6yfNQffVXTDDAHn7NAXSMQmvqsOiefv/hYtbrSOo+f+UFjdX/ed4gffqoLWrDp9FyRzY/ti0nNtwhHPtJaYJInRVx10c+Y6CRsrpYXLPhgDXb2j6qjAtsm9Q/1QI3AnktAJ1Ck/0/W/uKslliVPNrHdRv8AUWcwqmRHCWPPIx0UzakBQZ44rdtUHgJ1SxwSyDJBWHNHSVCGDQgx6KRjyOMrDiGvSObON+I5iVi7tg9ucAbc4+SNADttCo6ehjgdVxwioyH8dDsmVsHSCN1PcWozZh5oljIHl9+SFxDU2kdG7H2LKlD4pJdUJh08COA6J1RBY5VL+G+IZKxou2qDT/sNvUfJdCu7XovPyx6ZUejin1RTCrJ8hSvbCDw7QwmVw3RAmGwE1FBdVtFI8IS5P4jyC5sJFG7aVswLeABXPSdug+/qr92gpEtceJVGvKBaUzG9ATWwOu/3WGrS4Oi1a5PS0Ib2E2T4qDxVzwmvETwn78NlSmNIdKueEsD2Sd9/KI+aXMOJXu04y13dRp1G6gsaoAk66pr2ytwC08gPQgfVILafFGtoW9Ohrcd5sDRR08QqNGUEhaUKbiZO3XRMbNlJ7g15jrz8SqsTj/pLmT/wBZiVXgTPHqiP5645O9CrdhuBUmnNEneTqmfwmdFTf0Ss51/IDothhw806+At20VzwMYpoQnDuZUZw8jafvmrH/Lr38ugeKQXUitst3NIlS1LYkabp+62WrbeEPbkbaEfw+PPfovMp8ImPknD7bU9VGKOmyxwkdaF9vUcxwe0wWkEGNiNQfULvWCXzLu3ZVb+Yd4cnDQg+a4iLdXD+HeMfArGm49ypHk4beu3op82JtXQ/DOnVl9NsWOlHPbIUlRwK1adFD0lnU2L6tHVA31GGHxT1zZQ13bghY4sNSKDiVlmYPTzVKxOz1IOi6ddW5BcB6c+oVUxWxmZ0PzXRtDKTRza9tS0kGfvkhabY34K04lSLHZHiWnUcx/1KTVcP4tJI9wq4vWyOa3oktKWaPD7KsXZ6pllh4fJVa0L2GCDCaYZeFtVpPgeoKXki+BmOS5GnadkgcdI8lVKNPKdCr9ilAOaOR0VQuaBE8kOKTqjc0VyQ1KriQCdOS2eIQdXNm6oinmO6tjpEEtsZUMerNp5Wu247lCf1it/7HIW1OpCk+AnwlGtk8o70XAHos/ECZ1aQ5IZ9MTsvf6YvweZ3JIga6VJCZ2Vu2Ngj6du3kEqUYLwGsshHRtiei3fahOK9IAaBBFoQdtM3vMVVqUIfKm1xSEbJPX0OiYvTxkjvyGZLAstEajSFA15W4cUL9Khi9Qy/wCE9oMzBmPeAgpmzFxzXMqNUjYouncO5lRT/jo3aK4eudbOjMxYc1ucTB4rnzLl39xUzbl39xU8v49fI+PrPot13XaUlxKmCJB9UvNd3MrDqpjdB+EkH+UxHjltMJOaB24KxXplAOaqI+ljRLP1DcrFL7OVqLNNsqkpN3Qy9LE1Z2S21YloDuWv6obELWZ00kj0W7EUEh+kSHr1DaK5WshMwtHW2myd3DBOyhqBb2Ncgdz6EdO1gqX+X8UwctYXdkFzP//Z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4" descr="data:image/jpeg;base64,/9j/4AAQSkZJRgABAQAAAQABAAD/2wCEAAkGBxQTEhUUExQUFhQXFxcYGBgXFBQUHBccFxcXFxwUFBcYHCggGhwlHBcXITEhJSksLi4uFx8zODMsNygtLisBCgoKDg0OGxAQGiwkICQsLCwsLCwsLCwsLCwsLCwsLCwsLCwsLCwsLCwsLCwsLCwsLCwsLCwsLCwsLCwsLCwsLP/AABEIAPsAyQMBIgACEQEDEQH/xAAcAAACAgMBAQAAAAAAAAAAAAAEBQMGAQIHAAj/xAA6EAABAwIEAwYEBAUEAwAAAAABAAIRAwQFEiExQVFhBiJxgZGhE7HB8DJC0eEHFBVS8RYjYnIkU7L/xAAZAQADAQEBAAAAAAAAAAAAAAACAwQBAAX/xAAmEQACAgIBAwQCAwAAAAAAAAAAAQIRAyExEhNBBDJRYRQiBXGB/9oADAMBAAIRAxEAPwCpvwltS6ynYNn3TTE+y1LIDEHmEVToUzcFw0dkI36hNba1Ja4ud3eA6p4k5NiNkaTy0+R5oVWTtiBmbG+qraYjjC8swvLTjC8swvALjjCyGraFJTHVC3RqVkMLVGGkNp19ih6jXD8uv3qEvvRGdtmgatsmkqLOVltwdiheb4NWM2LViFu6o4AR1BUrSY23Pss7/wBHdr7Bl6EaADoYn0WlW1I1GyOOWMgZY2gSF5b5VrCaAYXoWVhccYXlleXHGq8sryw4vbcMrh2drjGseHJb1sRuQ0gtV6sgwtbT0mAfVZxS0pmnmAGkj0S0YcauWVKhLnBBimTwPoukOwxpyiPxR7osYdRpNdsIndH1HHKyFhN8dqsc6WxPRKURx4LdrZ4LVoUzWIZSoJRs9lHL2J+SmZh2bUSOgkz9R7oi1pCdZProoL3FHyQwBrRxIBJUc5OT0URikgK4oOBjcDbgR6qa1qnYn5L1rTq1TABMqw4b2QqP/GYQuSXIyMJS4QhqW7XnQZT6g/uo/wCnmePmNPVdMs+xNIDWSU0odjqfN3nBSu9EavTyOVW1k78JbO3qDsVNUptILZgAkdRxj5rq47IN6dCq32i7COhz6X4t45rllRksEkiiMw8EkmQ3kP1UtKm4mGt7vUk+YUV0K1F0VARHOdUVZYxrAATH8oV9MxcWJicp8xCX1bM8P1VmbQc/Uyeon6oC6tJ0Op4Hj6o8eZrTBnjT2ivPbC1RldmsHfqhXBWRdkzVGiwtlhEYYWIWyxC44u4va9N7S2TAj2U9PtE/K+m6ZmVbMMw1rmkuGpJjy0Ul12aZkzQJ4+aXZhU/9QDLTPFsT5JlWyV2nXuuHBUrtLa/DrEDZC2WKVKQhp05FFWjiTFsOFI6Okdd0tfA4oi7uHVT3tl6lat4hInla0h8Ma8kFN4W5rga+ikqWR/L9EIbNx3lJ6m+WO6Ug3DquZ0Sm+G4H8Qlzvwz8kBhFp3so8/0V9sKYyADSEmc64HYsfVtkdjaNaAGgBWPDrfRK6NNP7BTN2WxVDOhQARNGlBWLdG0WLKNbowKK0qUEypMWKlJG4CO7spHans2y4pkEDPGhXD8WsH29QtcIIK+mrigqL287Ntr0y4AZ2jQxv0W45uDp8G5MamrXJx2jidUaZzHKTCPpXjjqXE9CPkgLjDXMdoNtx9E0w4S3K4SPQhUuqJEnYRSa2q2DEjb/KT4haua7VMbdmR/T70PVFXtMO7p2P4T9CmYslOheTHasq6wpazIJB0IMKNXEhqvQsr0Lji/2XbCAw7ZTqPHdPrftg15qCdxI+S5UAmuG4JXqDM1pa0fmOnohaSMJ+09w15BG6QPKNv7dzHQ7VAkIJypDMcdngOZhFWj2jYT6oUQUxtWtaJdr04DxUkilDa2rNyyWgDnE/VJ7/ERMMHnxXsUvCW/2t2A5pPanM/QffNYo+Tmy3dn6c6lXHDWKr4P3QArZZVYA2jjKmybZbiVIY0qWqcWlJJaN9TnRzfUJ5YVmuGhB8DKVTHpoY0GplbsQlsm1CmjgrFZZUjdgXiFkrBanEhBWYld1QzSE1qIWo1IminHKjkva/CPg1Q6JY4wf1SK+w8shzBI2I/RdX7TYcK1FzTuBIXMWVoblfqNWnmCNNeiKEmZlSsT3FP8zT4j9twtXPzN6JpWZTd+YtIG8T6lAOty3UFrhxj6pilsU1aE942YP2f3QRCbX9PL/wBXbdCgqNAvdA3XpYpXE8/JGpA7NxKe/wAq3ogLnCnsEmCtPiv5H0KNizrjba1brlZ6BA4x2koMaWiD0C5j/Mv/ALnepWrQSu6aOWwvErr4r52CW1eSmeVFn4Dfmp5lEUSULYcdTwG3qm9rZNPeedBwGw8eqFsxx05TAk9Fvid7lECNNh15+PySHtjeELMcug50DYaKfCLcAdUlacz/ADVmtKcCVstKjce3YypVMpGkngBxTihg76utSrHJrdh+qSWjolxTrCsV1/KBzc6PQcUiWuCmO9MzX7LuGrHE9CENQu61B2kiFesKuzU0bUok8ocJjSJk/JaYrYMqS2pT+HU4Ed5rvB36wUPW/IXSlwT9msfNRve3Vxs7xcfw+s6jW+Gea6ZhBJaEPDGNJrY+N1Cgq4zSZ+NwCCvXQCVSr6i+o8wSdeA+q7uMDsxLxUx+gTAqN81tQvWP/C4HwKolDswXGXFw8NE2t+zwbqyq5rxqCQPoubs1Rrge3Y0K5B2le1lR8D82o9v09F1WhXe5pbUEVG6O5O5Pb0P0XJe11QNu3NcJHKY8wVmPmjMvFmlNjKjdvvx+hQFxh4brmeOsA/oUfb4e2O7UeOjhPnosVxVp6iKjePNM/oSJS4kFp1Hh7wpcApRW15fVZugHHMzjwO4I4KCzusjp+wq8EtUTZ4+S73FowgHLtqhP5dvIISnjwgDMIKm/qDOYVJIUujTkwFLUbGgW1mIBPl9SfRRVEUtsNaIXKMHdTOCEuTDUiY2BMLvTeAPvQc0uurkuPTgtHFaEJaQTbYRhrZeFc7O2zBVXBWd6V0TAaYgaSeASsrH4VoruMsexhy7JLZW1SpO8xI1j5rqR7NmoZqbbgcFLR7JFp7joHKEtZUkMeK3ZQsJ7P3QeQ0aHKc8d5pBBBY78uu54jRX+vVuaLvhva+5p6EPYO8OjuoTvDez7mfmb5NTSrRyt3JQSn1B44KH2ULF7P/eY9siQDBEETwK6Z2cp9xs8lSr+DUa3cl2qv+HNytAHJAuRsvaD41SLhDR4wqxVum0hq5tMDcu+gV1DZnmqB2g7JMzOOd0uBHfJeBJmRy5Lkt7BT1QTZdrbMuyfzhzf8gwD3anFe7I17rmnZ7fk4fULk9bsXcsL2isPgPcHZM5aN5Di0wDHCJ4KOl8a3rxblxZOtOdOsA6JssarTFQnK9o66Tnyu6EH78Vx3+KBy3gj+xp9yuuYNUc+kHOYWGNjC4//ABYqf+aRyYwfM/VBiX7B5n+oNgWNFujtW7dR1B3ViqPa5mZhnnz8CFzajXyuHIpzZ4gWnQwmzgIhIZ3xH4gNem37JXWbqDwOhRr64d0ndDvI8tZCPC6YOVWhc8R5LGY8ypbod7n15qFekuDz3yF0zoB1P0W72ak+MeSiadlPU+n0CBjEC1UHet0hHPbqha+rvNTzY6CAHsiAvCjpKJv2RHip67AGCNyEtsZGN2a4SYldC7L14hc8sRBKt2BXMEJeTaHYdM6xZ1wQmNNoKquGXMgKy2NSVGW9KDQ1LccqfDpucdITmjACpXb3ExLafAn1jX9PVFQK5E2E3JfWzRsul2E5dlxJ+MinUaA8NcToPH5LpHZztISACdgtarZrVqkW2kVLcW7XDvAEJbaXgqNLgQY5bJjb3IcFkX4ETi1sA/0/T/KXDoDp6FRjs3SDsxEu5pyGwslyPpF9cgN1sANF89fxXH/nv8G//IX0XXfovn/+IZH9Re7eMvs0IsepGzuUdlCG8I9i9iGtSdtBPopKDZITm7QtRp0HU2mFq4ozJLdtoQlb8R8fv2WY9s3JwDVh9+KgRLuIUOXovRg9HnzWye3bJjmNPEaqVrtAoKboMqd3Pgdx16LJmwJ7e1zPI8/aUvvLYtdKcWFbKHH/AIz46EEIW+uA8+QhRSlbKox0J78SF6ic0A7AeGq2JDnQeeqHoXeSrmAkTtvotq0ZdMLtwJ0TW0qwQl3x2OqHJqNOEcNdEbSCBobB+S7YHe7BXbD7jQLmeDO1Cvdo4tZmKkmqZdCVosr7mGkqh9prE3BBzlrmzGk7pncY61ujnAffBQDHGGIA6TGqHaGQi5PRU7bsdUe8kNDneeqtGEdknVm1KVcOpyPymD58COic2GMkHuxPTX5J5bYiD3iCDseH3qttyDeOcE6FXYfsvVtWmm980xMEcZ6cE4uCaNQf2nZMLe/a7RYxKiKjCOO4XNKvsn7kuv8AZaCbe4kLL3pJhtxpCOdVRddoXLDUtGt5WgHwXGO1dAPPxf7nOJ8Bsus3E1CWgxIOq532/oi3oCmNXVNJ5AHX2AWQdsNpJbOaEZszufsETaU/0XrZmh8Y9k2srTQFUSJomaLdMvEpZXZGnJNqroIPKPsoPE28ec/4RYuQMr0K3nisZysFar00jzmzclb0TOnP2Wi2Ywpcthx0EUncD1QJfM8xw+oRtPUjgeKHxKzLXTsVJJbKYsW1HQShpRph3ioK1sRrwWpmSRLhX4j4KxWg1CrmGu7/AJKxWx1CCY3FwO7RuV2iv9iGvtWg9fkf1XP6NRWPDr8inlnipZorgyuYpg7viyasD/kCfQymOH4fTdDXVXkxwgDy47dfonF5ZfEbzSV2CVWmWT5z7FDdrZVimoPgs2HdmaZMsq1ASAD3wfSQjLbAqoBDa5dDi6cg2HDfw9EgsMSuqX4qTnAchKc2uMVDtQqa8xHvKGoljyt8NBbLS5pElxD2/wDEQd+XFF2faNub4b5zcCQdR1U9pTqv1cI8TP6pza24jVZXwS5ssWv2p/0KbVneqcs0jzAd9US4lG1GATA3UBboSuoR1WC0qoYXEuDQBqTwG/0XHO2eL/zFZ1QE5B3WTynV3mrv20xfuuoAAQdXcTmA7vhAHquaXrcxDRz1T8aRNkk3oitG7dSnZEMA8z+iEw+1Ln7QAfVG1XzIA0Bjx1Wt7OS0B347o5HT6oW5Oak0neQD6fsjbwTSI+9ErdU7kdfknYuUIy8MXvC0Uj9lGvSXB5z5JXiPFOMOwGrUGaMreZmT4BJ51XXcLbFs0wDpr6QktW9jHKuDmNXD3B+VsnbgpbyrJDagghup+SulC3aGvqEAQ4nlo3f5ql4hctcHuI1eSYPAfljyhLlFUFCbsT3VplMjZa0zpqJHyUtpe6QdeC9A3Go4jkp3ZUha4ZHgjaU7t6iU1Hb8QtrW4y6cOC17R0HTLPbV0ys7vXdVqnWU9KuQZSmrKLOmYXdCBKsFkWmCua4diWis+E4uNJKRKBRB2X62Z0CPFu2NQEhtcQGUapjZ4kDpK2NeQckZPaDvgAbLQhYdcIavcgDdZKkLUZeTFV2qGu64DTJ0AUNW6A4qodrO0Aymkw9528cBy8ShSsY3SK9jFz8Rz3nYuJ/T2VeaRrl0JO+515dVPjFxs3gNERg1mD33bN+f7Jy0hHLGFrQFKnJ3j3OwS8aDXoib+vsOZk/fooTSkkBDHYctApfq4cP1Su7EffNNKrMu/FL6rCZ+9lVi95Ll9oueFopnU3HYE+SjyHkfReiuCB8mxXRMG7QsNJrcwDgIgmNhCoNS3cNwfHgtGjSUDq7Np0WjEMXzMfTnVzvbc/L3STHxDJ2LtB4Dkl8aj1Wt2TUO50BAn/PEJE5IbCApBIKLbVI7w3G6kFo0jvOg8x9V5luBsdNZlKbTHJMHqGdRsfYrTX7+SlqUCAZ25/VQtP7/AEK43yMLZyNYUJbt2REJDKEH0DHFHW9YjZyU03qam5CxqdFqtMbqN6o627SPbuPdVOm9FMk7JbQxSLm3tnA1aZQVz2scQ50GGgk9AOKRULFzipe1VuKFhUdsX5WDwJ19gsSTaRkpUmwI9tX135KYMayTp6BQtd395jvE9eCRdnKORrnnTh+yd2YGXMdiTJ6Dl4pzioukTxlKStkVO0L6knaYH1I68JTh7wO6IytG3LoobcwM8d491jfl+6ntaGZwbvHeeeZOsffRLkxkEBXc5mzuYn1TKgzjxMICqM1XoP3KZZ425fIrcfKMybTF+MtGURuAfLl7yhsNph51gT7xsosWuS4T1aPmdfVEYUYc3wn22VUffZJL2UPsMwhpJAA1R/8AQRy9l6xuWSHcdE1/qbeQVe6ITlDcQqAahpHh9IUFWo13AMPt6cFo18QtsoI6HSYSOn4Kep+QZ7XgTw5jUI2yNN/Q8+R4FCuBZt5/uOKzTpBxlsBx8wUqcWNhJcGWUYdlcIkx84PspW2LjIAMidPT9Vh1UHRwh3pMdUbSxPvA8Yjrw39EttjUkR0sLLqDncPlsYVbNEh0Hn9hX/BLlop1GH8Lp1PAkR7Qqrd0gHSDqXEDwGg9lsZcmSjwSNpaKXLoiLehLM3AaH0n9V74UhLsckD06anptW1GmZR1KylwmfJc2EkR0KUqz4PhJdGk/JFYP2ZmHP06K7WGEw0agDwSm7GaQks8GA1drHDgqV/Farm+DSGgkuI8BA08SuqvpNAK412+uviXjgPyAN89z8/Zdj91gZfbQoZRlgpt47nlJ1PoE0aASGD8I+XXqUsp1MoHr48ExsauRpcdymti0gqtWySTGbYDl08eaOs25WxPedq778UloGXZjwJI6nn4D5pvYS4k/fP6+yFrQSZA9sOJ6/qmmHsBOu2v6pVVfqf+37fIhFCtDWkcP8Loco7Jwxfids3LI4ucfIKbDbMuII4mFG7UgHYCfedE7sKjWwOSpxbkSZdQJbfA3ycrjESFB/T6/P2Viw/GmZeHJT/1Kn09QrEiJnF2a8fvqts3Dy3UbB09/kpWs6JQ4kDZ6jigao+G/QnKT6FEiR9+yzXYKjS2eHvzWHGl3VO5g8jz8eRQQupIB9eXRb2xzNNN2hHtGxS18tMHcJbgOjk+Sz4Zc7g8dfPmPL5KO7pgERvM+vJKrS51HkE6w5wfUAJjgElqh62SWziBHAouhQko7+nf7jWeZ8Fa8HwJhILhokORQolXsbBxcNNOauWH4O0AECXc1YKeG02jRohTfy8bafJDdheDXD6QbujqtwAEuIIW5ZO505LGzaIby5ysJ4rhVzVNStUefzVHO8th7CV1jtdiGSk88mmPRcepkkE89ugCPHwxeTlE9IyZ4A6eSkqXEzwA4oWo6BAUQqzPIHTqeqYl5AfwOKFbUczoBy6KxYS30009z9PRU6yfNQffVXTDDAHn7NAXSMQmvqsOiefv/hYtbrSOo+f+UFjdX/ed4gffqoLWrDp9FyRzY/ti0nNtwhHPtJaYJInRVx10c+Y6CRsrpYXLPhgDXb2j6qjAtsm9Q/1QI3AnktAJ1Ck/0/W/uKslliVPNrHdRv8AUWcwqmRHCWPPIx0UzakBQZ44rdtUHgJ1SxwSyDJBWHNHSVCGDQgx6KRjyOMrDiGvSObON+I5iVi7tg9ucAbc4+SNADttCo6ehjgdVxwioyH8dDsmVsHSCN1PcWozZh5oljIHl9+SFxDU2kdG7H2LKlD4pJdUJh08COA6J1RBY5VL+G+IZKxou2qDT/sNvUfJdCu7XovPyx6ZUejin1RTCrJ8hSvbCDw7QwmVw3RAmGwE1FBdVtFI8IS5P4jyC5sJFG7aVswLeABXPSdug+/qr92gpEtceJVGvKBaUzG9ATWwOu/3WGrS4Oi1a5PS0Ib2E2T4qDxVzwmvETwn78NlSmNIdKueEsD2Sd9/KI+aXMOJXu04y13dRp1G6gsaoAk66pr2ytwC08gPQgfVILafFGtoW9Ohrcd5sDRR08QqNGUEhaUKbiZO3XRMbNlJ7g15jrz8SqsTj/pLmT/wBZiVXgTPHqiP5645O9CrdhuBUmnNEneTqmfwmdFTf0Ss51/IDothhw806+At20VzwMYpoQnDuZUZw8jafvmrH/Lr38ugeKQXUitst3NIlS1LYkabp+62WrbeEPbkbaEfw+PPfovMp8ImPknD7bU9VGKOmyxwkdaF9vUcxwe0wWkEGNiNQfULvWCXzLu3ZVb+Yd4cnDQg+a4iLdXD+HeMfArGm49ypHk4beu3op82JtXQ/DOnVl9NsWOlHPbIUlRwK1adFD0lnU2L6tHVA31GGHxT1zZQ13bghY4sNSKDiVlmYPTzVKxOz1IOi6ddW5BcB6c+oVUxWxmZ0PzXRtDKTRza9tS0kGfvkhabY34K04lSLHZHiWnUcx/1KTVcP4tJI9wq4vWyOa3oktKWaPD7KsXZ6pllh4fJVa0L2GCDCaYZeFtVpPgeoKXki+BmOS5GnadkgcdI8lVKNPKdCr9ilAOaOR0VQuaBE8kOKTqjc0VyQ1KriQCdOS2eIQdXNm6oinmO6tjpEEtsZUMerNp5Wu247lCf1it/7HIW1OpCk+AnwlGtk8o70XAHos/ECZ1aQ5IZ9MTsvf6YvweZ3JIga6VJCZ2Vu2Ngj6du3kEqUYLwGsshHRtiei3fahOK9IAaBBFoQdtM3vMVVqUIfKm1xSEbJPX0OiYvTxkjvyGZLAstEajSFA15W4cUL9Khi9Qy/wCE9oMzBmPeAgpmzFxzXMqNUjYouncO5lRT/jo3aK4eudbOjMxYc1ucTB4rnzLl39xUzbl39xU8v49fI+PrPot13XaUlxKmCJB9UvNd3MrDqpjdB+EkH+UxHjltMJOaB24KxXplAOaqI+ljRLP1DcrFL7OVqLNNsqkpN3Qy9LE1Z2S21YloDuWv6obELWZ00kj0W7EUEh+kSHr1DaK5WshMwtHW2myd3DBOyhqBb2Ncgdz6EdO1gqX+X8UwctYXdkFzP//Z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2057400"/>
            <a:ext cx="6734175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800" b="1" dirty="0">
                <a:solidFill>
                  <a:srgbClr val="1C3F94"/>
                </a:solidFill>
              </a:rPr>
              <a:t>Water Utility</a:t>
            </a:r>
          </a:p>
          <a:p>
            <a:pPr algn="ctr"/>
            <a:r>
              <a:rPr lang="en-US" sz="3600" b="1" i="1" dirty="0">
                <a:solidFill>
                  <a:srgbClr val="1C3F94"/>
                </a:solidFill>
              </a:rPr>
              <a:t>    Proposed Rates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4287" y="4181361"/>
            <a:ext cx="1240803" cy="10827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4800" y="4117739"/>
            <a:ext cx="1388617" cy="12800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4075359"/>
            <a:ext cx="1162949" cy="129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28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143000"/>
            <a:ext cx="8534400" cy="60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SzPct val="125000"/>
              <a:buNone/>
              <a:defRPr/>
            </a:pPr>
            <a:endParaRPr lang="en-US" sz="3000" b="1" dirty="0">
              <a:solidFill>
                <a:srgbClr val="1C3F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70301" y="354066"/>
            <a:ext cx="8432409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spcBef>
                <a:spcPts val="0"/>
              </a:spcBef>
              <a:spcAft>
                <a:spcPts val="600"/>
              </a:spcAft>
              <a:buSzPct val="100000"/>
              <a:buNone/>
              <a:defRPr/>
            </a:pPr>
            <a:r>
              <a:rPr lang="en-US" sz="3200" b="1" dirty="0">
                <a:solidFill>
                  <a:srgbClr val="1C3F94"/>
                </a:solidFill>
                <a:latin typeface="+mj-lt"/>
                <a:cs typeface="Arial" pitchFamily="34" charset="0"/>
              </a:rPr>
              <a:t>Major Factors Influencing Rate Update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0661275"/>
              </p:ext>
            </p:extLst>
          </p:nvPr>
        </p:nvGraphicFramePr>
        <p:xfrm>
          <a:off x="470301" y="1241531"/>
          <a:ext cx="7010400" cy="4675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631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UFhUXGBgbGBgYGBgXGhoaFx0XHBwaFxcYHCggGR8lHBwaITEhJSkrLi4uGB8zODMsNygtLisBCgoKDg0OGxAQGywkICQsLCwsLCwsLCwsLCwsLCwsLCwsLCwsLCwsLCwsLCwsLCwsLCwsLCwsLCwsLCwsLCwsLP/AABEIAMIBAwMBIgACEQEDEQH/xAAcAAACAgMBAQAAAAAAAAAAAAAFBgMEAAECBwj/xABBEAABAgMFBQYDBgUEAQUAAAABAhEAAyEEBRIxQVFhcYGRBiKhscHwEzLRQlJicuHxByOCkqIUM7LC0iQ0Q1OD/8QAGQEAAwEBAQAAAAAAAAAAAAAAAgMEAAEF/8QAKxEAAgICAgEDAwMFAQAAAAAAAAECEQMhEjFBEzJRBCJxYZHwM0KBgqEj/9oADAMBAAIRAxEAPwBqjIyMjo4yMjIyMYyMjIyMYyOCHjuOQYxjTCODN0FT7zjFpcVMUp8z4SCSUhCQ7mhaON0ZKyC/ryEqUtWJmS6lbBkAn8RNBzOjHxm+r3VPmFRogUSnPCOeZOZOpJgr2t7Rm0d1NEOTx0BPLzMKsLu9h9I6USYs2STiOEczu1iCUl+J8oYbts4QkqWKCqsnKtE8HbiTujk5UjsI2yWksAJbEah9B94+g9jgKJoCa5qOZzyJ0iFKiolRqpR6nYNwyi/JRhFVNzbpQ+A0zETSdFsF8F26JQQQVKbr5tHod22xJSBiA/qbyEef2CUg1K0g/kUT/csw6XQnAAypZbUhuihTxiPI9j+Ko5vSyYSVAkhWdfGvnHnl92EhRzY1B+keuWhpiWWmu4v0IqOjQBvLs98RPdD8YOE6A43o8tloY5ekHrutZHzKJGrlP0rFu3dm1pdngNNsJTmDDHNSOqDiOliWhTd8MfssCBxxAecMNgsqSO4twc00KegU6fGPKZcwDMH+4jyTBCy3ohJDTSjmpR8S0KeJ+ArTH+9LjI70t6ZgOW4UBI3HKA06zmaky1D+Yl2B+0NU9MvYju6+0iwQ0wL3KT/2oRyBhkTa5M4AqGBQyIOXqB0hadHJJpb2IV12fAtjVCtun5ujEjYNsPF2z1AALJpRzm75HeC4fXmHrXl2dBV8SWpgat3SH2guNQCwfKLEiSWGIEOGLgguAA9dSADyi/BPZFmWgpGoikKoDt8DEsXJkpkbjI1HTG43GhG4xjUZGRkcMZGRqMMYxjxuIsTkc/SOgqMY7iBSq09/WNTFliADxiNUwM5oB6ekC2dSNTZupLAZnLLj5x572jvVVsOCUcMhJqs/bIav5Rm/LNhBG8rTMvCYZEo4bOktNWPtEN3RtgP2pnJEpMqUGlDI/fKdX+6HoftFzkzqbsZFUI9rWCokUD0G7R4iCdInmyso6ky395+xBJ6ONbLd3yBnmwBba+Q5k13PBCeMQTKSdRzJfTVnxcxEcgMmvE8T9EV4rVDF2Fu4rVMtCg4T8tKPtA3OByMIyzUU5PwPxxvR3Kuz4YwihA7yssIDOH3fV4CzbdiVhkin3y5UrgNB4wb7bTygJkJJdYxr/I5wp5qc/wBI+8YHXNZNsSp1Hk+2WJW+K6LN22WYS5f/ACHkYa7ss6gQ5Lc8vSNWCQAzQas8uJ3JtjqSVFqy2EUOfP0zgzJsgMU5GUErMqkHARMqWq50qctWANs7OgvQNwh1BjDJBhjxp9ARzNHjt+9kBUoDHhCTaZGAstJA6jrH0PbruBBDR5p21uPNSRXdHITcXUhmpq12IOBUvvIV3c6ZcxDFc/aBaQHLbxVPTQwryZpSrCflJq+h2wSkJCFMoEJUQFfgUclDca89xEUZMakti4TaZ6Ldt+IVmQgq391XEfX9ILymGIDVixah2jQ+GceYzgZZYj6EekM1xXnQJSXAbuHTWj1ESLljdoOcIyQ3yZg0pu/SJXgXKtLtnwPpti2mYdKjYfrHo4c6kjz8mJxZbjIiRM67DEjxUmJNxkZGQRjIyMjRgTGRuNRsGMYprVhV5c2fofdI6mp5HQ5+xEtplYhmx0OwxXltkpIB3AQL0dN/GemStn6+sK/aK1LtE3/SSVFIH+8saCncTv27+Bgr2gXglEpA+Ie7LOWEq1fdnyhbu27jhZC1gzKrUc8B+UHXEXc8VbRCpy3QyMfITlykCUJMkhMlDgqzxHUDaCXBVrlqYT+1trStYShsCAw3ks58B0fWGC9FhCQlKnLUAHdA906wnW5irg7wuUt0MjHyCVhz7oImu2XiWaHCkNvrnzNYiT9pR2gDlU+kErik90q0cnoG9TBt1E4lcjq1EsQ1SW4qUxLcaR6z2fusSbNJlhnJrvNST4HrHmd0WXHaJQOhKz1p/lhEez3fLYoDfKw65+RiH6l9RKYa2eP9opvxbbPVoJhQn8svuJbkkHnBC7AwEDxLxLUdqlHqTBywycoDJLwWYo0HbvTlByQiBt3Iyg7IRSEo5NksoUi7IMVUJizLyhiEyLksxZRFOUYuS4fARM5mpgBflgC0kQxKEVbTLcGByRs7jlTPnftVd3w5qg0cBHxJKVVyKTXVLGu8pwniiG/+JVhYhcK3Z4PLnJ+7hmDiHDcxTnDITuF/AySqX5O5M4rlYVfNLpuIIoByChElgmFKk1/C+w1Z92XSIZaO8WzbyIOX5S0dyl/KWo5SrlkejDlGls7Ec7rvMLDKz95vnwMGJczYR70hNsymZRfOpG3afL96M93WsUCjuBGo8uUTJ09GyQ0Fpcx884mB2ViEAHPLQ/XZGfEKffrF0MzS+4hlD4LImcekaiIWr24jId68fkD038FmMMZGQ9izQjcajcYxqMUkHONxqMYXO1VmSUh3olepzKSkeccosyEJBOzEslyz5czpsbhFq/5eJJJPdSCTzBA6VPSFldrMxEtPDEN47td5IyiabUW2OirSRVvScazDQqokcX8g/TfC1aEd4gagj30EMF4zHWw0c8/lSPB+cLk6cBOQ2Tkvsagf+0HnCYK9j3oozwyUU+YE83IPgBB26JbWYbyrxMseBxCAtrGEAapdI5Z+ZHLdDNZJeGzyh+Gv+avQweV1E5jVyCHYqz4rUVNQYE9Bjb+4J8I9MshOMcQ39qj9YSewNn78xWgUp+oS/QQ7WUjEDk65Y/uH6mIMjuX7D30eWy5LLV+ZXmYNWGXC3bzPlzpgApjUwoaEkh97ERLYu0RSWWn0jrxt9FPqRSo9AsQEGpAhOuy/pRarHfDJYrWCHBBygEmgZbCzR2gxXEx427QViwjKi5LhdtF8S5YdSulYHTu2qR8iCd6i3gK8oZGaQt45MeAIhnohRsPaC0TvlAAORDesFZUu0/8A2J4M/jBOSYHpuL2xX/iPZMUknZHmvZctOUnRQI8m8THrfaaVMVIWmYlJLGqeeYMeS3anDaEaO/vwgYPUkPfhkqxhWdwfiBT1HQxxKIxKToa+vrFu9BhnpOhxA8Du4RU+EyhuYfTwg2zqDV3u28UI2ts5Md4gzYFJIOz7Qp3d/DfAy6ZVG6ctvA+cX0oUkhQocnzB2g/s4frK39wbWhgkJIFKjZWCMkgjdvgVdtpBDGgzDHTd7pwyLyUVbodeB0irDKuiHKvk6MkbBGom7wpheMizn+n/AAn4leMjDGooYsyNxqMjGMJjRVHClRVtk4hJY1OX197o43RkgdeE7EcI+V3UdugDa/oITpVoHxVIB7oNNvebOJe0N84XRKJc0Kn8AebdeYGxy1oV8VWpq+u4b2ctEmR2irHGiW8rQwLagcqNXkTASWr+aNyS/DCT1gve6XLgjCQ4P/LXQe6wGQaqORNOQFPKO4/aafuJF98K3qB6lj4qEOE5H8tIOY2bfhLduZMKlyqeYneR4Mof8RDXLDpQHzHiJQHmYXndJIdiXkaewAGKYG58VH6GGKSo/DxHNIlK5pY16GFjsBMeZMB+19VfWGtKHC0bcQ8v/LwiGXuGS7PJO3tpmSrbOQn76m4O4f8ApKeREL3+vnEpHdUpSmSMLuSWAEOv8RLM9qRMAfFLQS1KpGE+CRThAix3ehSkkFSWUFVlqJSdqSCNXatDrHoQcKWiWayvopyTMQQJ0paCcW0VQWVTaCC4zpDBc954DRZIMEO0LLs6ZaJal4XVjmLZZWS5mKOHMlzTbpCMoqSe9QvX6wvJGMuijDKUV9x7Vclq+KARBydY+7Cd/DGZiRXbHpNokjKEQhaZ3LPjJI857RyZMlCpkzEoDQZk6AR5reN72g95KEyUH5XDqYa10y0EeqfxAuxS0DCMWgS4Fa94uK6U41hPTLK5YROQcQFFBLitCCAajpDMSjF7Nkc5R+0EXHMvKaELlFcxMwqwE91KlIBJSC1SAk7Pl1hr7LdsV/E+DOxoWCykrDkNmQoNUl3B20fOC/ZKyCUhGEKODF8NABTLQpQIUtlVxMVCmWJVDowXbciAorWl1bSxIL6Hbv8ALIOycK0T43O/uZq9u9KVvBjxe9kfDnoVoFt1LHwJj3S3Sg0eK/xGlYFD8/oYlh/VorT/APNsztCk91Ww+Y+oiOSXY7Qx4HLoXHOJrfO+LZpUylcL7iQoH/J+sU7KrD3Ts8vbwXig/IZu6aULYvhOuw/t5bIZhJBD6HX6wsWaay61BY8/3cc4Y7Epiz901B0IO7w6xNIKSNqkqSyg+8a/rBq75+IbDs+kVk7FU03e+kdSpZFc/e2HQi6tEk34YZSstQjnGRSTMpmeh9CIyHeq/gVwOjGRkZHpkhkaJjccqMYxDNVC12mtxJMtJajrV91OvM+sMs9QSCTpHnt6KJlA1xTlYidiASByJr/TCM0q0NxqypY7OjBMnrAwo+UHVVAH2s4oMyRviiq0KnqJDhCHAGx6ufxK1PowjqfimBMlLBKBWtMTmqm1ag18ogmzEpR8NDtr95ROp0GgAzbnCPBQl5Kky2AOk1S9d5/DuHj0iuuSmhSTUjMfSK81NRTLLZ7yjUvE4b3v3bIbxro5fyXbolYVpLuAQTwGfhSGkHDhfMJUeowjyEBbqshLb69MvrwJgvb14ZZOpZI4CnoTxTEuV2yjGqQU7FWrDMG8E9Ktzyh/mlph0xBxvIjyu6phlqSofZj06Ur4ktCwagD9n2ZeMRz7DmvIs9srLimy96C39x/WKdgsZH2oPdp5TiWtmYFJ5kke98B0LYRzmx+ONwNWyWGNYTbfZxihrts2hhVtsx1GHYm7ByJJHo/8Lvkptj02bHmH8LzTnHp684di6ZF9R7kU7dYRMFYXV9nUhThxwhtekQLEdlBMHHklHQOsVgwtUwQ+G2UYExslhGUUjkpNso3hlHjP8UAFTGJ+VOLQ1cCodwML1ap5t6/b5tI8R7cyVqnTJh+Q5cEhv15wuDXqoqUX6bIrgV8SxqRqkk8qE+PnGBygKFSC7cM/CvKKfZC04cQ0cHrSnUHlBdEr4cxSOLPuyfcQQYPIqk/3OY3cUSylgpBD6He2RI4U6Qx3dNJlgvVL9My3AueBOyFpKMJAyHlmWO4gwXuS0YCU5g5P4c37piXIh62N0jvJfcP0/ThFn4QNU0MCrvtIScL937O1tm8eREG0orTY/wBffGDwTrTI80KIUpO6MixhV7EZF32kuyGMjUaUYtEmGOTG1GsUL3vFMiWqYrJOQ2nQDeY43Rjq8yMBB19A5hBmzgUJFQEoCSdS2idM9Ttjq9u0JtAYURs1P5q+HnnAifNJYVJ3Anyy8Iiyz5OkV4oUtkF4EMQksnYKOd5J7yt/lQRwlYUVAliKEioV+bV9/PbG5d0TZi8RSUgGjt9Xi6i4kJH8xWrlj7bxgXKKVWOSbBEyz6O9fCLViu/UikX1FA7stPR68zWL9msxzNPTgNsA8jC4nVjs7U1NH2Pn73ndA+9JwVMYfKnx09Gi1a7aEjCjM67vp7rAeUrU6eJ9+W+BS8hBeyJeuwV4Q3dmb3wqShRovLjXzFOUKdmDJrmqp4BgB72RzMnthI+8pjsw4CCOsIcbYzVHp97WX4spSEs7UO8d5PIs3NtISbNMJTWhcgiHG5LwE5Dj5gA/4kkOG8SN4UN8Ld8ow2gqAoutMsWvWh/qhTQWB03Fgq8UHCTCqlTqc7YeL0lvLPCFCRZgQSpQBD93U707YoxaR3JbZ6b2DZCB1j0UEFIVHknYi2gjCFOekP6r0MuWO4pe5LP4kRoT42mJz4+TVBO1zsNdIglWh46Un4ksEgjcaHppFGVLILGCbaYqMVVeQsJkQ2ibEWKkV5syNLJo0MewT2ktwk2ebMP2EKV0B88o+fZlvnLRhmTFKA0PrqecetfxYt3w7Hg1mrSnknvHlQDnHkKksnea+gh300Vxv5ZzNJ8qT8Fu5JoTMANAp0vsxgpfk8N1qBVLRMbvIASocHAPVxzEJMlPvhDhY7cEgKLFKx3ho6WStuBZX9QjuZbtBY+qLc6UZkvEiqk14prXkcxt3R1ZZmIOc/fvpHMkKlKwhTg1lk1BbNJ5Z7i/G8kJWcSXYgFSaOgmgVvD0Oxt0SyjocmXpU50scxX3u+nRisVqcB8xl6jzhZTJIz68ffOozEErqX9k7ac9Im2mFJJobUTHAy5iNwOTaVJpsjIo9eRL6aMjiZHZgbfF5Jkyyo55JGpOyPabSVs89K2Q3rfCJCSVEPoNsedXleq7Qp1q7rltg/KKRq0z5lqnEZk5kmgA1OwCKdswoOEZ6v4ONNoTwd4klJy/BVGKj+SWXaUp0JbY8WU3wkfe4QIlIB2mLaJaBn9YS0ihNlpd6KXRCW35k8HjpNjWsgrVmNXegrvzeIv9YxZKOpbmAI7l3gpQYD+3Iev7QPF+EFyL8qUlAo3FX6RUtt4Bs30Gg/bcIrrStT1L7AfrGk2Njl9f8oyil2ayoVk1y/EfQRLJQSQPf6++UmFLs+I++Qi7Z7MXD5nQZ8zGcqRkrJEqzrQDy0gdb7RhQhO3G237I9PCDMyUzDYCeDAnyAMK/ambhmISPsJHIqdR842KPKVHMuTirHC4L1VJVIW/dUMKutDu05CDvaCZiZScsVfwmnSld4bkjyJmKTL5/8AWGORaSUo/EEvvOQPhCJxpj47pm72tASADC9PlhdIsdrpxTMDDutzECbHa0uKgcf1g4QfHkgm7lR6J2WugIklbd4ZGHu4p2NAJDx5rcd/LT3QtK0nMUPukNtn7TIlAOtKAcg4D8BrAL3bO5cMmtbHRSqRVSQTAZN/zFh0SsY2/K/MxVuq22j4xTPQlIIdOEkgDYSczvg5TJlglG7GJSYrrTFgqgJ2rvlNls65lCr5ZafvLV8o4ancDA1ZxM8s/iZbP9RbhJSe5ISxOgUplLPIYRxEJE5eJRIycNwFBBe3kolkqLzZzrUdcJJLn86q8BAgS/CLselQqXZPIgxcqcYUjX50b2DTE80V/wDzEB5dGgndiiAVJLKSUFJ2HhqNogJsbFBmy2sy+4sYpbjcQdFJfI7tpI1MGLVZ8aBNkqfDUFO93BGmWWr6msDApCxiY/DVm2ctWqX1GqTqBtpEt3FUlbhik7MjrXZQvwMTz0MWwvdtrxpcjvCi0s4IyccP01EGTYu6FoOJBZjmQDk5+0Ks+8QBKGPxEu1HKaKD6KGW7KtdXEMt12phWqFDo+YO7fpucMik3TNJtbRYk2hWEd4ZbR6xkWvhq0SFj7xZzxcZ6coyD9P9RPIiWY877SXiVrUv7KHTL4gsVf3eAh5veeUSVqGYSW46eLR51fVlaaiToBLSeKmHrHqZn4I8S3ZHPH+nkIlhhMnJxzCR8qNBzpxLjWF1ZcnZ7qd8Eu0dr+JOWdqmG5CBQecU5svBLl7VAq9B74QpjokaZmFIY1r75xJLtL5/U+UUyHieXLHCBdDEwiFDQu+lKa5Zx0+pz5H9YqSbOTkR1iYyUp+ZXIQt0ESGfs8f1eJJEpUyictukasoSflS+9WXvzg9Ks5ABVlRktUng9BuGzPSAk6CRBY7vSl6uWqTv2a12axdSnCKhnowHg+3byEW7LZnqzau/iS2zXdTRoLSrEcKK6YhkkHYdpfx3wq7CB6pg7xVkQcX5R83gyRzhHvicZk1SzmST1LtyyhpvieMOFDE6kMzJNAHzD67tc4BWKwMTMmZJIwvmpX0GfIbYtw1FWyfMnLSLEu04FIl/dSkHjn5QxicyEA5t5Qu2SSCvEcvmUs5Abo6F5Baif7eH1hWWHJ2v8j8MqVP/AUvJXxM84FyLOUqdnGoix8eCd3sqFpuKHr3WFLluizzAFKQHOoLeUN9yXTZJIBKEqWwqa5NtgFYbuCshXo8Ml23UUscI8/OEqbH5Jxa+PwGpK/iF8h7yiaez0zjJMsx1MSBnHW21sibVnEyaAlyQABUx5J2ovoWmaqYt/8ATynShORWdQN6tT9lAahJhq7Z3yBKKcRCNSPmVuT738fKLwtBmFyyQAyEDJILsBvzJOpEMwK3ZpriiuuaqYtUxVS77nyAGwaDhECR3iM6dcvq8EEy8KANTU+nvdA9STRW1/MinSK4uxHRKuW1NkELlU+JP3kluVfIGKlmrSJ5CChYUksxBrRiIXLaaHx+S/ZpipcwHQ0UNCkliCOvAwesicYxI+ZPzJ1I1B20cgjfQMIqrsomJC0MBQ6UOo2RLdstSFBYanzVdwTV2er7du6JpSsbQVs6SaooQ9KMQPmTXaKtl0g5YlAJxpBKcinPPOh1BrzeK0uSCBMQ6gWfSmhrqN+/fF+yoKe8lyk/MGZ/oR673hCewZbQUlSkkApmBjl3SfGMir8AmqQW9/hjcN5iaQPvlOJKU7VAngkg+kJd7q/9UVfdMo9Hh1t+Y/MPAH/yhIv1LWgvkQgkHYCB0r4R6WUjxivhxKmk54VNxJHo8RT5hUdwEWrcMM2a2Sj+sVmoYU2PSOAmkTIR0jUitIsSkk9YFsJE8oFmDAbdTHUmwD5lM20+68BEtlSWdhm22J7WkpScLYgwfNifbwpyd0MS1ZPLWhAckJ3keQ9ax2m9QP8AbSSTqou/1G7LdC+g4lN8xzJJJrBK3IUkUcVbZt2c/COuCujJ6DMu046TFlwHIByauXyjoIp3vaAf5YWpCWc90KKsQBqrENo4xQ7Mo75GgChxcGJr5HeSdClNN2HC/wDjA1U6O9xspIMupAWSEhiafaQGIB2E66GBMy1KxO+Tj9v0bKDIk90/iz4a+b8oEWmVXLVofCQE0V7TPUoZnIPzAr4mOLIlo6VLqeo+nvZE1nqeLw2T1oVGL5bL8qsEbsmEKitZZLwVsdnrWIZyo9CER2uFeRhwsqw0I11OAGDwxyJi+HExPGdGyQsOmY0BL1tuKj0957BGploLEqNAHgDf9t+FJUo/MznjsG4RyU3LSBhBJ7EbtZbTNn4AaJOXCpgCQSsgfepxoB0JeLNnSTjWrV/MA+JaJbllusKOQxK/t/YRfBcI/gRN8mc3izqAyxJQngDWBk8FwDoAG4CvjWL4W60j8RUfH9oqKl6mpBJO8a+BMMhrQEvkksimLGog1JlS1jTEdhY9FM9dPKBCJNW3Z7qj0i3KTlw27zUe3hUx0Andq1WdeFQeWpnGWeRDsx3HMZE5wy/6MllS1O74SK8iSKHcdnGF6yWo4WUcSDzb6efhBa7VmWCpCsSTmnN8s0n5tN+x8omm7/I1Kg3dE0pooDNnoPAGigdN+sMFmKQoghgeYI0IY8awKu+3SlsFOlxQs4I3FqtqFBxug7JsSVp/lqSW35HdqB+kLVsTNrydG5wahVOD+MajoS5gp8NZ4FJHIvGQf+oG/kXrwQ6VbcxxDN4iEi+nIE/LEVpAP3WYequcOd8qIkzCPm+z+Y0HiYW02QTRl/KRRA2tQq8T4mPXyKyGDoTb3USsrYh+9yyfziKzAcmJcbq/WLtus6jhQkEqTiIJyKaMx5HnxgdLmAKcEqDV3DUB4RRQmSWMVP5fflFqwB07wac6eZiCyDvqB4dWixZZbEA0AJCt41b3rC5DIh67rIEhL5NjO2tQ39P/ACEUb1JIU2pHUn9o6mW9SgtQzd24N9BG1I/lOK1SSeZPm0J3ytjfBSuOzAzmZ8OfKtBochzi92rZCAHGImnFi53VLR3cYEoufmZzz7zcu71MD+0M0LmbcFE+B/5FR4tBr7sgL1AhuefhWFHUsfzD6s/XZDFb7MDhYUD+LEDkPKEuyrq2n0r74w83RN+LKD5pFeT16EvHM6p2bG7VAeR3lkaZgflNc9tfCKFushAOlae9czBcS8BWr7u3r6eMd3pKCgkjIuRvo/WkcUqYXaFiXJxVGbeTxGiSQX0d+YNRDMLs+HKQVUWurHQOPABj/UIozrMxcUxZtodCOYg1kNwsmu5OsH7HKeAV0mgfafTwhqscl4jzPZbD2hSwy25QVC2ED7OholmTISmC9kk2ZQb1B+TkeIEI3bu8O6EjMn9IZ7RPZPCvgR6x5vfNq+JPGwK8qw76eNzv4F5HxizJ6cMvDuSP8kk+Rju5P9pStiFA/wBWGILQtpZfc3URZuBDy5qXzwjq8WS1AmW5A5RwzBuwD1MSz5QASrT5VcqP6xFPOKYv83rF+wHFillu8PHT3ugm62cSsgnAonM9C4Gx/wBX8YvIld0KfMOkDM7a6MaP7HE2y4yXBdJFNe62XLzER2S0F3W7uzNlpyDRyW1o7F06LdnmqxPrs2jY2UHbB99Py6p+j84pIs6vsgakUc+Ltt5ERJZLQqn6t+kRz2UpjMmwhSfiSjvILs+0ihB/EK74vXbbmU01ASMirfvLMebbneKdw2nCoEOHzGh4b/PlB21WMUWhmOmjbD6HTrCU2BL4YTloLUXTi3gVAiMijKQlh3kp3FwR0pGQ1ZEIcP5QsdpgTLEsFjMmIS+oDuSOABjpQShISkUFAw0GTN0ie95bzJX4cSumFP8A2iO97eiQj4izQhmGZOYaPbfbPPXQkW9cpCipamKapDl3LnJtXPWFq0TwVFKQwOIk8iTrziS8rSuctamJc5Z6U8Iqy7OpLqUkgMakEZgiEJK7ZQrqiaRNqFbWflSCE6hxF6tC/IUQH0gzd84LSEkwGSNbGQlei3YZzKA206/vBoLwywAKAsf7cxt+jwIkWfwIptbIc4sY2khtCCrdp9ImlsoWjieRiJSXdnPQU6AQNtYLl8/TXxaLymzDF3Ox9pYeI3RZUETE1HN6cCwpzglLiwZR5IWrMrCa0csG2bfe+Gvs8VAlQ9sMR8PdYBWqyYVBhXgfPX3ybuy6QmWuYcku3FnbqfCCzSTjYEFTI72QE94B0TCMqsff/IbYmu1SVEy1JfAxS21j3X315cI3Z5yGwLHdJIcZpJq9Ps1L7I4tdimyWWkYg+IKSxptJFK7cmDb4R4oZ07B9824mcFZpSkMdoLP1cjTLdFyZZ+7i9l6+bxzbLEJqApAYF2b7Kj/APGrZWqVepiayLKpJ2gh+RIPvdGl0qDiwfYJeGaEnIsx8ve2HS77LuhalWXEcY0ZvD30h9sSAUgjURPkdsfdRODJYRRtIgrOgVagawBxAO9CcJ3wiTv9x2qCa6aVMelLszgwhX9ZMK1NTP34RV9O6dAZlcQbeC/5ak7Ep8wIvdllgpW+dPfWBNsLp/Ml+hCm8Izs/acCm0LjyIiyUbxuiSLrISy5jrNKVi9KWxBGjHZugfNYFY2fuX3fTfE9nmuk1zBDbfdI5OIUWGbUSSFgHRxoDTLcR67oG3nI+GRMSWC/M8NddhYwcuppiQlX2gBwUkUPMRAqT3lSluRmnEKNsNXcU8dGhUZUwpKzu5bwxgBWY9vsi6uSy8JyUxTx1HB25K3QEs5QhXeRMRhOYwzAx1bukCg1OohtkSUzUDCtJYuM0kK1HeAd30eFZI0/0YcZHN3TAk4VEtpu5vDzctoB7iqgjrnUQkWmQQUkgg6vSutDzPWC1yWyrVDZH3u84lunYya5RGSZJWkkAOBlR43BOzzApIO7bGQ7hF+SXm14FC3fOn8k3zlx512ymH4hDlhlXdG4yPWykmMVVzCGIJBw5gsesavSYSpQJLBVA9BTQRuMjkRsuiAfY5eZjuwHvDl5iNRkdl0BHtDc3y8B6RPafmmDT4aTzIDnjG4yPP8AP8+S/wAAaw/Krcoeo8oI3Of5h96xuMgsvTBxly/5YExQAADDIRYsn/s0b116zPoOkZGQv+1GfZCvNX5l/wDaDPZ1RMxSSXTgJw6Oyatk8bjI3gzNlATNGEAYlJdgz55tnFudKSJgYAOtL0FXd3jcZCpdhI4QgABgB3dOEHLt/wBpPARkZCn2OXRYmiKkwVEZGRw3ghWKQidph318I1GQ/F7kD4YqH5ZfFXnA+zGvT1jcZHpx6ZDLtBi0iss6kF9/GKkv/r6RqMgI+1DX7mNfZ5VFe9YsX3/uHcqm7u6RkZE0f6jGS9oMvP5h+UHm0GezWR3oHmYyMjZfYjR7YblVsxerYWerVamykVOzxy96xkZEsuhsfI/2Idwc/MxkZGRxCH2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 descr="data:image/jpeg;base64,/9j/4AAQSkZJRgABAQAAAQABAAD/2wCEAAkGBxQTEhUUExQUFhUXGBgbGBgYGBgXGhoaFx0XHBwaFxcYHCggGR8lHBwaITEhJSkrLi4uGB8zODMsNygtLisBCgoKDg0OGxAQGywkICQsLCwsLCwsLCwsLCwsLCwsLCwsLCwsLCwsLCwsLCwsLCwsLCwsLCwsLCwsLCwsLCwsLP/AABEIAMIBAwMBIgACEQEDEQH/xAAcAAACAgMBAQAAAAAAAAAAAAAFBgMEAAECBwj/xABBEAABAgMFBQYDBgUEAQUAAAABAhEAAyEEBRIxQVFhcYGRBiKhscHwEzLRQlJicuHxByOCkqIUM7LC0iQ0Q1OD/8QAGQEAAwEBAQAAAAAAAAAAAAAAAgMEAAEF/8QAKxEAAgICAgEDAwMFAQAAAAAAAAECEQMhEjFBEzJRBCJxYZHwM0KBgqEj/9oADAMBAAIRAxEAPwBqjIyMjo4yMjIyMYyMjIyMYyOCHjuOQYxjTCODN0FT7zjFpcVMUp8z4SCSUhCQ7mhaON0ZKyC/ryEqUtWJmS6lbBkAn8RNBzOjHxm+r3VPmFRogUSnPCOeZOZOpJgr2t7Rm0d1NEOTx0BPLzMKsLu9h9I6USYs2STiOEczu1iCUl+J8oYbts4QkqWKCqsnKtE8HbiTujk5UjsI2yWksAJbEah9B94+g9jgKJoCa5qOZzyJ0iFKiolRqpR6nYNwyi/JRhFVNzbpQ+A0zETSdFsF8F26JQQQVKbr5tHod22xJSBiA/qbyEef2CUg1K0g/kUT/csw6XQnAAypZbUhuihTxiPI9j+Ko5vSyYSVAkhWdfGvnHnl92EhRzY1B+keuWhpiWWmu4v0IqOjQBvLs98RPdD8YOE6A43o8tloY5ekHrutZHzKJGrlP0rFu3dm1pdngNNsJTmDDHNSOqDiOliWhTd8MfssCBxxAecMNgsqSO4twc00KegU6fGPKZcwDMH+4jyTBCy3ohJDTSjmpR8S0KeJ+ArTH+9LjI70t6ZgOW4UBI3HKA06zmaky1D+Yl2B+0NU9MvYju6+0iwQ0wL3KT/2oRyBhkTa5M4AqGBQyIOXqB0hadHJJpb2IV12fAtjVCtun5ujEjYNsPF2z1AALJpRzm75HeC4fXmHrXl2dBV8SWpgat3SH2guNQCwfKLEiSWGIEOGLgguAA9dSADyi/BPZFmWgpGoikKoDt8DEsXJkpkbjI1HTG43GhG4xjUZGRkcMZGRqMMYxjxuIsTkc/SOgqMY7iBSq09/WNTFliADxiNUwM5oB6ekC2dSNTZupLAZnLLj5x572jvVVsOCUcMhJqs/bIav5Rm/LNhBG8rTMvCYZEo4bOktNWPtEN3RtgP2pnJEpMqUGlDI/fKdX+6HoftFzkzqbsZFUI9rWCokUD0G7R4iCdInmyso6ky395+xBJ6ONbLd3yBnmwBba+Q5k13PBCeMQTKSdRzJfTVnxcxEcgMmvE8T9EV4rVDF2Fu4rVMtCg4T8tKPtA3OByMIyzUU5PwPxxvR3Kuz4YwihA7yssIDOH3fV4CzbdiVhkin3y5UrgNB4wb7bTygJkJJdYxr/I5wp5qc/wBI+8YHXNZNsSp1Hk+2WJW+K6LN22WYS5f/ACHkYa7ss6gQ5Lc8vSNWCQAzQas8uJ3JtjqSVFqy2EUOfP0zgzJsgMU5GUErMqkHARMqWq50qctWANs7OgvQNwh1BjDJBhjxp9ARzNHjt+9kBUoDHhCTaZGAstJA6jrH0PbruBBDR5p21uPNSRXdHITcXUhmpq12IOBUvvIV3c6ZcxDFc/aBaQHLbxVPTQwryZpSrCflJq+h2wSkJCFMoEJUQFfgUclDca89xEUZMakti4TaZ6Ldt+IVmQgq391XEfX9ILymGIDVixah2jQ+GceYzgZZYj6EekM1xXnQJSXAbuHTWj1ESLljdoOcIyQ3yZg0pu/SJXgXKtLtnwPpti2mYdKjYfrHo4c6kjz8mJxZbjIiRM67DEjxUmJNxkZGQRjIyMjRgTGRuNRsGMYprVhV5c2fofdI6mp5HQ5+xEtplYhmx0OwxXltkpIB3AQL0dN/GemStn6+sK/aK1LtE3/SSVFIH+8saCncTv27+Bgr2gXglEpA+Ie7LOWEq1fdnyhbu27jhZC1gzKrUc8B+UHXEXc8VbRCpy3QyMfITlykCUJMkhMlDgqzxHUDaCXBVrlqYT+1trStYShsCAw3ks58B0fWGC9FhCQlKnLUAHdA906wnW5irg7wuUt0MjHyCVhz7oImu2XiWaHCkNvrnzNYiT9pR2gDlU+kErik90q0cnoG9TBt1E4lcjq1EsQ1SW4qUxLcaR6z2fusSbNJlhnJrvNST4HrHmd0WXHaJQOhKz1p/lhEez3fLYoDfKw65+RiH6l9RKYa2eP9opvxbbPVoJhQn8svuJbkkHnBC7AwEDxLxLUdqlHqTBywycoDJLwWYo0HbvTlByQiBt3Iyg7IRSEo5NksoUi7IMVUJizLyhiEyLksxZRFOUYuS4fARM5mpgBflgC0kQxKEVbTLcGByRs7jlTPnftVd3w5qg0cBHxJKVVyKTXVLGu8pwniiG/+JVhYhcK3Z4PLnJ+7hmDiHDcxTnDITuF/AySqX5O5M4rlYVfNLpuIIoByChElgmFKk1/C+w1Z92XSIZaO8WzbyIOX5S0dyl/KWo5SrlkejDlGls7Ec7rvMLDKz95vnwMGJczYR70hNsymZRfOpG3afL96M93WsUCjuBGo8uUTJ09GyQ0Fpcx884mB2ViEAHPLQ/XZGfEKffrF0MzS+4hlD4LImcekaiIWr24jId68fkD038FmMMZGQ9izQjcajcYxqMUkHONxqMYXO1VmSUh3olepzKSkeccosyEJBOzEslyz5czpsbhFq/5eJJJPdSCTzBA6VPSFldrMxEtPDEN47td5IyiabUW2OirSRVvScazDQqokcX8g/TfC1aEd4gagj30EMF4zHWw0c8/lSPB+cLk6cBOQ2Tkvsagf+0HnCYK9j3oozwyUU+YE83IPgBB26JbWYbyrxMseBxCAtrGEAapdI5Z+ZHLdDNZJeGzyh+Gv+avQweV1E5jVyCHYqz4rUVNQYE9Bjb+4J8I9MshOMcQ39qj9YSewNn78xWgUp+oS/QQ7WUjEDk65Y/uH6mIMjuX7D30eWy5LLV+ZXmYNWGXC3bzPlzpgApjUwoaEkh97ERLYu0RSWWn0jrxt9FPqRSo9AsQEGpAhOuy/pRarHfDJYrWCHBBygEmgZbCzR2gxXEx427QViwjKi5LhdtF8S5YdSulYHTu2qR8iCd6i3gK8oZGaQt45MeAIhnohRsPaC0TvlAAORDesFZUu0/8A2J4M/jBOSYHpuL2xX/iPZMUknZHmvZctOUnRQI8m8THrfaaVMVIWmYlJLGqeeYMeS3anDaEaO/vwgYPUkPfhkqxhWdwfiBT1HQxxKIxKToa+vrFu9BhnpOhxA8Du4RU+EyhuYfTwg2zqDV3u28UI2ts5Md4gzYFJIOz7Qp3d/DfAy6ZVG6ctvA+cX0oUkhQocnzB2g/s4frK39wbWhgkJIFKjZWCMkgjdvgVdtpBDGgzDHTd7pwyLyUVbodeB0irDKuiHKvk6MkbBGom7wpheMizn+n/AAn4leMjDGooYsyNxqMjGMJjRVHClRVtk4hJY1OX197o43RkgdeE7EcI+V3UdugDa/oITpVoHxVIB7oNNvebOJe0N84XRKJc0Kn8AebdeYGxy1oV8VWpq+u4b2ctEmR2irHGiW8rQwLagcqNXkTASWr+aNyS/DCT1gve6XLgjCQ4P/LXQe6wGQaqORNOQFPKO4/aafuJF98K3qB6lj4qEOE5H8tIOY2bfhLduZMKlyqeYneR4Mof8RDXLDpQHzHiJQHmYXndJIdiXkaewAGKYG58VH6GGKSo/DxHNIlK5pY16GFjsBMeZMB+19VfWGtKHC0bcQ8v/LwiGXuGS7PJO3tpmSrbOQn76m4O4f8ApKeREL3+vnEpHdUpSmSMLuSWAEOv8RLM9qRMAfFLQS1KpGE+CRThAix3ehSkkFSWUFVlqJSdqSCNXatDrHoQcKWiWayvopyTMQQJ0paCcW0VQWVTaCC4zpDBc954DRZIMEO0LLs6ZaJal4XVjmLZZWS5mKOHMlzTbpCMoqSe9QvX6wvJGMuijDKUV9x7Vclq+KARBydY+7Cd/DGZiRXbHpNokjKEQhaZ3LPjJI857RyZMlCpkzEoDQZk6AR5reN72g95KEyUH5XDqYa10y0EeqfxAuxS0DCMWgS4Fa94uK6U41hPTLK5YROQcQFFBLitCCAajpDMSjF7Nkc5R+0EXHMvKaELlFcxMwqwE91KlIBJSC1SAk7Pl1hr7LdsV/E+DOxoWCykrDkNmQoNUl3B20fOC/ZKyCUhGEKODF8NABTLQpQIUtlVxMVCmWJVDowXbciAorWl1bSxIL6Hbv8ALIOycK0T43O/uZq9u9KVvBjxe9kfDnoVoFt1LHwJj3S3Sg0eK/xGlYFD8/oYlh/VorT/APNsztCk91Ww+Y+oiOSXY7Qx4HLoXHOJrfO+LZpUylcL7iQoH/J+sU7KrD3Ts8vbwXig/IZu6aULYvhOuw/t5bIZhJBD6HX6wsWaay61BY8/3cc4Y7Epiz901B0IO7w6xNIKSNqkqSyg+8a/rBq75+IbDs+kVk7FU03e+kdSpZFc/e2HQi6tEk34YZSstQjnGRSTMpmeh9CIyHeq/gVwOjGRkZHpkhkaJjccqMYxDNVC12mtxJMtJajrV91OvM+sMs9QSCTpHnt6KJlA1xTlYidiASByJr/TCM0q0NxqypY7OjBMnrAwo+UHVVAH2s4oMyRviiq0KnqJDhCHAGx6ufxK1PowjqfimBMlLBKBWtMTmqm1ag18ogmzEpR8NDtr95ROp0GgAzbnCPBQl5Kky2AOk1S9d5/DuHj0iuuSmhSTUjMfSK81NRTLLZ7yjUvE4b3v3bIbxro5fyXbolYVpLuAQTwGfhSGkHDhfMJUeowjyEBbqshLb69MvrwJgvb14ZZOpZI4CnoTxTEuV2yjGqQU7FWrDMG8E9Ktzyh/mlph0xBxvIjyu6phlqSofZj06Ur4ktCwagD9n2ZeMRz7DmvIs9srLimy96C39x/WKdgsZH2oPdp5TiWtmYFJ5kke98B0LYRzmx+ONwNWyWGNYTbfZxihrts2hhVtsx1GHYm7ByJJHo/8Lvkptj02bHmH8LzTnHp684di6ZF9R7kU7dYRMFYXV9nUhThxwhtekQLEdlBMHHklHQOsVgwtUwQ+G2UYExslhGUUjkpNso3hlHjP8UAFTGJ+VOLQ1cCodwML1ap5t6/b5tI8R7cyVqnTJh+Q5cEhv15wuDXqoqUX6bIrgV8SxqRqkk8qE+PnGBygKFSC7cM/CvKKfZC04cQ0cHrSnUHlBdEr4cxSOLPuyfcQQYPIqk/3OY3cUSylgpBD6He2RI4U6Qx3dNJlgvVL9My3AueBOyFpKMJAyHlmWO4gwXuS0YCU5g5P4c37piXIh62N0jvJfcP0/ThFn4QNU0MCrvtIScL937O1tm8eREG0orTY/wBffGDwTrTI80KIUpO6MixhV7EZF32kuyGMjUaUYtEmGOTG1GsUL3vFMiWqYrJOQ2nQDeY43Rjq8yMBB19A5hBmzgUJFQEoCSdS2idM9Ttjq9u0JtAYURs1P5q+HnnAifNJYVJ3Anyy8Iiyz5OkV4oUtkF4EMQksnYKOd5J7yt/lQRwlYUVAliKEioV+bV9/PbG5d0TZi8RSUgGjt9Xi6i4kJH8xWrlj7bxgXKKVWOSbBEyz6O9fCLViu/UikX1FA7stPR68zWL9msxzNPTgNsA8jC4nVjs7U1NH2Pn73ndA+9JwVMYfKnx09Gi1a7aEjCjM67vp7rAeUrU6eJ9+W+BS8hBeyJeuwV4Q3dmb3wqShRovLjXzFOUKdmDJrmqp4BgB72RzMnthI+8pjsw4CCOsIcbYzVHp97WX4spSEs7UO8d5PIs3NtISbNMJTWhcgiHG5LwE5Dj5gA/4kkOG8SN4UN8Ld8ow2gqAoutMsWvWh/qhTQWB03Fgq8UHCTCqlTqc7YeL0lvLPCFCRZgQSpQBD93U707YoxaR3JbZ6b2DZCB1j0UEFIVHknYi2gjCFOekP6r0MuWO4pe5LP4kRoT42mJz4+TVBO1zsNdIglWh46Un4ksEgjcaHppFGVLILGCbaYqMVVeQsJkQ2ibEWKkV5syNLJo0MewT2ktwk2ebMP2EKV0B88o+fZlvnLRhmTFKA0PrqecetfxYt3w7Hg1mrSnknvHlQDnHkKksnea+gh300Vxv5ZzNJ8qT8Fu5JoTMANAp0vsxgpfk8N1qBVLRMbvIASocHAPVxzEJMlPvhDhY7cEgKLFKx3ho6WStuBZX9QjuZbtBY+qLc6UZkvEiqk14prXkcxt3R1ZZmIOc/fvpHMkKlKwhTg1lk1BbNJ5Z7i/G8kJWcSXYgFSaOgmgVvD0Oxt0SyjocmXpU50scxX3u+nRisVqcB8xl6jzhZTJIz68ffOozEErqX9k7ac9Im2mFJJobUTHAy5iNwOTaVJpsjIo9eRL6aMjiZHZgbfF5Jkyyo55JGpOyPabSVs89K2Q3rfCJCSVEPoNsedXleq7Qp1q7rltg/KKRq0z5lqnEZk5kmgA1OwCKdswoOEZ6v4ONNoTwd4klJy/BVGKj+SWXaUp0JbY8WU3wkfe4QIlIB2mLaJaBn9YS0ihNlpd6KXRCW35k8HjpNjWsgrVmNXegrvzeIv9YxZKOpbmAI7l3gpQYD+3Iev7QPF+EFyL8qUlAo3FX6RUtt4Bs30Gg/bcIrrStT1L7AfrGk2Njl9f8oyil2ayoVk1y/EfQRLJQSQPf6++UmFLs+I++Qi7Z7MXD5nQZ8zGcqRkrJEqzrQDy0gdb7RhQhO3G237I9PCDMyUzDYCeDAnyAMK/ambhmISPsJHIqdR842KPKVHMuTirHC4L1VJVIW/dUMKutDu05CDvaCZiZScsVfwmnSld4bkjyJmKTL5/8AWGORaSUo/EEvvOQPhCJxpj47pm72tASADC9PlhdIsdrpxTMDDutzECbHa0uKgcf1g4QfHkgm7lR6J2WugIklbd4ZGHu4p2NAJDx5rcd/LT3QtK0nMUPukNtn7TIlAOtKAcg4D8BrAL3bO5cMmtbHRSqRVSQTAZN/zFh0SsY2/K/MxVuq22j4xTPQlIIdOEkgDYSczvg5TJlglG7GJSYrrTFgqgJ2rvlNls65lCr5ZafvLV8o4ancDA1ZxM8s/iZbP9RbhJSe5ISxOgUplLPIYRxEJE5eJRIycNwFBBe3kolkqLzZzrUdcJJLn86q8BAgS/CLselQqXZPIgxcqcYUjX50b2DTE80V/wDzEB5dGgndiiAVJLKSUFJ2HhqNogJsbFBmy2sy+4sYpbjcQdFJfI7tpI1MGLVZ8aBNkqfDUFO93BGmWWr6msDApCxiY/DVm2ctWqX1GqTqBtpEt3FUlbhik7MjrXZQvwMTz0MWwvdtrxpcjvCi0s4IyccP01EGTYu6FoOJBZjmQDk5+0Ks+8QBKGPxEu1HKaKD6KGW7KtdXEMt12phWqFDo+YO7fpucMik3TNJtbRYk2hWEd4ZbR6xkWvhq0SFj7xZzxcZ6coyD9P9RPIiWY877SXiVrUv7KHTL4gsVf3eAh5veeUSVqGYSW46eLR51fVlaaiToBLSeKmHrHqZn4I8S3ZHPH+nkIlhhMnJxzCR8qNBzpxLjWF1ZcnZ7qd8Eu0dr+JOWdqmG5CBQecU5svBLl7VAq9B74QpjokaZmFIY1r75xJLtL5/U+UUyHieXLHCBdDEwiFDQu+lKa5Zx0+pz5H9YqSbOTkR1iYyUp+ZXIQt0ESGfs8f1eJJEpUyictukasoSflS+9WXvzg9Ks5ABVlRktUng9BuGzPSAk6CRBY7vSl6uWqTv2a12axdSnCKhnowHg+3byEW7LZnqzau/iS2zXdTRoLSrEcKK6YhkkHYdpfx3wq7CB6pg7xVkQcX5R83gyRzhHvicZk1SzmST1LtyyhpvieMOFDE6kMzJNAHzD67tc4BWKwMTMmZJIwvmpX0GfIbYtw1FWyfMnLSLEu04FIl/dSkHjn5QxicyEA5t5Qu2SSCvEcvmUs5Abo6F5Baif7eH1hWWHJ2v8j8MqVP/AUvJXxM84FyLOUqdnGoix8eCd3sqFpuKHr3WFLluizzAFKQHOoLeUN9yXTZJIBKEqWwqa5NtgFYbuCshXo8Ml23UUscI8/OEqbH5Jxa+PwGpK/iF8h7yiaez0zjJMsx1MSBnHW21sibVnEyaAlyQABUx5J2ovoWmaqYt/8ATynShORWdQN6tT9lAahJhq7Z3yBKKcRCNSPmVuT738fKLwtBmFyyQAyEDJILsBvzJOpEMwK3ZpriiuuaqYtUxVS77nyAGwaDhECR3iM6dcvq8EEy8KANTU+nvdA9STRW1/MinSK4uxHRKuW1NkELlU+JP3kluVfIGKlmrSJ5CChYUksxBrRiIXLaaHx+S/ZpipcwHQ0UNCkliCOvAwesicYxI+ZPzJ1I1B20cgjfQMIqrsomJC0MBQ6UOo2RLdstSFBYanzVdwTV2er7du6JpSsbQVs6SaooQ9KMQPmTXaKtl0g5YlAJxpBKcinPPOh1BrzeK0uSCBMQ6gWfSmhrqN+/fF+yoKe8lyk/MGZ/oR673hCewZbQUlSkkApmBjl3SfGMir8AmqQW9/hjcN5iaQPvlOJKU7VAngkg+kJd7q/9UVfdMo9Hh1t+Y/MPAH/yhIv1LWgvkQgkHYCB0r4R6WUjxivhxKmk54VNxJHo8RT5hUdwEWrcMM2a2Sj+sVmoYU2PSOAmkTIR0jUitIsSkk9YFsJE8oFmDAbdTHUmwD5lM20+68BEtlSWdhm22J7WkpScLYgwfNifbwpyd0MS1ZPLWhAckJ3keQ9ax2m9QP8AbSSTqou/1G7LdC+g4lN8xzJJJrBK3IUkUcVbZt2c/COuCujJ6DMu046TFlwHIByauXyjoIp3vaAf5YWpCWc90KKsQBqrENo4xQ7Mo75GgChxcGJr5HeSdClNN2HC/wDjA1U6O9xspIMupAWSEhiafaQGIB2E66GBMy1KxO+Tj9v0bKDIk90/iz4a+b8oEWmVXLVofCQE0V7TPUoZnIPzAr4mOLIlo6VLqeo+nvZE1nqeLw2T1oVGL5bL8qsEbsmEKitZZLwVsdnrWIZyo9CER2uFeRhwsqw0I11OAGDwxyJi+HExPGdGyQsOmY0BL1tuKj0957BGploLEqNAHgDf9t+FJUo/MznjsG4RyU3LSBhBJ7EbtZbTNn4AaJOXCpgCQSsgfepxoB0JeLNnSTjWrV/MA+JaJbllusKOQxK/t/YRfBcI/gRN8mc3izqAyxJQngDWBk8FwDoAG4CvjWL4W60j8RUfH9oqKl6mpBJO8a+BMMhrQEvkksimLGog1JlS1jTEdhY9FM9dPKBCJNW3Z7qj0i3KTlw27zUe3hUx0Andq1WdeFQeWpnGWeRDsx3HMZE5wy/6MllS1O74SK8iSKHcdnGF6yWo4WUcSDzb6efhBa7VmWCpCsSTmnN8s0n5tN+x8omm7/I1Kg3dE0pooDNnoPAGigdN+sMFmKQoghgeYI0IY8awKu+3SlsFOlxQs4I3FqtqFBxug7JsSVp/lqSW35HdqB+kLVsTNrydG5wahVOD+MajoS5gp8NZ4FJHIvGQf+oG/kXrwQ6VbcxxDN4iEi+nIE/LEVpAP3WYequcOd8qIkzCPm+z+Y0HiYW02QTRl/KRRA2tQq8T4mPXyKyGDoTb3USsrYh+9yyfziKzAcmJcbq/WLtus6jhQkEqTiIJyKaMx5HnxgdLmAKcEqDV3DUB4RRQmSWMVP5fflFqwB07wac6eZiCyDvqB4dWixZZbEA0AJCt41b3rC5DIh67rIEhL5NjO2tQ39P/ACEUb1JIU2pHUn9o6mW9SgtQzd24N9BG1I/lOK1SSeZPm0J3ytjfBSuOzAzmZ8OfKtBochzi92rZCAHGImnFi53VLR3cYEoufmZzz7zcu71MD+0M0LmbcFE+B/5FR4tBr7sgL1AhuefhWFHUsfzD6s/XZDFb7MDhYUD+LEDkPKEuyrq2n0r74w83RN+LKD5pFeT16EvHM6p2bG7VAeR3lkaZgflNc9tfCKFushAOlae9czBcS8BWr7u3r6eMd3pKCgkjIuRvo/WkcUqYXaFiXJxVGbeTxGiSQX0d+YNRDMLs+HKQVUWurHQOPABj/UIozrMxcUxZtodCOYg1kNwsmu5OsH7HKeAV0mgfafTwhqscl4jzPZbD2hSwy25QVC2ED7OholmTISmC9kk2ZQb1B+TkeIEI3bu8O6EjMn9IZ7RPZPCvgR6x5vfNq+JPGwK8qw76eNzv4F5HxizJ6cMvDuSP8kk+Rju5P9pStiFA/wBWGILQtpZfc3URZuBDy5qXzwjq8WS1AmW5A5RwzBuwD1MSz5QASrT5VcqP6xFPOKYv83rF+wHFillu8PHT3ugm62cSsgnAonM9C4Gx/wBX8YvIld0KfMOkDM7a6MaP7HE2y4yXBdJFNe62XLzER2S0F3W7uzNlpyDRyW1o7F06LdnmqxPrs2jY2UHbB99Py6p+j84pIs6vsgakUc+Ltt5ERJZLQqn6t+kRz2UpjMmwhSfiSjvILs+0ihB/EK74vXbbmU01ASMirfvLMebbneKdw2nCoEOHzGh4b/PlB21WMUWhmOmjbD6HTrCU2BL4YTloLUXTi3gVAiMijKQlh3kp3FwR0pGQ1ZEIcP5QsdpgTLEsFjMmIS+oDuSOABjpQShISkUFAw0GTN0ie95bzJX4cSumFP8A2iO97eiQj4izQhmGZOYaPbfbPPXQkW9cpCipamKapDl3LnJtXPWFq0TwVFKQwOIk8iTrziS8rSuctamJc5Z6U8Iqy7OpLqUkgMakEZgiEJK7ZQrqiaRNqFbWflSCE6hxF6tC/IUQH0gzd84LSEkwGSNbGQlei3YZzKA206/vBoLwywAKAsf7cxt+jwIkWfwIptbIc4sY2khtCCrdp9ImlsoWjieRiJSXdnPQU6AQNtYLl8/TXxaLymzDF3Ox9pYeI3RZUETE1HN6cCwpzglLiwZR5IWrMrCa0csG2bfe+Gvs8VAlQ9sMR8PdYBWqyYVBhXgfPX3ybuy6QmWuYcku3FnbqfCCzSTjYEFTI72QE94B0TCMqsff/IbYmu1SVEy1JfAxS21j3X315cI3Z5yGwLHdJIcZpJq9Ps1L7I4tdimyWWkYg+IKSxptJFK7cmDb4R4oZ07B9824mcFZpSkMdoLP1cjTLdFyZZ+7i9l6+bxzbLEJqApAYF2b7Kj/APGrZWqVepiayLKpJ2gh+RIPvdGl0qDiwfYJeGaEnIsx8ve2HS77LuhalWXEcY0ZvD30h9sSAUgjURPkdsfdRODJYRRtIgrOgVagawBxAO9CcJ3wiTv9x2qCa6aVMelLszgwhX9ZMK1NTP34RV9O6dAZlcQbeC/5ak7Ep8wIvdllgpW+dPfWBNsLp/Ml+hCm8Izs/acCm0LjyIiyUbxuiSLrISy5jrNKVi9KWxBGjHZugfNYFY2fuX3fTfE9nmuk1zBDbfdI5OIUWGbUSSFgHRxoDTLcR67oG3nI+GRMSWC/M8NddhYwcuppiQlX2gBwUkUPMRAqT3lSluRmnEKNsNXcU8dGhUZUwpKzu5bwxgBWY9vsi6uSy8JyUxTx1HB25K3QEs5QhXeRMRhOYwzAx1bukCg1OohtkSUzUDCtJYuM0kK1HeAd30eFZI0/0YcZHN3TAk4VEtpu5vDzctoB7iqgjrnUQkWmQQUkgg6vSutDzPWC1yWyrVDZH3u84lunYya5RGSZJWkkAOBlR43BOzzApIO7bGQ7hF+SXm14FC3fOn8k3zlx512ymH4hDlhlXdG4yPWykmMVVzCGIJBw5gsesavSYSpQJLBVA9BTQRuMjkRsuiAfY5eZjuwHvDl5iNRkdl0BHtDc3y8B6RPafmmDT4aTzIDnjG4yPP8AP8+S/wAAaw/Krcoeo8oI3Of5h96xuMgsvTBxly/5YExQAADDIRYsn/s0b116zPoOkZGQv+1GfZCvNX5l/wDaDPZ1RMxSSXTgJw6Oyatk8bjI3gzNlATNGEAYlJdgz55tnFudKSJgYAOtL0FXd3jcZCpdhI4QgABgB3dOEHLt/wBpPARkZCn2OXRYmiKkwVEZGRw3ghWKQidph318I1GQ/F7kD4YqH5ZfFXnA+zGvT1jcZHpx6ZDLtBi0iss6kF9/GKkv/r6RqMgI+1DX7mNfZ5VFe9YsX3/uHcqm7u6RkZE0f6jGS9oMvP5h+UHm0GezWR3oHmYyMjZfYjR7YblVsxerYWerVamykVOzxy96xkZEsuhsfI/2Idwc/MxkZGRxCH2f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2" descr="data:image/jpeg;base64,/9j/4AAQSkZJRgABAQAAAQABAAD/2wCEAAkGBxQTEhUUExQUFhQXFxcYGBgXFBQUHBccFxcXFxwUFBcYHCggGhwlHBcXITEhJSksLi4uFx8zODMsNygtLisBCgoKDg0OGxAQGiwkICQsLCwsLCwsLCwsLCwsLCwsLCwsLCwsLCwsLCwsLCwsLCwsLCwsLCwsLCwsLCwsLCwsLP/AABEIAPsAyQMBIgACEQEDEQH/xAAcAAACAgMBAQAAAAAAAAAAAAAEBQMGAQIHAAj/xAA6EAABAwIEAwYEBAUEAwAAAAABAAIRAwQFEiExQVFhBiJxgZGhE7HB8DJC0eEHFBVS8RYjYnIkU7L/xAAZAQADAQEBAAAAAAAAAAAAAAACAwQBAAX/xAAmEQACAgIBAwQCAwAAAAAAAAAAAQIRAyExEhNBBDJRYRQiBXGB/9oADAMBAAIRAxEAPwCpvwltS6ynYNn3TTE+y1LIDEHmEVToUzcFw0dkI36hNba1Ja4ud3eA6p4k5NiNkaTy0+R5oVWTtiBmbG+qraYjjC8swvLTjC8swvALjjCyGraFJTHVC3RqVkMLVGGkNp19ih6jXD8uv3qEvvRGdtmgatsmkqLOVltwdiheb4NWM2LViFu6o4AR1BUrSY23Pss7/wBHdr7Bl6EaADoYn0WlW1I1GyOOWMgZY2gSF5b5VrCaAYXoWVhccYXlleXHGq8sryw4vbcMrh2drjGseHJb1sRuQ0gtV6sgwtbT0mAfVZxS0pmnmAGkj0S0YcauWVKhLnBBimTwPoukOwxpyiPxR7osYdRpNdsIndH1HHKyFhN8dqsc6WxPRKURx4LdrZ4LVoUzWIZSoJRs9lHL2J+SmZh2bUSOgkz9R7oi1pCdZProoL3FHyQwBrRxIBJUc5OT0URikgK4oOBjcDbgR6qa1qnYn5L1rTq1TABMqw4b2QqP/GYQuSXIyMJS4QhqW7XnQZT6g/uo/wCnmePmNPVdMs+xNIDWSU0odjqfN3nBSu9EavTyOVW1k78JbO3qDsVNUptILZgAkdRxj5rq47IN6dCq32i7COhz6X4t45rllRksEkiiMw8EkmQ3kP1UtKm4mGt7vUk+YUV0K1F0VARHOdUVZYxrAATH8oV9MxcWJicp8xCX1bM8P1VmbQc/Uyeon6oC6tJ0Op4Hj6o8eZrTBnjT2ivPbC1RldmsHfqhXBWRdkzVGiwtlhEYYWIWyxC44u4va9N7S2TAj2U9PtE/K+m6ZmVbMMw1rmkuGpJjy0Ul12aZkzQJ4+aXZhU/9QDLTPFsT5JlWyV2nXuuHBUrtLa/DrEDZC2WKVKQhp05FFWjiTFsOFI6Okdd0tfA4oi7uHVT3tl6lat4hInla0h8Ma8kFN4W5rga+ikqWR/L9EIbNx3lJ6m+WO6Ug3DquZ0Sm+G4H8Qlzvwz8kBhFp3so8/0V9sKYyADSEmc64HYsfVtkdjaNaAGgBWPDrfRK6NNP7BTN2WxVDOhQARNGlBWLdG0WLKNbowKK0qUEypMWKlJG4CO7spHans2y4pkEDPGhXD8WsH29QtcIIK+mrigqL287Ntr0y4AZ2jQxv0W45uDp8G5MamrXJx2jidUaZzHKTCPpXjjqXE9CPkgLjDXMdoNtx9E0w4S3K4SPQhUuqJEnYRSa2q2DEjb/KT4haua7VMbdmR/T70PVFXtMO7p2P4T9CmYslOheTHasq6wpazIJB0IMKNXEhqvQsr0Lji/2XbCAw7ZTqPHdPrftg15qCdxI+S5UAmuG4JXqDM1pa0fmOnohaSMJ+09w15BG6QPKNv7dzHQ7VAkIJypDMcdngOZhFWj2jYT6oUQUxtWtaJdr04DxUkilDa2rNyyWgDnE/VJ7/ERMMHnxXsUvCW/2t2A5pPanM/QffNYo+Tmy3dn6c6lXHDWKr4P3QArZZVYA2jjKmybZbiVIY0qWqcWlJJaN9TnRzfUJ5YVmuGhB8DKVTHpoY0GplbsQlsm1CmjgrFZZUjdgXiFkrBanEhBWYld1QzSE1qIWo1IminHKjkva/CPg1Q6JY4wf1SK+w8shzBI2I/RdX7TYcK1FzTuBIXMWVoblfqNWnmCNNeiKEmZlSsT3FP8zT4j9twtXPzN6JpWZTd+YtIG8T6lAOty3UFrhxj6pilsU1aE942YP2f3QRCbX9PL/wBXbdCgqNAvdA3XpYpXE8/JGpA7NxKe/wAq3ogLnCnsEmCtPiv5H0KNizrjba1brlZ6BA4x2koMaWiD0C5j/Mv/ALnepWrQSu6aOWwvErr4r52CW1eSmeVFn4Dfmp5lEUSULYcdTwG3qm9rZNPeedBwGw8eqFsxx05TAk9Fvid7lECNNh15+PySHtjeELMcug50DYaKfCLcAdUlacz/ADVmtKcCVstKjce3YypVMpGkngBxTihg76utSrHJrdh+qSWjolxTrCsV1/KBzc6PQcUiWuCmO9MzX7LuGrHE9CENQu61B2kiFesKuzU0bUok8ocJjSJk/JaYrYMqS2pT+HU4Ed5rvB36wUPW/IXSlwT9msfNRve3Vxs7xcfw+s6jW+Gea6ZhBJaEPDGNJrY+N1Cgq4zSZ+NwCCvXQCVSr6i+o8wSdeA+q7uMDsxLxUx+gTAqN81tQvWP/C4HwKolDswXGXFw8NE2t+zwbqyq5rxqCQPoubs1Rrge3Y0K5B2le1lR8D82o9v09F1WhXe5pbUEVG6O5O5Pb0P0XJe11QNu3NcJHKY8wVmPmjMvFmlNjKjdvvx+hQFxh4brmeOsA/oUfb4e2O7UeOjhPnosVxVp6iKjePNM/oSJS4kFp1Hh7wpcApRW15fVZugHHMzjwO4I4KCzusjp+wq8EtUTZ4+S73FowgHLtqhP5dvIISnjwgDMIKm/qDOYVJIUujTkwFLUbGgW1mIBPl9SfRRVEUtsNaIXKMHdTOCEuTDUiY2BMLvTeAPvQc0uurkuPTgtHFaEJaQTbYRhrZeFc7O2zBVXBWd6V0TAaYgaSeASsrH4VoruMsexhy7JLZW1SpO8xI1j5rqR7NmoZqbbgcFLR7JFp7joHKEtZUkMeK3ZQsJ7P3QeQ0aHKc8d5pBBBY78uu54jRX+vVuaLvhva+5p6EPYO8OjuoTvDez7mfmb5NTSrRyt3JQSn1B44KH2ULF7P/eY9siQDBEETwK6Z2cp9xs8lSr+DUa3cl2qv+HNytAHJAuRsvaD41SLhDR4wqxVum0hq5tMDcu+gV1DZnmqB2g7JMzOOd0uBHfJeBJmRy5Lkt7BT1QTZdrbMuyfzhzf8gwD3anFe7I17rmnZ7fk4fULk9bsXcsL2isPgPcHZM5aN5Di0wDHCJ4KOl8a3rxblxZOtOdOsA6JssarTFQnK9o66Tnyu6EH78Vx3+KBy3gj+xp9yuuYNUc+kHOYWGNjC4//ABYqf+aRyYwfM/VBiX7B5n+oNgWNFujtW7dR1B3ViqPa5mZhnnz8CFzajXyuHIpzZ4gWnQwmzgIhIZ3xH4gNem37JXWbqDwOhRr64d0ndDvI8tZCPC6YOVWhc8R5LGY8ypbod7n15qFekuDz3yF0zoB1P0W72ak+MeSiadlPU+n0CBjEC1UHet0hHPbqha+rvNTzY6CAHsiAvCjpKJv2RHip67AGCNyEtsZGN2a4SYldC7L14hc8sRBKt2BXMEJeTaHYdM6xZ1wQmNNoKquGXMgKy2NSVGW9KDQ1LccqfDpucdITmjACpXb3ExLafAn1jX9PVFQK5E2E3JfWzRsul2E5dlxJ+MinUaA8NcToPH5LpHZztISACdgtarZrVqkW2kVLcW7XDvAEJbaXgqNLgQY5bJjb3IcFkX4ETi1sA/0/T/KXDoDp6FRjs3SDsxEu5pyGwslyPpF9cgN1sANF89fxXH/nv8G//IX0XXfovn/+IZH9Re7eMvs0IsepGzuUdlCG8I9i9iGtSdtBPopKDZITm7QtRp0HU2mFq4ozJLdtoQlb8R8fv2WY9s3JwDVh9+KgRLuIUOXovRg9HnzWye3bJjmNPEaqVrtAoKboMqd3Pgdx16LJmwJ7e1zPI8/aUvvLYtdKcWFbKHH/AIz46EEIW+uA8+QhRSlbKox0J78SF6ic0A7AeGq2JDnQeeqHoXeSrmAkTtvotq0ZdMLtwJ0TW0qwQl3x2OqHJqNOEcNdEbSCBobB+S7YHe7BXbD7jQLmeDO1Cvdo4tZmKkmqZdCVosr7mGkqh9prE3BBzlrmzGk7pncY61ujnAffBQDHGGIA6TGqHaGQi5PRU7bsdUe8kNDneeqtGEdknVm1KVcOpyPymD58COic2GMkHuxPTX5J5bYiD3iCDseH3qttyDeOcE6FXYfsvVtWmm980xMEcZ6cE4uCaNQf2nZMLe/a7RYxKiKjCOO4XNKvsn7kuv8AZaCbe4kLL3pJhtxpCOdVRddoXLDUtGt5WgHwXGO1dAPPxf7nOJ8Bsus3E1CWgxIOq532/oi3oCmNXVNJ5AHX2AWQdsNpJbOaEZszufsETaU/0XrZmh8Y9k2srTQFUSJomaLdMvEpZXZGnJNqroIPKPsoPE28ec/4RYuQMr0K3nisZysFar00jzmzclb0TOnP2Wi2Ywpcthx0EUncD1QJfM8xw+oRtPUjgeKHxKzLXTsVJJbKYsW1HQShpRph3ioK1sRrwWpmSRLhX4j4KxWg1CrmGu7/AJKxWx1CCY3FwO7RuV2iv9iGvtWg9fkf1XP6NRWPDr8inlnipZorgyuYpg7viyasD/kCfQymOH4fTdDXVXkxwgDy47dfonF5ZfEbzSV2CVWmWT5z7FDdrZVimoPgs2HdmaZMsq1ASAD3wfSQjLbAqoBDa5dDi6cg2HDfw9EgsMSuqX4qTnAchKc2uMVDtQqa8xHvKGoljyt8NBbLS5pElxD2/wDEQd+XFF2faNub4b5zcCQdR1U9pTqv1cI8TP6pza24jVZXwS5ssWv2p/0KbVneqcs0jzAd9US4lG1GATA3UBboSuoR1WC0qoYXEuDQBqTwG/0XHO2eL/zFZ1QE5B3WTynV3mrv20xfuuoAAQdXcTmA7vhAHquaXrcxDRz1T8aRNkk3oitG7dSnZEMA8z+iEw+1Ln7QAfVG1XzIA0Bjx1Wt7OS0B347o5HT6oW5Oak0neQD6fsjbwTSI+9ErdU7kdfknYuUIy8MXvC0Uj9lGvSXB5z5JXiPFOMOwGrUGaMreZmT4BJ51XXcLbFs0wDpr6QktW9jHKuDmNXD3B+VsnbgpbyrJDagghup+SulC3aGvqEAQ4nlo3f5ql4hctcHuI1eSYPAfljyhLlFUFCbsT3VplMjZa0zpqJHyUtpe6QdeC9A3Go4jkp3ZUha4ZHgjaU7t6iU1Hb8QtrW4y6cOC17R0HTLPbV0ys7vXdVqnWU9KuQZSmrKLOmYXdCBKsFkWmCua4diWis+E4uNJKRKBRB2X62Z0CPFu2NQEhtcQGUapjZ4kDpK2NeQckZPaDvgAbLQhYdcIavcgDdZKkLUZeTFV2qGu64DTJ0AUNW6A4qodrO0Aymkw9528cBy8ShSsY3SK9jFz8Rz3nYuJ/T2VeaRrl0JO+515dVPjFxs3gNERg1mD33bN+f7Jy0hHLGFrQFKnJ3j3OwS8aDXoib+vsOZk/fooTSkkBDHYctApfq4cP1Su7EffNNKrMu/FL6rCZ+9lVi95Ll9oueFopnU3HYE+SjyHkfReiuCB8mxXRMG7QsNJrcwDgIgmNhCoNS3cNwfHgtGjSUDq7Np0WjEMXzMfTnVzvbc/L3STHxDJ2LtB4Dkl8aj1Wt2TUO50BAn/PEJE5IbCApBIKLbVI7w3G6kFo0jvOg8x9V5luBsdNZlKbTHJMHqGdRsfYrTX7+SlqUCAZ25/VQtP7/AEK43yMLZyNYUJbt2REJDKEH0DHFHW9YjZyU03qam5CxqdFqtMbqN6o627SPbuPdVOm9FMk7JbQxSLm3tnA1aZQVz2scQ50GGgk9AOKRULFzipe1VuKFhUdsX5WDwJ19gsSTaRkpUmwI9tX135KYMayTp6BQtd395jvE9eCRdnKORrnnTh+yd2YGXMdiTJ6Dl4pzioukTxlKStkVO0L6knaYH1I68JTh7wO6IytG3LoobcwM8d491jfl+6ntaGZwbvHeeeZOsffRLkxkEBXc5mzuYn1TKgzjxMICqM1XoP3KZZ425fIrcfKMybTF+MtGURuAfLl7yhsNph51gT7xsosWuS4T1aPmdfVEYUYc3wn22VUffZJL2UPsMwhpJAA1R/8AQRy9l6xuWSHcdE1/qbeQVe6ITlDcQqAahpHh9IUFWo13AMPt6cFo18QtsoI6HSYSOn4Kep+QZ7XgTw5jUI2yNN/Q8+R4FCuBZt5/uOKzTpBxlsBx8wUqcWNhJcGWUYdlcIkx84PspW2LjIAMidPT9Vh1UHRwh3pMdUbSxPvA8Yjrw39EttjUkR0sLLqDncPlsYVbNEh0Hn9hX/BLlop1GH8Lp1PAkR7Qqrd0gHSDqXEDwGg9lsZcmSjwSNpaKXLoiLehLM3AaH0n9V74UhLsckD06anptW1GmZR1KylwmfJc2EkR0KUqz4PhJdGk/JFYP2ZmHP06K7WGEw0agDwSm7GaQks8GA1drHDgqV/Farm+DSGgkuI8BA08SuqvpNAK412+uviXjgPyAN89z8/Zdj91gZfbQoZRlgpt47nlJ1PoE0aASGD8I+XXqUsp1MoHr48ExsauRpcdymti0gqtWySTGbYDl08eaOs25WxPedq778UloGXZjwJI6nn4D5pvYS4k/fP6+yFrQSZA9sOJ6/qmmHsBOu2v6pVVfqf+37fIhFCtDWkcP8Loco7Jwxfids3LI4ucfIKbDbMuII4mFG7UgHYCfedE7sKjWwOSpxbkSZdQJbfA3ycrjESFB/T6/P2Viw/GmZeHJT/1Kn09QrEiJnF2a8fvqts3Dy3UbB09/kpWs6JQ4kDZ6jigao+G/QnKT6FEiR9+yzXYKjS2eHvzWHGl3VO5g8jz8eRQQupIB9eXRb2xzNNN2hHtGxS18tMHcJbgOjk+Sz4Zc7g8dfPmPL5KO7pgERvM+vJKrS51HkE6w5wfUAJjgElqh62SWziBHAouhQko7+nf7jWeZ8Fa8HwJhILhokORQolXsbBxcNNOauWH4O0AECXc1YKeG02jRohTfy8bafJDdheDXD6QbujqtwAEuIIW5ZO505LGzaIby5ysJ4rhVzVNStUefzVHO8th7CV1jtdiGSk88mmPRcepkkE89ugCPHwxeTlE9IyZ4A6eSkqXEzwA4oWo6BAUQqzPIHTqeqYl5AfwOKFbUczoBy6KxYS30009z9PRU6yfNQffVXTDDAHn7NAXSMQmvqsOiefv/hYtbrSOo+f+UFjdX/ed4gffqoLWrDp9FyRzY/ti0nNtwhHPtJaYJInRVx10c+Y6CRsrpYXLPhgDXb2j6qjAtsm9Q/1QI3AnktAJ1Ck/0/W/uKslliVPNrHdRv8AUWcwqmRHCWPPIx0UzakBQZ44rdtUHgJ1SxwSyDJBWHNHSVCGDQgx6KRjyOMrDiGvSObON+I5iVi7tg9ucAbc4+SNADttCo6ehjgdVxwioyH8dDsmVsHSCN1PcWozZh5oljIHl9+SFxDU2kdG7H2LKlD4pJdUJh08COA6J1RBY5VL+G+IZKxou2qDT/sNvUfJdCu7XovPyx6ZUejin1RTCrJ8hSvbCDw7QwmVw3RAmGwE1FBdVtFI8IS5P4jyC5sJFG7aVswLeABXPSdug+/qr92gpEtceJVGvKBaUzG9ATWwOu/3WGrS4Oi1a5PS0Ib2E2T4qDxVzwmvETwn78NlSmNIdKueEsD2Sd9/KI+aXMOJXu04y13dRp1G6gsaoAk66pr2ytwC08gPQgfVILafFGtoW9Ohrcd5sDRR08QqNGUEhaUKbiZO3XRMbNlJ7g15jrz8SqsTj/pLmT/wBZiVXgTPHqiP5645O9CrdhuBUmnNEneTqmfwmdFTf0Ss51/IDothhw806+At20VzwMYpoQnDuZUZw8jafvmrH/Lr38ugeKQXUitst3NIlS1LYkabp+62WrbeEPbkbaEfw+PPfovMp8ImPknD7bU9VGKOmyxwkdaF9vUcxwe0wWkEGNiNQfULvWCXzLu3ZVb+Yd4cnDQg+a4iLdXD+HeMfArGm49ypHk4beu3op82JtXQ/DOnVl9NsWOlHPbIUlRwK1adFD0lnU2L6tHVA31GGHxT1zZQ13bghY4sNSKDiVlmYPTzVKxOz1IOi6ddW5BcB6c+oVUxWxmZ0PzXRtDKTRza9tS0kGfvkhabY34K04lSLHZHiWnUcx/1KTVcP4tJI9wq4vWyOa3oktKWaPD7KsXZ6pllh4fJVa0L2GCDCaYZeFtVpPgeoKXki+BmOS5GnadkgcdI8lVKNPKdCr9ilAOaOR0VQuaBE8kOKTqjc0VyQ1KriQCdOS2eIQdXNm6oinmO6tjpEEtsZUMerNp5Wu247lCf1it/7HIW1OpCk+AnwlGtk8o70XAHos/ECZ1aQ5IZ9MTsvf6YvweZ3JIga6VJCZ2Vu2Ngj6du3kEqUYLwGsshHRtiei3fahOK9IAaBBFoQdtM3vMVVqUIfKm1xSEbJPX0OiYvTxkjvyGZLAstEajSFA15W4cUL9Khi9Qy/wCE9oMzBmPeAgpmzFxzXMqNUjYouncO5lRT/jo3aK4eudbOjMxYc1ucTB4rnzLl39xUzbl39xU8v49fI+PrPot13XaUlxKmCJB9UvNd3MrDqpjdB+EkH+UxHjltMJOaB24KxXplAOaqI+ljRLP1DcrFL7OVqLNNsqkpN3Qy9LE1Z2S21YloDuWv6obELWZ00kj0W7EUEh+kSHr1DaK5WshMwtHW2myd3DBOyhqBb2Ncgdz6EdO1gqX+X8UwctYXdkFzP//Z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4" descr="data:image/jpeg;base64,/9j/4AAQSkZJRgABAQAAAQABAAD/2wCEAAkGBxQTEhUUExQUFhQXFxcYGBgXFBQUHBccFxcXFxwUFBcYHCggGhwlHBcXITEhJSksLi4uFx8zODMsNygtLisBCgoKDg0OGxAQGiwkICQsLCwsLCwsLCwsLCwsLCwsLCwsLCwsLCwsLCwsLCwsLCwsLCwsLCwsLCwsLCwsLCwsLP/AABEIAPsAyQMBIgACEQEDEQH/xAAcAAACAgMBAQAAAAAAAAAAAAAEBQMGAQIHAAj/xAA6EAABAwIEAwYEBAUEAwAAAAABAAIRAwQFEiExQVFhBiJxgZGhE7HB8DJC0eEHFBVS8RYjYnIkU7L/xAAZAQADAQEBAAAAAAAAAAAAAAACAwQBAAX/xAAmEQACAgIBAwQCAwAAAAAAAAAAAQIRAyExEhNBBDJRYRQiBXGB/9oADAMBAAIRAxEAPwCpvwltS6ynYNn3TTE+y1LIDEHmEVToUzcFw0dkI36hNba1Ja4ud3eA6p4k5NiNkaTy0+R5oVWTtiBmbG+qraYjjC8swvLTjC8swvALjjCyGraFJTHVC3RqVkMLVGGkNp19ih6jXD8uv3qEvvRGdtmgatsmkqLOVltwdiheb4NWM2LViFu6o4AR1BUrSY23Pss7/wBHdr7Bl6EaADoYn0WlW1I1GyOOWMgZY2gSF5b5VrCaAYXoWVhccYXlleXHGq8sryw4vbcMrh2drjGseHJb1sRuQ0gtV6sgwtbT0mAfVZxS0pmnmAGkj0S0YcauWVKhLnBBimTwPoukOwxpyiPxR7osYdRpNdsIndH1HHKyFhN8dqsc6WxPRKURx4LdrZ4LVoUzWIZSoJRs9lHL2J+SmZh2bUSOgkz9R7oi1pCdZProoL3FHyQwBrRxIBJUc5OT0URikgK4oOBjcDbgR6qa1qnYn5L1rTq1TABMqw4b2QqP/GYQuSXIyMJS4QhqW7XnQZT6g/uo/wCnmePmNPVdMs+xNIDWSU0odjqfN3nBSu9EavTyOVW1k78JbO3qDsVNUptILZgAkdRxj5rq47IN6dCq32i7COhz6X4t45rllRksEkiiMw8EkmQ3kP1UtKm4mGt7vUk+YUV0K1F0VARHOdUVZYxrAATH8oV9MxcWJicp8xCX1bM8P1VmbQc/Uyeon6oC6tJ0Op4Hj6o8eZrTBnjT2ivPbC1RldmsHfqhXBWRdkzVGiwtlhEYYWIWyxC44u4va9N7S2TAj2U9PtE/K+m6ZmVbMMw1rmkuGpJjy0Ul12aZkzQJ4+aXZhU/9QDLTPFsT5JlWyV2nXuuHBUrtLa/DrEDZC2WKVKQhp05FFWjiTFsOFI6Okdd0tfA4oi7uHVT3tl6lat4hInla0h8Ma8kFN4W5rga+ikqWR/L9EIbNx3lJ6m+WO6Ug3DquZ0Sm+G4H8Qlzvwz8kBhFp3so8/0V9sKYyADSEmc64HYsfVtkdjaNaAGgBWPDrfRK6NNP7BTN2WxVDOhQARNGlBWLdG0WLKNbowKK0qUEypMWKlJG4CO7spHans2y4pkEDPGhXD8WsH29QtcIIK+mrigqL287Ntr0y4AZ2jQxv0W45uDp8G5MamrXJx2jidUaZzHKTCPpXjjqXE9CPkgLjDXMdoNtx9E0w4S3K4SPQhUuqJEnYRSa2q2DEjb/KT4haua7VMbdmR/T70PVFXtMO7p2P4T9CmYslOheTHasq6wpazIJB0IMKNXEhqvQsr0Lji/2XbCAw7ZTqPHdPrftg15qCdxI+S5UAmuG4JXqDM1pa0fmOnohaSMJ+09w15BG6QPKNv7dzHQ7VAkIJypDMcdngOZhFWj2jYT6oUQUxtWtaJdr04DxUkilDa2rNyyWgDnE/VJ7/ERMMHnxXsUvCW/2t2A5pPanM/QffNYo+Tmy3dn6c6lXHDWKr4P3QArZZVYA2jjKmybZbiVIY0qWqcWlJJaN9TnRzfUJ5YVmuGhB8DKVTHpoY0GplbsQlsm1CmjgrFZZUjdgXiFkrBanEhBWYld1QzSE1qIWo1IminHKjkva/CPg1Q6JY4wf1SK+w8shzBI2I/RdX7TYcK1FzTuBIXMWVoblfqNWnmCNNeiKEmZlSsT3FP8zT4j9twtXPzN6JpWZTd+YtIG8T6lAOty3UFrhxj6pilsU1aE942YP2f3QRCbX9PL/wBXbdCgqNAvdA3XpYpXE8/JGpA7NxKe/wAq3ogLnCnsEmCtPiv5H0KNizrjba1brlZ6BA4x2koMaWiD0C5j/Mv/ALnepWrQSu6aOWwvErr4r52CW1eSmeVFn4Dfmp5lEUSULYcdTwG3qm9rZNPeedBwGw8eqFsxx05TAk9Fvid7lECNNh15+PySHtjeELMcug50DYaKfCLcAdUlacz/ADVmtKcCVstKjce3YypVMpGkngBxTihg76utSrHJrdh+qSWjolxTrCsV1/KBzc6PQcUiWuCmO9MzX7LuGrHE9CENQu61B2kiFesKuzU0bUok8ocJjSJk/JaYrYMqS2pT+HU4Ed5rvB36wUPW/IXSlwT9msfNRve3Vxs7xcfw+s6jW+Gea6ZhBJaEPDGNJrY+N1Cgq4zSZ+NwCCvXQCVSr6i+o8wSdeA+q7uMDsxLxUx+gTAqN81tQvWP/C4HwKolDswXGXFw8NE2t+zwbqyq5rxqCQPoubs1Rrge3Y0K5B2le1lR8D82o9v09F1WhXe5pbUEVG6O5O5Pb0P0XJe11QNu3NcJHKY8wVmPmjMvFmlNjKjdvvx+hQFxh4brmeOsA/oUfb4e2O7UeOjhPnosVxVp6iKjePNM/oSJS4kFp1Hh7wpcApRW15fVZugHHMzjwO4I4KCzusjp+wq8EtUTZ4+S73FowgHLtqhP5dvIISnjwgDMIKm/qDOYVJIUujTkwFLUbGgW1mIBPl9SfRRVEUtsNaIXKMHdTOCEuTDUiY2BMLvTeAPvQc0uurkuPTgtHFaEJaQTbYRhrZeFc7O2zBVXBWd6V0TAaYgaSeASsrH4VoruMsexhy7JLZW1SpO8xI1j5rqR7NmoZqbbgcFLR7JFp7joHKEtZUkMeK3ZQsJ7P3QeQ0aHKc8d5pBBBY78uu54jRX+vVuaLvhva+5p6EPYO8OjuoTvDez7mfmb5NTSrRyt3JQSn1B44KH2ULF7P/eY9siQDBEETwK6Z2cp9xs8lSr+DUa3cl2qv+HNytAHJAuRsvaD41SLhDR4wqxVum0hq5tMDcu+gV1DZnmqB2g7JMzOOd0uBHfJeBJmRy5Lkt7BT1QTZdrbMuyfzhzf8gwD3anFe7I17rmnZ7fk4fULk9bsXcsL2isPgPcHZM5aN5Di0wDHCJ4KOl8a3rxblxZOtOdOsA6JssarTFQnK9o66Tnyu6EH78Vx3+KBy3gj+xp9yuuYNUc+kHOYWGNjC4//ABYqf+aRyYwfM/VBiX7B5n+oNgWNFujtW7dR1B3ViqPa5mZhnnz8CFzajXyuHIpzZ4gWnQwmzgIhIZ3xH4gNem37JXWbqDwOhRr64d0ndDvI8tZCPC6YOVWhc8R5LGY8ypbod7n15qFekuDz3yF0zoB1P0W72ak+MeSiadlPU+n0CBjEC1UHet0hHPbqha+rvNTzY6CAHsiAvCjpKJv2RHip67AGCNyEtsZGN2a4SYldC7L14hc8sRBKt2BXMEJeTaHYdM6xZ1wQmNNoKquGXMgKy2NSVGW9KDQ1LccqfDpucdITmjACpXb3ExLafAn1jX9PVFQK5E2E3JfWzRsul2E5dlxJ+MinUaA8NcToPH5LpHZztISACdgtarZrVqkW2kVLcW7XDvAEJbaXgqNLgQY5bJjb3IcFkX4ETi1sA/0/T/KXDoDp6FRjs3SDsxEu5pyGwslyPpF9cgN1sANF89fxXH/nv8G//IX0XXfovn/+IZH9Re7eMvs0IsepGzuUdlCG8I9i9iGtSdtBPopKDZITm7QtRp0HU2mFq4ozJLdtoQlb8R8fv2WY9s3JwDVh9+KgRLuIUOXovRg9HnzWye3bJjmNPEaqVrtAoKboMqd3Pgdx16LJmwJ7e1zPI8/aUvvLYtdKcWFbKHH/AIz46EEIW+uA8+QhRSlbKox0J78SF6ic0A7AeGq2JDnQeeqHoXeSrmAkTtvotq0ZdMLtwJ0TW0qwQl3x2OqHJqNOEcNdEbSCBobB+S7YHe7BXbD7jQLmeDO1Cvdo4tZmKkmqZdCVosr7mGkqh9prE3BBzlrmzGk7pncY61ujnAffBQDHGGIA6TGqHaGQi5PRU7bsdUe8kNDneeqtGEdknVm1KVcOpyPymD58COic2GMkHuxPTX5J5bYiD3iCDseH3qttyDeOcE6FXYfsvVtWmm980xMEcZ6cE4uCaNQf2nZMLe/a7RYxKiKjCOO4XNKvsn7kuv8AZaCbe4kLL3pJhtxpCOdVRddoXLDUtGt5WgHwXGO1dAPPxf7nOJ8Bsus3E1CWgxIOq532/oi3oCmNXVNJ5AHX2AWQdsNpJbOaEZszufsETaU/0XrZmh8Y9k2srTQFUSJomaLdMvEpZXZGnJNqroIPKPsoPE28ec/4RYuQMr0K3nisZysFar00jzmzclb0TOnP2Wi2Ywpcthx0EUncD1QJfM8xw+oRtPUjgeKHxKzLXTsVJJbKYsW1HQShpRph3ioK1sRrwWpmSRLhX4j4KxWg1CrmGu7/AJKxWx1CCY3FwO7RuV2iv9iGvtWg9fkf1XP6NRWPDr8inlnipZorgyuYpg7viyasD/kCfQymOH4fTdDXVXkxwgDy47dfonF5ZfEbzSV2CVWmWT5z7FDdrZVimoPgs2HdmaZMsq1ASAD3wfSQjLbAqoBDa5dDi6cg2HDfw9EgsMSuqX4qTnAchKc2uMVDtQqa8xHvKGoljyt8NBbLS5pElxD2/wDEQd+XFF2faNub4b5zcCQdR1U9pTqv1cI8TP6pza24jVZXwS5ssWv2p/0KbVneqcs0jzAd9US4lG1GATA3UBboSuoR1WC0qoYXEuDQBqTwG/0XHO2eL/zFZ1QE5B3WTynV3mrv20xfuuoAAQdXcTmA7vhAHquaXrcxDRz1T8aRNkk3oitG7dSnZEMA8z+iEw+1Ln7QAfVG1XzIA0Bjx1Wt7OS0B347o5HT6oW5Oak0neQD6fsjbwTSI+9ErdU7kdfknYuUIy8MXvC0Uj9lGvSXB5z5JXiPFOMOwGrUGaMreZmT4BJ51XXcLbFs0wDpr6QktW9jHKuDmNXD3B+VsnbgpbyrJDagghup+SulC3aGvqEAQ4nlo3f5ql4hctcHuI1eSYPAfljyhLlFUFCbsT3VplMjZa0zpqJHyUtpe6QdeC9A3Go4jkp3ZUha4ZHgjaU7t6iU1Hb8QtrW4y6cOC17R0HTLPbV0ys7vXdVqnWU9KuQZSmrKLOmYXdCBKsFkWmCua4diWis+E4uNJKRKBRB2X62Z0CPFu2NQEhtcQGUapjZ4kDpK2NeQckZPaDvgAbLQhYdcIavcgDdZKkLUZeTFV2qGu64DTJ0AUNW6A4qodrO0Aymkw9528cBy8ShSsY3SK9jFz8Rz3nYuJ/T2VeaRrl0JO+515dVPjFxs3gNERg1mD33bN+f7Jy0hHLGFrQFKnJ3j3OwS8aDXoib+vsOZk/fooTSkkBDHYctApfq4cP1Su7EffNNKrMu/FL6rCZ+9lVi95Ll9oueFopnU3HYE+SjyHkfReiuCB8mxXRMG7QsNJrcwDgIgmNhCoNS3cNwfHgtGjSUDq7Np0WjEMXzMfTnVzvbc/L3STHxDJ2LtB4Dkl8aj1Wt2TUO50BAn/PEJE5IbCApBIKLbVI7w3G6kFo0jvOg8x9V5luBsdNZlKbTHJMHqGdRsfYrTX7+SlqUCAZ25/VQtP7/AEK43yMLZyNYUJbt2REJDKEH0DHFHW9YjZyU03qam5CxqdFqtMbqN6o627SPbuPdVOm9FMk7JbQxSLm3tnA1aZQVz2scQ50GGgk9AOKRULFzipe1VuKFhUdsX5WDwJ19gsSTaRkpUmwI9tX135KYMayTp6BQtd395jvE9eCRdnKORrnnTh+yd2YGXMdiTJ6Dl4pzioukTxlKStkVO0L6knaYH1I68JTh7wO6IytG3LoobcwM8d491jfl+6ntaGZwbvHeeeZOsffRLkxkEBXc5mzuYn1TKgzjxMICqM1XoP3KZZ425fIrcfKMybTF+MtGURuAfLl7yhsNph51gT7xsosWuS4T1aPmdfVEYUYc3wn22VUffZJL2UPsMwhpJAA1R/8AQRy9l6xuWSHcdE1/qbeQVe6ITlDcQqAahpHh9IUFWo13AMPt6cFo18QtsoI6HSYSOn4Kep+QZ7XgTw5jUI2yNN/Q8+R4FCuBZt5/uOKzTpBxlsBx8wUqcWNhJcGWUYdlcIkx84PspW2LjIAMidPT9Vh1UHRwh3pMdUbSxPvA8Yjrw39EttjUkR0sLLqDncPlsYVbNEh0Hn9hX/BLlop1GH8Lp1PAkR7Qqrd0gHSDqXEDwGg9lsZcmSjwSNpaKXLoiLehLM3AaH0n9V74UhLsckD06anptW1GmZR1KylwmfJc2EkR0KUqz4PhJdGk/JFYP2ZmHP06K7WGEw0agDwSm7GaQks8GA1drHDgqV/Farm+DSGgkuI8BA08SuqvpNAK412+uviXjgPyAN89z8/Zdj91gZfbQoZRlgpt47nlJ1PoE0aASGD8I+XXqUsp1MoHr48ExsauRpcdymti0gqtWySTGbYDl08eaOs25WxPedq778UloGXZjwJI6nn4D5pvYS4k/fP6+yFrQSZA9sOJ6/qmmHsBOu2v6pVVfqf+37fIhFCtDWkcP8Loco7Jwxfids3LI4ucfIKbDbMuII4mFG7UgHYCfedE7sKjWwOSpxbkSZdQJbfA3ycrjESFB/T6/P2Viw/GmZeHJT/1Kn09QrEiJnF2a8fvqts3Dy3UbB09/kpWs6JQ4kDZ6jigao+G/QnKT6FEiR9+yzXYKjS2eHvzWHGl3VO5g8jz8eRQQupIB9eXRb2xzNNN2hHtGxS18tMHcJbgOjk+Sz4Zc7g8dfPmPL5KO7pgERvM+vJKrS51HkE6w5wfUAJjgElqh62SWziBHAouhQko7+nf7jWeZ8Fa8HwJhILhokORQolXsbBxcNNOauWH4O0AECXc1YKeG02jRohTfy8bafJDdheDXD6QbujqtwAEuIIW5ZO505LGzaIby5ysJ4rhVzVNStUefzVHO8th7CV1jtdiGSk88mmPRcepkkE89ugCPHwxeTlE9IyZ4A6eSkqXEzwA4oWo6BAUQqzPIHTqeqYl5AfwOKFbUczoBy6KxYS30009z9PRU6yfNQffVXTDDAHn7NAXSMQmvqsOiefv/hYtbrSOo+f+UFjdX/ed4gffqoLWrDp9FyRzY/ti0nNtwhHPtJaYJInRVx10c+Y6CRsrpYXLPhgDXb2j6qjAtsm9Q/1QI3AnktAJ1Ck/0/W/uKslliVPNrHdRv8AUWcwqmRHCWPPIx0UzakBQZ44rdtUHgJ1SxwSyDJBWHNHSVCGDQgx6KRjyOMrDiGvSObON+I5iVi7tg9ucAbc4+SNADttCo6ehjgdVxwioyH8dDsmVsHSCN1PcWozZh5oljIHl9+SFxDU2kdG7H2LKlD4pJdUJh08COA6J1RBY5VL+G+IZKxou2qDT/sNvUfJdCu7XovPyx6ZUejin1RTCrJ8hSvbCDw7QwmVw3RAmGwE1FBdVtFI8IS5P4jyC5sJFG7aVswLeABXPSdug+/qr92gpEtceJVGvKBaUzG9ATWwOu/3WGrS4Oi1a5PS0Ib2E2T4qDxVzwmvETwn78NlSmNIdKueEsD2Sd9/KI+aXMOJXu04y13dRp1G6gsaoAk66pr2ytwC08gPQgfVILafFGtoW9Ohrcd5sDRR08QqNGUEhaUKbiZO3XRMbNlJ7g15jrz8SqsTj/pLmT/wBZiVXgTPHqiP5645O9CrdhuBUmnNEneTqmfwmdFTf0Ss51/IDothhw806+At20VzwMYpoQnDuZUZw8jafvmrH/Lr38ugeKQXUitst3NIlS1LYkabp+62WrbeEPbkbaEfw+PPfovMp8ImPknD7bU9VGKOmyxwkdaF9vUcxwe0wWkEGNiNQfULvWCXzLu3ZVb+Yd4cnDQg+a4iLdXD+HeMfArGm49ypHk4beu3op82JtXQ/DOnVl9NsWOlHPbIUlRwK1adFD0lnU2L6tHVA31GGHxT1zZQ13bghY4sNSKDiVlmYPTzVKxOz1IOi6ddW5BcB6c+oVUxWxmZ0PzXRtDKTRza9tS0kGfvkhabY34K04lSLHZHiWnUcx/1KTVcP4tJI9wq4vWyOa3oktKWaPD7KsXZ6pllh4fJVa0L2GCDCaYZeFtVpPgeoKXki+BmOS5GnadkgcdI8lVKNPKdCr9ilAOaOR0VQuaBE8kOKTqjc0VyQ1KriQCdOS2eIQdXNm6oinmO6tjpEEtsZUMerNp5Wu247lCf1it/7HIW1OpCk+AnwlGtk8o70XAHos/ECZ1aQ5IZ9MTsvf6YvweZ3JIga6VJCZ2Vu2Ngj6du3kEqUYLwGsshHRtiei3fahOK9IAaBBFoQdtM3vMVVqUIfKm1xSEbJPX0OiYvTxkjvyGZLAstEajSFA15W4cUL9Khi9Qy/wCE9oMzBmPeAgpmzFxzXMqNUjYouncO5lRT/jo3aK4eudbOjMxYc1ucTB4rnzLl39xUzbl39xU8v49fI+PrPot13XaUlxKmCJB9UvNd3MrDqpjdB+EkH+UxHjltMJOaB24KxXplAOaqI+ljRLP1DcrFL7OVqLNNsqkpN3Qy9LE1Z2S21YloDuWv6obELWZ00kj0W7EUEh+kSHr1DaK5WshMwtHW2myd3DBOyhqBb2Ncgdz6EdO1gqX+X8UwctYXdkFzP//Z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12737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C3F94"/>
                </a:solidFill>
              </a:rPr>
              <a:t>Financial Analysis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A37CC0F-99BA-45E7-BE31-228350F02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97513"/>
            <a:ext cx="8686800" cy="565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35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UFhUXGBgbGBgYGBgXGhoaFx0XHBwaFxcYHCggGR8lHBwaITEhJSkrLi4uGB8zODMsNygtLisBCgoKDg0OGxAQGywkICQsLCwsLCwsLCwsLCwsLCwsLCwsLCwsLCwsLCwsLCwsLCwsLCwsLCwsLCwsLCwsLCwsLP/AABEIAMIBAwMBIgACEQEDEQH/xAAcAAACAgMBAQAAAAAAAAAAAAAFBgMEAAECBwj/xABBEAABAgMFBQYDBgUEAQUAAAABAhEAAyEEBRIxQVFhcYGRBiKhscHwEzLRQlJicuHxByOCkqIUM7LC0iQ0Q1OD/8QAGQEAAwEBAQAAAAAAAAAAAAAAAgMEAAEF/8QAKxEAAgICAgEDAwMFAQAAAAAAAAECEQMhEjFBEzJRBCJxYZHwM0KBgqEj/9oADAMBAAIRAxEAPwBqjIyMjo4yMjIyMYyMjIyMYyOCHjuOQYxjTCODN0FT7zjFpcVMUp8z4SCSUhCQ7mhaON0ZKyC/ryEqUtWJmS6lbBkAn8RNBzOjHxm+r3VPmFRogUSnPCOeZOZOpJgr2t7Rm0d1NEOTx0BPLzMKsLu9h9I6USYs2STiOEczu1iCUl+J8oYbts4QkqWKCqsnKtE8HbiTujk5UjsI2yWksAJbEah9B94+g9jgKJoCa5qOZzyJ0iFKiolRqpR6nYNwyi/JRhFVNzbpQ+A0zETSdFsF8F26JQQQVKbr5tHod22xJSBiA/qbyEef2CUg1K0g/kUT/csw6XQnAAypZbUhuihTxiPI9j+Ko5vSyYSVAkhWdfGvnHnl92EhRzY1B+keuWhpiWWmu4v0IqOjQBvLs98RPdD8YOE6A43o8tloY5ekHrutZHzKJGrlP0rFu3dm1pdngNNsJTmDDHNSOqDiOliWhTd8MfssCBxxAecMNgsqSO4twc00KegU6fGPKZcwDMH+4jyTBCy3ohJDTSjmpR8S0KeJ+ArTH+9LjI70t6ZgOW4UBI3HKA06zmaky1D+Yl2B+0NU9MvYju6+0iwQ0wL3KT/2oRyBhkTa5M4AqGBQyIOXqB0hadHJJpb2IV12fAtjVCtun5ujEjYNsPF2z1AALJpRzm75HeC4fXmHrXl2dBV8SWpgat3SH2guNQCwfKLEiSWGIEOGLgguAA9dSADyi/BPZFmWgpGoikKoDt8DEsXJkpkbjI1HTG43GhG4xjUZGRkcMZGRqMMYxjxuIsTkc/SOgqMY7iBSq09/WNTFliADxiNUwM5oB6ekC2dSNTZupLAZnLLj5x572jvVVsOCUcMhJqs/bIav5Rm/LNhBG8rTMvCYZEo4bOktNWPtEN3RtgP2pnJEpMqUGlDI/fKdX+6HoftFzkzqbsZFUI9rWCokUD0G7R4iCdInmyso6ky395+xBJ6ONbLd3yBnmwBba+Q5k13PBCeMQTKSdRzJfTVnxcxEcgMmvE8T9EV4rVDF2Fu4rVMtCg4T8tKPtA3OByMIyzUU5PwPxxvR3Kuz4YwihA7yssIDOH3fV4CzbdiVhkin3y5UrgNB4wb7bTygJkJJdYxr/I5wp5qc/wBI+8YHXNZNsSp1Hk+2WJW+K6LN22WYS5f/ACHkYa7ss6gQ5Lc8vSNWCQAzQas8uJ3JtjqSVFqy2EUOfP0zgzJsgMU5GUErMqkHARMqWq50qctWANs7OgvQNwh1BjDJBhjxp9ARzNHjt+9kBUoDHhCTaZGAstJA6jrH0PbruBBDR5p21uPNSRXdHITcXUhmpq12IOBUvvIV3c6ZcxDFc/aBaQHLbxVPTQwryZpSrCflJq+h2wSkJCFMoEJUQFfgUclDca89xEUZMakti4TaZ6Ldt+IVmQgq391XEfX9ILymGIDVixah2jQ+GceYzgZZYj6EekM1xXnQJSXAbuHTWj1ESLljdoOcIyQ3yZg0pu/SJXgXKtLtnwPpti2mYdKjYfrHo4c6kjz8mJxZbjIiRM67DEjxUmJNxkZGQRjIyMjRgTGRuNRsGMYprVhV5c2fofdI6mp5HQ5+xEtplYhmx0OwxXltkpIB3AQL0dN/GemStn6+sK/aK1LtE3/SSVFIH+8saCncTv27+Bgr2gXglEpA+Ie7LOWEq1fdnyhbu27jhZC1gzKrUc8B+UHXEXc8VbRCpy3QyMfITlykCUJMkhMlDgqzxHUDaCXBVrlqYT+1trStYShsCAw3ks58B0fWGC9FhCQlKnLUAHdA906wnW5irg7wuUt0MjHyCVhz7oImu2XiWaHCkNvrnzNYiT9pR2gDlU+kErik90q0cnoG9TBt1E4lcjq1EsQ1SW4qUxLcaR6z2fusSbNJlhnJrvNST4HrHmd0WXHaJQOhKz1p/lhEez3fLYoDfKw65+RiH6l9RKYa2eP9opvxbbPVoJhQn8svuJbkkHnBC7AwEDxLxLUdqlHqTBywycoDJLwWYo0HbvTlByQiBt3Iyg7IRSEo5NksoUi7IMVUJizLyhiEyLksxZRFOUYuS4fARM5mpgBflgC0kQxKEVbTLcGByRs7jlTPnftVd3w5qg0cBHxJKVVyKTXVLGu8pwniiG/+JVhYhcK3Z4PLnJ+7hmDiHDcxTnDITuF/AySqX5O5M4rlYVfNLpuIIoByChElgmFKk1/C+w1Z92XSIZaO8WzbyIOX5S0dyl/KWo5SrlkejDlGls7Ec7rvMLDKz95vnwMGJczYR70hNsymZRfOpG3afL96M93WsUCjuBGo8uUTJ09GyQ0Fpcx884mB2ViEAHPLQ/XZGfEKffrF0MzS+4hlD4LImcekaiIWr24jId68fkD038FmMMZGQ9izQjcajcYxqMUkHONxqMYXO1VmSUh3olepzKSkeccosyEJBOzEslyz5czpsbhFq/5eJJJPdSCTzBA6VPSFldrMxEtPDEN47td5IyiabUW2OirSRVvScazDQqokcX8g/TfC1aEd4gagj30EMF4zHWw0c8/lSPB+cLk6cBOQ2Tkvsagf+0HnCYK9j3oozwyUU+YE83IPgBB26JbWYbyrxMseBxCAtrGEAapdI5Z+ZHLdDNZJeGzyh+Gv+avQweV1E5jVyCHYqz4rUVNQYE9Bjb+4J8I9MshOMcQ39qj9YSewNn78xWgUp+oS/QQ7WUjEDk65Y/uH6mIMjuX7D30eWy5LLV+ZXmYNWGXC3bzPlzpgApjUwoaEkh97ERLYu0RSWWn0jrxt9FPqRSo9AsQEGpAhOuy/pRarHfDJYrWCHBBygEmgZbCzR2gxXEx427QViwjKi5LhdtF8S5YdSulYHTu2qR8iCd6i3gK8oZGaQt45MeAIhnohRsPaC0TvlAAORDesFZUu0/8A2J4M/jBOSYHpuL2xX/iPZMUknZHmvZctOUnRQI8m8THrfaaVMVIWmYlJLGqeeYMeS3anDaEaO/vwgYPUkPfhkqxhWdwfiBT1HQxxKIxKToa+vrFu9BhnpOhxA8Du4RU+EyhuYfTwg2zqDV3u28UI2ts5Md4gzYFJIOz7Qp3d/DfAy6ZVG6ctvA+cX0oUkhQocnzB2g/s4frK39wbWhgkJIFKjZWCMkgjdvgVdtpBDGgzDHTd7pwyLyUVbodeB0irDKuiHKvk6MkbBGom7wpheMizn+n/AAn4leMjDGooYsyNxqMjGMJjRVHClRVtk4hJY1OX197o43RkgdeE7EcI+V3UdugDa/oITpVoHxVIB7oNNvebOJe0N84XRKJc0Kn8AebdeYGxy1oV8VWpq+u4b2ctEmR2irHGiW8rQwLagcqNXkTASWr+aNyS/DCT1gve6XLgjCQ4P/LXQe6wGQaqORNOQFPKO4/aafuJF98K3qB6lj4qEOE5H8tIOY2bfhLduZMKlyqeYneR4Mof8RDXLDpQHzHiJQHmYXndJIdiXkaewAGKYG58VH6GGKSo/DxHNIlK5pY16GFjsBMeZMB+19VfWGtKHC0bcQ8v/LwiGXuGS7PJO3tpmSrbOQn76m4O4f8ApKeREL3+vnEpHdUpSmSMLuSWAEOv8RLM9qRMAfFLQS1KpGE+CRThAix3ehSkkFSWUFVlqJSdqSCNXatDrHoQcKWiWayvopyTMQQJ0paCcW0VQWVTaCC4zpDBc954DRZIMEO0LLs6ZaJal4XVjmLZZWS5mKOHMlzTbpCMoqSe9QvX6wvJGMuijDKUV9x7Vclq+KARBydY+7Cd/DGZiRXbHpNokjKEQhaZ3LPjJI857RyZMlCpkzEoDQZk6AR5reN72g95KEyUH5XDqYa10y0EeqfxAuxS0DCMWgS4Fa94uK6U41hPTLK5YROQcQFFBLitCCAajpDMSjF7Nkc5R+0EXHMvKaELlFcxMwqwE91KlIBJSC1SAk7Pl1hr7LdsV/E+DOxoWCykrDkNmQoNUl3B20fOC/ZKyCUhGEKODF8NABTLQpQIUtlVxMVCmWJVDowXbciAorWl1bSxIL6Hbv8ALIOycK0T43O/uZq9u9KVvBjxe9kfDnoVoFt1LHwJj3S3Sg0eK/xGlYFD8/oYlh/VorT/APNsztCk91Ww+Y+oiOSXY7Qx4HLoXHOJrfO+LZpUylcL7iQoH/J+sU7KrD3Ts8vbwXig/IZu6aULYvhOuw/t5bIZhJBD6HX6wsWaay61BY8/3cc4Y7Epiz901B0IO7w6xNIKSNqkqSyg+8a/rBq75+IbDs+kVk7FU03e+kdSpZFc/e2HQi6tEk34YZSstQjnGRSTMpmeh9CIyHeq/gVwOjGRkZHpkhkaJjccqMYxDNVC12mtxJMtJajrV91OvM+sMs9QSCTpHnt6KJlA1xTlYidiASByJr/TCM0q0NxqypY7OjBMnrAwo+UHVVAH2s4oMyRviiq0KnqJDhCHAGx6ufxK1PowjqfimBMlLBKBWtMTmqm1ag18ogmzEpR8NDtr95ROp0GgAzbnCPBQl5Kky2AOk1S9d5/DuHj0iuuSmhSTUjMfSK81NRTLLZ7yjUvE4b3v3bIbxro5fyXbolYVpLuAQTwGfhSGkHDhfMJUeowjyEBbqshLb69MvrwJgvb14ZZOpZI4CnoTxTEuV2yjGqQU7FWrDMG8E9Ktzyh/mlph0xBxvIjyu6phlqSofZj06Ur4ktCwagD9n2ZeMRz7DmvIs9srLimy96C39x/WKdgsZH2oPdp5TiWtmYFJ5kke98B0LYRzmx+ONwNWyWGNYTbfZxihrts2hhVtsx1GHYm7ByJJHo/8Lvkptj02bHmH8LzTnHp684di6ZF9R7kU7dYRMFYXV9nUhThxwhtekQLEdlBMHHklHQOsVgwtUwQ+G2UYExslhGUUjkpNso3hlHjP8UAFTGJ+VOLQ1cCodwML1ap5t6/b5tI8R7cyVqnTJh+Q5cEhv15wuDXqoqUX6bIrgV8SxqRqkk8qE+PnGBygKFSC7cM/CvKKfZC04cQ0cHrSnUHlBdEr4cxSOLPuyfcQQYPIqk/3OY3cUSylgpBD6He2RI4U6Qx3dNJlgvVL9My3AueBOyFpKMJAyHlmWO4gwXuS0YCU5g5P4c37piXIh62N0jvJfcP0/ThFn4QNU0MCrvtIScL937O1tm8eREG0orTY/wBffGDwTrTI80KIUpO6MixhV7EZF32kuyGMjUaUYtEmGOTG1GsUL3vFMiWqYrJOQ2nQDeY43Rjq8yMBB19A5hBmzgUJFQEoCSdS2idM9Ttjq9u0JtAYURs1P5q+HnnAifNJYVJ3Anyy8Iiyz5OkV4oUtkF4EMQksnYKOd5J7yt/lQRwlYUVAliKEioV+bV9/PbG5d0TZi8RSUgGjt9Xi6i4kJH8xWrlj7bxgXKKVWOSbBEyz6O9fCLViu/UikX1FA7stPR68zWL9msxzNPTgNsA8jC4nVjs7U1NH2Pn73ndA+9JwVMYfKnx09Gi1a7aEjCjM67vp7rAeUrU6eJ9+W+BS8hBeyJeuwV4Q3dmb3wqShRovLjXzFOUKdmDJrmqp4BgB72RzMnthI+8pjsw4CCOsIcbYzVHp97WX4spSEs7UO8d5PIs3NtISbNMJTWhcgiHG5LwE5Dj5gA/4kkOG8SN4UN8Ld8ow2gqAoutMsWvWh/qhTQWB03Fgq8UHCTCqlTqc7YeL0lvLPCFCRZgQSpQBD93U707YoxaR3JbZ6b2DZCB1j0UEFIVHknYi2gjCFOekP6r0MuWO4pe5LP4kRoT42mJz4+TVBO1zsNdIglWh46Un4ksEgjcaHppFGVLILGCbaYqMVVeQsJkQ2ibEWKkV5syNLJo0MewT2ktwk2ebMP2EKV0B88o+fZlvnLRhmTFKA0PrqecetfxYt3w7Hg1mrSnknvHlQDnHkKksnea+gh300Vxv5ZzNJ8qT8Fu5JoTMANAp0vsxgpfk8N1qBVLRMbvIASocHAPVxzEJMlPvhDhY7cEgKLFKx3ho6WStuBZX9QjuZbtBY+qLc6UZkvEiqk14prXkcxt3R1ZZmIOc/fvpHMkKlKwhTg1lk1BbNJ5Z7i/G8kJWcSXYgFSaOgmgVvD0Oxt0SyjocmXpU50scxX3u+nRisVqcB8xl6jzhZTJIz68ffOozEErqX9k7ac9Im2mFJJobUTHAy5iNwOTaVJpsjIo9eRL6aMjiZHZgbfF5Jkyyo55JGpOyPabSVs89K2Q3rfCJCSVEPoNsedXleq7Qp1q7rltg/KKRq0z5lqnEZk5kmgA1OwCKdswoOEZ6v4ONNoTwd4klJy/BVGKj+SWXaUp0JbY8WU3wkfe4QIlIB2mLaJaBn9YS0ihNlpd6KXRCW35k8HjpNjWsgrVmNXegrvzeIv9YxZKOpbmAI7l3gpQYD+3Iev7QPF+EFyL8qUlAo3FX6RUtt4Bs30Gg/bcIrrStT1L7AfrGk2Njl9f8oyil2ayoVk1y/EfQRLJQSQPf6++UmFLs+I++Qi7Z7MXD5nQZ8zGcqRkrJEqzrQDy0gdb7RhQhO3G237I9PCDMyUzDYCeDAnyAMK/ambhmISPsJHIqdR842KPKVHMuTirHC4L1VJVIW/dUMKutDu05CDvaCZiZScsVfwmnSld4bkjyJmKTL5/8AWGORaSUo/EEvvOQPhCJxpj47pm72tASADC9PlhdIsdrpxTMDDutzECbHa0uKgcf1g4QfHkgm7lR6J2WugIklbd4ZGHu4p2NAJDx5rcd/LT3QtK0nMUPukNtn7TIlAOtKAcg4D8BrAL3bO5cMmtbHRSqRVSQTAZN/zFh0SsY2/K/MxVuq22j4xTPQlIIdOEkgDYSczvg5TJlglG7GJSYrrTFgqgJ2rvlNls65lCr5ZafvLV8o4ancDA1ZxM8s/iZbP9RbhJSe5ISxOgUplLPIYRxEJE5eJRIycNwFBBe3kolkqLzZzrUdcJJLn86q8BAgS/CLselQqXZPIgxcqcYUjX50b2DTE80V/wDzEB5dGgndiiAVJLKSUFJ2HhqNogJsbFBmy2sy+4sYpbjcQdFJfI7tpI1MGLVZ8aBNkqfDUFO93BGmWWr6msDApCxiY/DVm2ctWqX1GqTqBtpEt3FUlbhik7MjrXZQvwMTz0MWwvdtrxpcjvCi0s4IyccP01EGTYu6FoOJBZjmQDk5+0Ks+8QBKGPxEu1HKaKD6KGW7KtdXEMt12phWqFDo+YO7fpucMik3TNJtbRYk2hWEd4ZbR6xkWvhq0SFj7xZzxcZ6coyD9P9RPIiWY877SXiVrUv7KHTL4gsVf3eAh5veeUSVqGYSW46eLR51fVlaaiToBLSeKmHrHqZn4I8S3ZHPH+nkIlhhMnJxzCR8qNBzpxLjWF1ZcnZ7qd8Eu0dr+JOWdqmG5CBQecU5svBLl7VAq9B74QpjokaZmFIY1r75xJLtL5/U+UUyHieXLHCBdDEwiFDQu+lKa5Zx0+pz5H9YqSbOTkR1iYyUp+ZXIQt0ESGfs8f1eJJEpUyictukasoSflS+9WXvzg9Ks5ABVlRktUng9BuGzPSAk6CRBY7vSl6uWqTv2a12axdSnCKhnowHg+3byEW7LZnqzau/iS2zXdTRoLSrEcKK6YhkkHYdpfx3wq7CB6pg7xVkQcX5R83gyRzhHvicZk1SzmST1LtyyhpvieMOFDE6kMzJNAHzD67tc4BWKwMTMmZJIwvmpX0GfIbYtw1FWyfMnLSLEu04FIl/dSkHjn5QxicyEA5t5Qu2SSCvEcvmUs5Abo6F5Baif7eH1hWWHJ2v8j8MqVP/AUvJXxM84FyLOUqdnGoix8eCd3sqFpuKHr3WFLluizzAFKQHOoLeUN9yXTZJIBKEqWwqa5NtgFYbuCshXo8Ml23UUscI8/OEqbH5Jxa+PwGpK/iF8h7yiaez0zjJMsx1MSBnHW21sibVnEyaAlyQABUx5J2ovoWmaqYt/8ATynShORWdQN6tT9lAahJhq7Z3yBKKcRCNSPmVuT738fKLwtBmFyyQAyEDJILsBvzJOpEMwK3ZpriiuuaqYtUxVS77nyAGwaDhECR3iM6dcvq8EEy8KANTU+nvdA9STRW1/MinSK4uxHRKuW1NkELlU+JP3kluVfIGKlmrSJ5CChYUksxBrRiIXLaaHx+S/ZpipcwHQ0UNCkliCOvAwesicYxI+ZPzJ1I1B20cgjfQMIqrsomJC0MBQ6UOo2RLdstSFBYanzVdwTV2er7du6JpSsbQVs6SaooQ9KMQPmTXaKtl0g5YlAJxpBKcinPPOh1BrzeK0uSCBMQ6gWfSmhrqN+/fF+yoKe8lyk/MGZ/oR673hCewZbQUlSkkApmBjl3SfGMir8AmqQW9/hjcN5iaQPvlOJKU7VAngkg+kJd7q/9UVfdMo9Hh1t+Y/MPAH/yhIv1LWgvkQgkHYCB0r4R6WUjxivhxKmk54VNxJHo8RT5hUdwEWrcMM2a2Sj+sVmoYU2PSOAmkTIR0jUitIsSkk9YFsJE8oFmDAbdTHUmwD5lM20+68BEtlSWdhm22J7WkpScLYgwfNifbwpyd0MS1ZPLWhAckJ3keQ9ax2m9QP8AbSSTqou/1G7LdC+g4lN8xzJJJrBK3IUkUcVbZt2c/COuCujJ6DMu046TFlwHIByauXyjoIp3vaAf5YWpCWc90KKsQBqrENo4xQ7Mo75GgChxcGJr5HeSdClNN2HC/wDjA1U6O9xspIMupAWSEhiafaQGIB2E66GBMy1KxO+Tj9v0bKDIk90/iz4a+b8oEWmVXLVofCQE0V7TPUoZnIPzAr4mOLIlo6VLqeo+nvZE1nqeLw2T1oVGL5bL8qsEbsmEKitZZLwVsdnrWIZyo9CER2uFeRhwsqw0I11OAGDwxyJi+HExPGdGyQsOmY0BL1tuKj0957BGploLEqNAHgDf9t+FJUo/MznjsG4RyU3LSBhBJ7EbtZbTNn4AaJOXCpgCQSsgfepxoB0JeLNnSTjWrV/MA+JaJbllusKOQxK/t/YRfBcI/gRN8mc3izqAyxJQngDWBk8FwDoAG4CvjWL4W60j8RUfH9oqKl6mpBJO8a+BMMhrQEvkksimLGog1JlS1jTEdhY9FM9dPKBCJNW3Z7qj0i3KTlw27zUe3hUx0Andq1WdeFQeWpnGWeRDsx3HMZE5wy/6MllS1O74SK8iSKHcdnGF6yWo4WUcSDzb6efhBa7VmWCpCsSTmnN8s0n5tN+x8omm7/I1Kg3dE0pooDNnoPAGigdN+sMFmKQoghgeYI0IY8awKu+3SlsFOlxQs4I3FqtqFBxug7JsSVp/lqSW35HdqB+kLVsTNrydG5wahVOD+MajoS5gp8NZ4FJHIvGQf+oG/kXrwQ6VbcxxDN4iEi+nIE/LEVpAP3WYequcOd8qIkzCPm+z+Y0HiYW02QTRl/KRRA2tQq8T4mPXyKyGDoTb3USsrYh+9yyfziKzAcmJcbq/WLtus6jhQkEqTiIJyKaMx5HnxgdLmAKcEqDV3DUB4RRQmSWMVP5fflFqwB07wac6eZiCyDvqB4dWixZZbEA0AJCt41b3rC5DIh67rIEhL5NjO2tQ39P/ACEUb1JIU2pHUn9o6mW9SgtQzd24N9BG1I/lOK1SSeZPm0J3ytjfBSuOzAzmZ8OfKtBochzi92rZCAHGImnFi53VLR3cYEoufmZzz7zcu71MD+0M0LmbcFE+B/5FR4tBr7sgL1AhuefhWFHUsfzD6s/XZDFb7MDhYUD+LEDkPKEuyrq2n0r74w83RN+LKD5pFeT16EvHM6p2bG7VAeR3lkaZgflNc9tfCKFushAOlae9czBcS8BWr7u3r6eMd3pKCgkjIuRvo/WkcUqYXaFiXJxVGbeTxGiSQX0d+YNRDMLs+HKQVUWurHQOPABj/UIozrMxcUxZtodCOYg1kNwsmu5OsH7HKeAV0mgfafTwhqscl4jzPZbD2hSwy25QVC2ED7OholmTISmC9kk2ZQb1B+TkeIEI3bu8O6EjMn9IZ7RPZPCvgR6x5vfNq+JPGwK8qw76eNzv4F5HxizJ6cMvDuSP8kk+Rju5P9pStiFA/wBWGILQtpZfc3URZuBDy5qXzwjq8WS1AmW5A5RwzBuwD1MSz5QASrT5VcqP6xFPOKYv83rF+wHFillu8PHT3ugm62cSsgnAonM9C4Gx/wBX8YvIld0KfMOkDM7a6MaP7HE2y4yXBdJFNe62XLzER2S0F3W7uzNlpyDRyW1o7F06LdnmqxPrs2jY2UHbB99Py6p+j84pIs6vsgakUc+Ltt5ERJZLQqn6t+kRz2UpjMmwhSfiSjvILs+0ihB/EK74vXbbmU01ASMirfvLMebbneKdw2nCoEOHzGh4b/PlB21WMUWhmOmjbD6HTrCU2BL4YTloLUXTi3gVAiMijKQlh3kp3FwR0pGQ1ZEIcP5QsdpgTLEsFjMmIS+oDuSOABjpQShISkUFAw0GTN0ie95bzJX4cSumFP8A2iO97eiQj4izQhmGZOYaPbfbPPXQkW9cpCipamKapDl3LnJtXPWFq0TwVFKQwOIk8iTrziS8rSuctamJc5Z6U8Iqy7OpLqUkgMakEZgiEJK7ZQrqiaRNqFbWflSCE6hxF6tC/IUQH0gzd84LSEkwGSNbGQlei3YZzKA206/vBoLwywAKAsf7cxt+jwIkWfwIptbIc4sY2khtCCrdp9ImlsoWjieRiJSXdnPQU6AQNtYLl8/TXxaLymzDF3Ox9pYeI3RZUETE1HN6cCwpzglLiwZR5IWrMrCa0csG2bfe+Gvs8VAlQ9sMR8PdYBWqyYVBhXgfPX3ybuy6QmWuYcku3FnbqfCCzSTjYEFTI72QE94B0TCMqsff/IbYmu1SVEy1JfAxS21j3X315cI3Z5yGwLHdJIcZpJq9Ps1L7I4tdimyWWkYg+IKSxptJFK7cmDb4R4oZ07B9824mcFZpSkMdoLP1cjTLdFyZZ+7i9l6+bxzbLEJqApAYF2b7Kj/APGrZWqVepiayLKpJ2gh+RIPvdGl0qDiwfYJeGaEnIsx8ve2HS77LuhalWXEcY0ZvD30h9sSAUgjURPkdsfdRODJYRRtIgrOgVagawBxAO9CcJ3wiTv9x2qCa6aVMelLszgwhX9ZMK1NTP34RV9O6dAZlcQbeC/5ak7Ep8wIvdllgpW+dPfWBNsLp/Ml+hCm8Izs/acCm0LjyIiyUbxuiSLrISy5jrNKVi9KWxBGjHZugfNYFY2fuX3fTfE9nmuk1zBDbfdI5OIUWGbUSSFgHRxoDTLcR67oG3nI+GRMSWC/M8NddhYwcuppiQlX2gBwUkUPMRAqT3lSluRmnEKNsNXcU8dGhUZUwpKzu5bwxgBWY9vsi6uSy8JyUxTx1HB25K3QEs5QhXeRMRhOYwzAx1bukCg1OohtkSUzUDCtJYuM0kK1HeAd30eFZI0/0YcZHN3TAk4VEtpu5vDzctoB7iqgjrnUQkWmQQUkgg6vSutDzPWC1yWyrVDZH3u84lunYya5RGSZJWkkAOBlR43BOzzApIO7bGQ7hF+SXm14FC3fOn8k3zlx512ymH4hDlhlXdG4yPWykmMVVzCGIJBw5gsesavSYSpQJLBVA9BTQRuMjkRsuiAfY5eZjuwHvDl5iNRkdl0BHtDc3y8B6RPafmmDT4aTzIDnjG4yPP8AP8+S/wAAaw/Krcoeo8oI3Of5h96xuMgsvTBxly/5YExQAADDIRYsn/s0b116zPoOkZGQv+1GfZCvNX5l/wDaDPZ1RMxSSXTgJw6Oyatk8bjI3gzNlATNGEAYlJdgz55tnFudKSJgYAOtL0FXd3jcZCpdhI4QgABgB3dOEHLt/wBpPARkZCn2OXRYmiKkwVEZGRw3ghWKQidph318I1GQ/F7kD4YqH5ZfFXnA+zGvT1jcZHpx6ZDLtBi0iss6kF9/GKkv/r6RqMgI+1DX7mNfZ5VFe9YsX3/uHcqm7u6RkZE0f6jGS9oMvP5h+UHm0GezWR3oHmYyMjZfYjR7YblVsxerYWerVamykVOzxy96xkZEsuhsfI/2Idwc/MxkZGRxCH2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 descr="data:image/jpeg;base64,/9j/4AAQSkZJRgABAQAAAQABAAD/2wCEAAkGBxQTEhUUExQUFhUXGBgbGBgYGBgXGhoaFx0XHBwaFxcYHCggGR8lHBwaITEhJSkrLi4uGB8zODMsNygtLisBCgoKDg0OGxAQGywkICQsLCwsLCwsLCwsLCwsLCwsLCwsLCwsLCwsLCwsLCwsLCwsLCwsLCwsLCwsLCwsLCwsLP/AABEIAMIBAwMBIgACEQEDEQH/xAAcAAACAgMBAQAAAAAAAAAAAAAFBgMEAAECBwj/xABBEAABAgMFBQYDBgUEAQUAAAABAhEAAyEEBRIxQVFhcYGRBiKhscHwEzLRQlJicuHxByOCkqIUM7LC0iQ0Q1OD/8QAGQEAAwEBAQAAAAAAAAAAAAAAAgMEAAEF/8QAKxEAAgICAgEDAwMFAQAAAAAAAAECEQMhEjFBEzJRBCJxYZHwM0KBgqEj/9oADAMBAAIRAxEAPwBqjIyMjo4yMjIyMYyMjIyMYyOCHjuOQYxjTCODN0FT7zjFpcVMUp8z4SCSUhCQ7mhaON0ZKyC/ryEqUtWJmS6lbBkAn8RNBzOjHxm+r3VPmFRogUSnPCOeZOZOpJgr2t7Rm0d1NEOTx0BPLzMKsLu9h9I6USYs2STiOEczu1iCUl+J8oYbts4QkqWKCqsnKtE8HbiTujk5UjsI2yWksAJbEah9B94+g9jgKJoCa5qOZzyJ0iFKiolRqpR6nYNwyi/JRhFVNzbpQ+A0zETSdFsF8F26JQQQVKbr5tHod22xJSBiA/qbyEef2CUg1K0g/kUT/csw6XQnAAypZbUhuihTxiPI9j+Ko5vSyYSVAkhWdfGvnHnl92EhRzY1B+keuWhpiWWmu4v0IqOjQBvLs98RPdD8YOE6A43o8tloY5ekHrutZHzKJGrlP0rFu3dm1pdngNNsJTmDDHNSOqDiOliWhTd8MfssCBxxAecMNgsqSO4twc00KegU6fGPKZcwDMH+4jyTBCy3ohJDTSjmpR8S0KeJ+ArTH+9LjI70t6ZgOW4UBI3HKA06zmaky1D+Yl2B+0NU9MvYju6+0iwQ0wL3KT/2oRyBhkTa5M4AqGBQyIOXqB0hadHJJpb2IV12fAtjVCtun5ujEjYNsPF2z1AALJpRzm75HeC4fXmHrXl2dBV8SWpgat3SH2guNQCwfKLEiSWGIEOGLgguAA9dSADyi/BPZFmWgpGoikKoDt8DEsXJkpkbjI1HTG43GhG4xjUZGRkcMZGRqMMYxjxuIsTkc/SOgqMY7iBSq09/WNTFliADxiNUwM5oB6ekC2dSNTZupLAZnLLj5x572jvVVsOCUcMhJqs/bIav5Rm/LNhBG8rTMvCYZEo4bOktNWPtEN3RtgP2pnJEpMqUGlDI/fKdX+6HoftFzkzqbsZFUI9rWCokUD0G7R4iCdInmyso6ky395+xBJ6ONbLd3yBnmwBba+Q5k13PBCeMQTKSdRzJfTVnxcxEcgMmvE8T9EV4rVDF2Fu4rVMtCg4T8tKPtA3OByMIyzUU5PwPxxvR3Kuz4YwihA7yssIDOH3fV4CzbdiVhkin3y5UrgNB4wb7bTygJkJJdYxr/I5wp5qc/wBI+8YHXNZNsSp1Hk+2WJW+K6LN22WYS5f/ACHkYa7ss6gQ5Lc8vSNWCQAzQas8uJ3JtjqSVFqy2EUOfP0zgzJsgMU5GUErMqkHARMqWq50qctWANs7OgvQNwh1BjDJBhjxp9ARzNHjt+9kBUoDHhCTaZGAstJA6jrH0PbruBBDR5p21uPNSRXdHITcXUhmpq12IOBUvvIV3c6ZcxDFc/aBaQHLbxVPTQwryZpSrCflJq+h2wSkJCFMoEJUQFfgUclDca89xEUZMakti4TaZ6Ldt+IVmQgq391XEfX9ILymGIDVixah2jQ+GceYzgZZYj6EekM1xXnQJSXAbuHTWj1ESLljdoOcIyQ3yZg0pu/SJXgXKtLtnwPpti2mYdKjYfrHo4c6kjz8mJxZbjIiRM67DEjxUmJNxkZGQRjIyMjRgTGRuNRsGMYprVhV5c2fofdI6mp5HQ5+xEtplYhmx0OwxXltkpIB3AQL0dN/GemStn6+sK/aK1LtE3/SSVFIH+8saCncTv27+Bgr2gXglEpA+Ie7LOWEq1fdnyhbu27jhZC1gzKrUc8B+UHXEXc8VbRCpy3QyMfITlykCUJMkhMlDgqzxHUDaCXBVrlqYT+1trStYShsCAw3ks58B0fWGC9FhCQlKnLUAHdA906wnW5irg7wuUt0MjHyCVhz7oImu2XiWaHCkNvrnzNYiT9pR2gDlU+kErik90q0cnoG9TBt1E4lcjq1EsQ1SW4qUxLcaR6z2fusSbNJlhnJrvNST4HrHmd0WXHaJQOhKz1p/lhEez3fLYoDfKw65+RiH6l9RKYa2eP9opvxbbPVoJhQn8svuJbkkHnBC7AwEDxLxLUdqlHqTBywycoDJLwWYo0HbvTlByQiBt3Iyg7IRSEo5NksoUi7IMVUJizLyhiEyLksxZRFOUYuS4fARM5mpgBflgC0kQxKEVbTLcGByRs7jlTPnftVd3w5qg0cBHxJKVVyKTXVLGu8pwniiG/+JVhYhcK3Z4PLnJ+7hmDiHDcxTnDITuF/AySqX5O5M4rlYVfNLpuIIoByChElgmFKk1/C+w1Z92XSIZaO8WzbyIOX5S0dyl/KWo5SrlkejDlGls7Ec7rvMLDKz95vnwMGJczYR70hNsymZRfOpG3afL96M93WsUCjuBGo8uUTJ09GyQ0Fpcx884mB2ViEAHPLQ/XZGfEKffrF0MzS+4hlD4LImcekaiIWr24jId68fkD038FmMMZGQ9izQjcajcYxqMUkHONxqMYXO1VmSUh3olepzKSkeccosyEJBOzEslyz5czpsbhFq/5eJJJPdSCTzBA6VPSFldrMxEtPDEN47td5IyiabUW2OirSRVvScazDQqokcX8g/TfC1aEd4gagj30EMF4zHWw0c8/lSPB+cLk6cBOQ2Tkvsagf+0HnCYK9j3oozwyUU+YE83IPgBB26JbWYbyrxMseBxCAtrGEAapdI5Z+ZHLdDNZJeGzyh+Gv+avQweV1E5jVyCHYqz4rUVNQYE9Bjb+4J8I9MshOMcQ39qj9YSewNn78xWgUp+oS/QQ7WUjEDk65Y/uH6mIMjuX7D30eWy5LLV+ZXmYNWGXC3bzPlzpgApjUwoaEkh97ERLYu0RSWWn0jrxt9FPqRSo9AsQEGpAhOuy/pRarHfDJYrWCHBBygEmgZbCzR2gxXEx427QViwjKi5LhdtF8S5YdSulYHTu2qR8iCd6i3gK8oZGaQt45MeAIhnohRsPaC0TvlAAORDesFZUu0/8A2J4M/jBOSYHpuL2xX/iPZMUknZHmvZctOUnRQI8m8THrfaaVMVIWmYlJLGqeeYMeS3anDaEaO/vwgYPUkPfhkqxhWdwfiBT1HQxxKIxKToa+vrFu9BhnpOhxA8Du4RU+EyhuYfTwg2zqDV3u28UI2ts5Md4gzYFJIOz7Qp3d/DfAy6ZVG6ctvA+cX0oUkhQocnzB2g/s4frK39wbWhgkJIFKjZWCMkgjdvgVdtpBDGgzDHTd7pwyLyUVbodeB0irDKuiHKvk6MkbBGom7wpheMizn+n/AAn4leMjDGooYsyNxqMjGMJjRVHClRVtk4hJY1OX197o43RkgdeE7EcI+V3UdugDa/oITpVoHxVIB7oNNvebOJe0N84XRKJc0Kn8AebdeYGxy1oV8VWpq+u4b2ctEmR2irHGiW8rQwLagcqNXkTASWr+aNyS/DCT1gve6XLgjCQ4P/LXQe6wGQaqORNOQFPKO4/aafuJF98K3qB6lj4qEOE5H8tIOY2bfhLduZMKlyqeYneR4Mof8RDXLDpQHzHiJQHmYXndJIdiXkaewAGKYG58VH6GGKSo/DxHNIlK5pY16GFjsBMeZMB+19VfWGtKHC0bcQ8v/LwiGXuGS7PJO3tpmSrbOQn76m4O4f8ApKeREL3+vnEpHdUpSmSMLuSWAEOv8RLM9qRMAfFLQS1KpGE+CRThAix3ehSkkFSWUFVlqJSdqSCNXatDrHoQcKWiWayvopyTMQQJ0paCcW0VQWVTaCC4zpDBc954DRZIMEO0LLs6ZaJal4XVjmLZZWS5mKOHMlzTbpCMoqSe9QvX6wvJGMuijDKUV9x7Vclq+KARBydY+7Cd/DGZiRXbHpNokjKEQhaZ3LPjJI857RyZMlCpkzEoDQZk6AR5reN72g95KEyUH5XDqYa10y0EeqfxAuxS0DCMWgS4Fa94uK6U41hPTLK5YROQcQFFBLitCCAajpDMSjF7Nkc5R+0EXHMvKaELlFcxMwqwE91KlIBJSC1SAk7Pl1hr7LdsV/E+DOxoWCykrDkNmQoNUl3B20fOC/ZKyCUhGEKODF8NABTLQpQIUtlVxMVCmWJVDowXbciAorWl1bSxIL6Hbv8ALIOycK0T43O/uZq9u9KVvBjxe9kfDnoVoFt1LHwJj3S3Sg0eK/xGlYFD8/oYlh/VorT/APNsztCk91Ww+Y+oiOSXY7Qx4HLoXHOJrfO+LZpUylcL7iQoH/J+sU7KrD3Ts8vbwXig/IZu6aULYvhOuw/t5bIZhJBD6HX6wsWaay61BY8/3cc4Y7Epiz901B0IO7w6xNIKSNqkqSyg+8a/rBq75+IbDs+kVk7FU03e+kdSpZFc/e2HQi6tEk34YZSstQjnGRSTMpmeh9CIyHeq/gVwOjGRkZHpkhkaJjccqMYxDNVC12mtxJMtJajrV91OvM+sMs9QSCTpHnt6KJlA1xTlYidiASByJr/TCM0q0NxqypY7OjBMnrAwo+UHVVAH2s4oMyRviiq0KnqJDhCHAGx6ufxK1PowjqfimBMlLBKBWtMTmqm1ag18ogmzEpR8NDtr95ROp0GgAzbnCPBQl5Kky2AOk1S9d5/DuHj0iuuSmhSTUjMfSK81NRTLLZ7yjUvE4b3v3bIbxro5fyXbolYVpLuAQTwGfhSGkHDhfMJUeowjyEBbqshLb69MvrwJgvb14ZZOpZI4CnoTxTEuV2yjGqQU7FWrDMG8E9Ktzyh/mlph0xBxvIjyu6phlqSofZj06Ur4ktCwagD9n2ZeMRz7DmvIs9srLimy96C39x/WKdgsZH2oPdp5TiWtmYFJ5kke98B0LYRzmx+ONwNWyWGNYTbfZxihrts2hhVtsx1GHYm7ByJJHo/8Lvkptj02bHmH8LzTnHp684di6ZF9R7kU7dYRMFYXV9nUhThxwhtekQLEdlBMHHklHQOsVgwtUwQ+G2UYExslhGUUjkpNso3hlHjP8UAFTGJ+VOLQ1cCodwML1ap5t6/b5tI8R7cyVqnTJh+Q5cEhv15wuDXqoqUX6bIrgV8SxqRqkk8qE+PnGBygKFSC7cM/CvKKfZC04cQ0cHrSnUHlBdEr4cxSOLPuyfcQQYPIqk/3OY3cUSylgpBD6He2RI4U6Qx3dNJlgvVL9My3AueBOyFpKMJAyHlmWO4gwXuS0YCU5g5P4c37piXIh62N0jvJfcP0/ThFn4QNU0MCrvtIScL937O1tm8eREG0orTY/wBffGDwTrTI80KIUpO6MixhV7EZF32kuyGMjUaUYtEmGOTG1GsUL3vFMiWqYrJOQ2nQDeY43Rjq8yMBB19A5hBmzgUJFQEoCSdS2idM9Ttjq9u0JtAYURs1P5q+HnnAifNJYVJ3Anyy8Iiyz5OkV4oUtkF4EMQksnYKOd5J7yt/lQRwlYUVAliKEioV+bV9/PbG5d0TZi8RSUgGjt9Xi6i4kJH8xWrlj7bxgXKKVWOSbBEyz6O9fCLViu/UikX1FA7stPR68zWL9msxzNPTgNsA8jC4nVjs7U1NH2Pn73ndA+9JwVMYfKnx09Gi1a7aEjCjM67vp7rAeUrU6eJ9+W+BS8hBeyJeuwV4Q3dmb3wqShRovLjXzFOUKdmDJrmqp4BgB72RzMnthI+8pjsw4CCOsIcbYzVHp97WX4spSEs7UO8d5PIs3NtISbNMJTWhcgiHG5LwE5Dj5gA/4kkOG8SN4UN8Ld8ow2gqAoutMsWvWh/qhTQWB03Fgq8UHCTCqlTqc7YeL0lvLPCFCRZgQSpQBD93U707YoxaR3JbZ6b2DZCB1j0UEFIVHknYi2gjCFOekP6r0MuWO4pe5LP4kRoT42mJz4+TVBO1zsNdIglWh46Un4ksEgjcaHppFGVLILGCbaYqMVVeQsJkQ2ibEWKkV5syNLJo0MewT2ktwk2ebMP2EKV0B88o+fZlvnLRhmTFKA0PrqecetfxYt3w7Hg1mrSnknvHlQDnHkKksnea+gh300Vxv5ZzNJ8qT8Fu5JoTMANAp0vsxgpfk8N1qBVLRMbvIASocHAPVxzEJMlPvhDhY7cEgKLFKx3ho6WStuBZX9QjuZbtBY+qLc6UZkvEiqk14prXkcxt3R1ZZmIOc/fvpHMkKlKwhTg1lk1BbNJ5Z7i/G8kJWcSXYgFSaOgmgVvD0Oxt0SyjocmXpU50scxX3u+nRisVqcB8xl6jzhZTJIz68ffOozEErqX9k7ac9Im2mFJJobUTHAy5iNwOTaVJpsjIo9eRL6aMjiZHZgbfF5Jkyyo55JGpOyPabSVs89K2Q3rfCJCSVEPoNsedXleq7Qp1q7rltg/KKRq0z5lqnEZk5kmgA1OwCKdswoOEZ6v4ONNoTwd4klJy/BVGKj+SWXaUp0JbY8WU3wkfe4QIlIB2mLaJaBn9YS0ihNlpd6KXRCW35k8HjpNjWsgrVmNXegrvzeIv9YxZKOpbmAI7l3gpQYD+3Iev7QPF+EFyL8qUlAo3FX6RUtt4Bs30Gg/bcIrrStT1L7AfrGk2Njl9f8oyil2ayoVk1y/EfQRLJQSQPf6++UmFLs+I++Qi7Z7MXD5nQZ8zGcqRkrJEqzrQDy0gdb7RhQhO3G237I9PCDMyUzDYCeDAnyAMK/ambhmISPsJHIqdR842KPKVHMuTirHC4L1VJVIW/dUMKutDu05CDvaCZiZScsVfwmnSld4bkjyJmKTL5/8AWGORaSUo/EEvvOQPhCJxpj47pm72tASADC9PlhdIsdrpxTMDDutzECbHa0uKgcf1g4QfHkgm7lR6J2WugIklbd4ZGHu4p2NAJDx5rcd/LT3QtK0nMUPukNtn7TIlAOtKAcg4D8BrAL3bO5cMmtbHRSqRVSQTAZN/zFh0SsY2/K/MxVuq22j4xTPQlIIdOEkgDYSczvg5TJlglG7GJSYrrTFgqgJ2rvlNls65lCr5ZafvLV8o4ancDA1ZxM8s/iZbP9RbhJSe5ISxOgUplLPIYRxEJE5eJRIycNwFBBe3kolkqLzZzrUdcJJLn86q8BAgS/CLselQqXZPIgxcqcYUjX50b2DTE80V/wDzEB5dGgndiiAVJLKSUFJ2HhqNogJsbFBmy2sy+4sYpbjcQdFJfI7tpI1MGLVZ8aBNkqfDUFO93BGmWWr6msDApCxiY/DVm2ctWqX1GqTqBtpEt3FUlbhik7MjrXZQvwMTz0MWwvdtrxpcjvCi0s4IyccP01EGTYu6FoOJBZjmQDk5+0Ks+8QBKGPxEu1HKaKD6KGW7KtdXEMt12phWqFDo+YO7fpucMik3TNJtbRYk2hWEd4ZbR6xkWvhq0SFj7xZzxcZ6coyD9P9RPIiWY877SXiVrUv7KHTL4gsVf3eAh5veeUSVqGYSW46eLR51fVlaaiToBLSeKmHrHqZn4I8S3ZHPH+nkIlhhMnJxzCR8qNBzpxLjWF1ZcnZ7qd8Eu0dr+JOWdqmG5CBQecU5svBLl7VAq9B74QpjokaZmFIY1r75xJLtL5/U+UUyHieXLHCBdDEwiFDQu+lKa5Zx0+pz5H9YqSbOTkR1iYyUp+ZXIQt0ESGfs8f1eJJEpUyictukasoSflS+9WXvzg9Ks5ABVlRktUng9BuGzPSAk6CRBY7vSl6uWqTv2a12axdSnCKhnowHg+3byEW7LZnqzau/iS2zXdTRoLSrEcKK6YhkkHYdpfx3wq7CB6pg7xVkQcX5R83gyRzhHvicZk1SzmST1LtyyhpvieMOFDE6kMzJNAHzD67tc4BWKwMTMmZJIwvmpX0GfIbYtw1FWyfMnLSLEu04FIl/dSkHjn5QxicyEA5t5Qu2SSCvEcvmUs5Abo6F5Baif7eH1hWWHJ2v8j8MqVP/AUvJXxM84FyLOUqdnGoix8eCd3sqFpuKHr3WFLluizzAFKQHOoLeUN9yXTZJIBKEqWwqa5NtgFYbuCshXo8Ml23UUscI8/OEqbH5Jxa+PwGpK/iF8h7yiaez0zjJMsx1MSBnHW21sibVnEyaAlyQABUx5J2ovoWmaqYt/8ATynShORWdQN6tT9lAahJhq7Z3yBKKcRCNSPmVuT738fKLwtBmFyyQAyEDJILsBvzJOpEMwK3ZpriiuuaqYtUxVS77nyAGwaDhECR3iM6dcvq8EEy8KANTU+nvdA9STRW1/MinSK4uxHRKuW1NkELlU+JP3kluVfIGKlmrSJ5CChYUksxBrRiIXLaaHx+S/ZpipcwHQ0UNCkliCOvAwesicYxI+ZPzJ1I1B20cgjfQMIqrsomJC0MBQ6UOo2RLdstSFBYanzVdwTV2er7du6JpSsbQVs6SaooQ9KMQPmTXaKtl0g5YlAJxpBKcinPPOh1BrzeK0uSCBMQ6gWfSmhrqN+/fF+yoKe8lyk/MGZ/oR673hCewZbQUlSkkApmBjl3SfGMir8AmqQW9/hjcN5iaQPvlOJKU7VAngkg+kJd7q/9UVfdMo9Hh1t+Y/MPAH/yhIv1LWgvkQgkHYCB0r4R6WUjxivhxKmk54VNxJHo8RT5hUdwEWrcMM2a2Sj+sVmoYU2PSOAmkTIR0jUitIsSkk9YFsJE8oFmDAbdTHUmwD5lM20+68BEtlSWdhm22J7WkpScLYgwfNifbwpyd0MS1ZPLWhAckJ3keQ9ax2m9QP8AbSSTqou/1G7LdC+g4lN8xzJJJrBK3IUkUcVbZt2c/COuCujJ6DMu046TFlwHIByauXyjoIp3vaAf5YWpCWc90KKsQBqrENo4xQ7Mo75GgChxcGJr5HeSdClNN2HC/wDjA1U6O9xspIMupAWSEhiafaQGIB2E66GBMy1KxO+Tj9v0bKDIk90/iz4a+b8oEWmVXLVofCQE0V7TPUoZnIPzAr4mOLIlo6VLqeo+nvZE1nqeLw2T1oVGL5bL8qsEbsmEKitZZLwVsdnrWIZyo9CER2uFeRhwsqw0I11OAGDwxyJi+HExPGdGyQsOmY0BL1tuKj0957BGploLEqNAHgDf9t+FJUo/MznjsG4RyU3LSBhBJ7EbtZbTNn4AaJOXCpgCQSsgfepxoB0JeLNnSTjWrV/MA+JaJbllusKOQxK/t/YRfBcI/gRN8mc3izqAyxJQngDWBk8FwDoAG4CvjWL4W60j8RUfH9oqKl6mpBJO8a+BMMhrQEvkksimLGog1JlS1jTEdhY9FM9dPKBCJNW3Z7qj0i3KTlw27zUe3hUx0Andq1WdeFQeWpnGWeRDsx3HMZE5wy/6MllS1O74SK8iSKHcdnGF6yWo4WUcSDzb6efhBa7VmWCpCsSTmnN8s0n5tN+x8omm7/I1Kg3dE0pooDNnoPAGigdN+sMFmKQoghgeYI0IY8awKu+3SlsFOlxQs4I3FqtqFBxug7JsSVp/lqSW35HdqB+kLVsTNrydG5wahVOD+MajoS5gp8NZ4FJHIvGQf+oG/kXrwQ6VbcxxDN4iEi+nIE/LEVpAP3WYequcOd8qIkzCPm+z+Y0HiYW02QTRl/KRRA2tQq8T4mPXyKyGDoTb3USsrYh+9yyfziKzAcmJcbq/WLtus6jhQkEqTiIJyKaMx5HnxgdLmAKcEqDV3DUB4RRQmSWMVP5fflFqwB07wac6eZiCyDvqB4dWixZZbEA0AJCt41b3rC5DIh67rIEhL5NjO2tQ39P/ACEUb1JIU2pHUn9o6mW9SgtQzd24N9BG1I/lOK1SSeZPm0J3ytjfBSuOzAzmZ8OfKtBochzi92rZCAHGImnFi53VLR3cYEoufmZzz7zcu71MD+0M0LmbcFE+B/5FR4tBr7sgL1AhuefhWFHUsfzD6s/XZDFb7MDhYUD+LEDkPKEuyrq2n0r74w83RN+LKD5pFeT16EvHM6p2bG7VAeR3lkaZgflNc9tfCKFushAOlae9czBcS8BWr7u3r6eMd3pKCgkjIuRvo/WkcUqYXaFiXJxVGbeTxGiSQX0d+YNRDMLs+HKQVUWurHQOPABj/UIozrMxcUxZtodCOYg1kNwsmu5OsH7HKeAV0mgfafTwhqscl4jzPZbD2hSwy25QVC2ED7OholmTISmC9kk2ZQb1B+TkeIEI3bu8O6EjMn9IZ7RPZPCvgR6x5vfNq+JPGwK8qw76eNzv4F5HxizJ6cMvDuSP8kk+Rju5P9pStiFA/wBWGILQtpZfc3URZuBDy5qXzwjq8WS1AmW5A5RwzBuwD1MSz5QASrT5VcqP6xFPOKYv83rF+wHFillu8PHT3ugm62cSsgnAonM9C4Gx/wBX8YvIld0KfMOkDM7a6MaP7HE2y4yXBdJFNe62XLzER2S0F3W7uzNlpyDRyW1o7F06LdnmqxPrs2jY2UHbB99Py6p+j84pIs6vsgakUc+Ltt5ERJZLQqn6t+kRz2UpjMmwhSfiSjvILs+0ihB/EK74vXbbmU01ASMirfvLMebbneKdw2nCoEOHzGh4b/PlB21WMUWhmOmjbD6HTrCU2BL4YTloLUXTi3gVAiMijKQlh3kp3FwR0pGQ1ZEIcP5QsdpgTLEsFjMmIS+oDuSOABjpQShISkUFAw0GTN0ie95bzJX4cSumFP8A2iO97eiQj4izQhmGZOYaPbfbPPXQkW9cpCipamKapDl3LnJtXPWFq0TwVFKQwOIk8iTrziS8rSuctamJc5Z6U8Iqy7OpLqUkgMakEZgiEJK7ZQrqiaRNqFbWflSCE6hxF6tC/IUQH0gzd84LSEkwGSNbGQlei3YZzKA206/vBoLwywAKAsf7cxt+jwIkWfwIptbIc4sY2khtCCrdp9ImlsoWjieRiJSXdnPQU6AQNtYLl8/TXxaLymzDF3Ox9pYeI3RZUETE1HN6cCwpzglLiwZR5IWrMrCa0csG2bfe+Gvs8VAlQ9sMR8PdYBWqyYVBhXgfPX3ybuy6QmWuYcku3FnbqfCCzSTjYEFTI72QE94B0TCMqsff/IbYmu1SVEy1JfAxS21j3X315cI3Z5yGwLHdJIcZpJq9Ps1L7I4tdimyWWkYg+IKSxptJFK7cmDb4R4oZ07B9824mcFZpSkMdoLP1cjTLdFyZZ+7i9l6+bxzbLEJqApAYF2b7Kj/APGrZWqVepiayLKpJ2gh+RIPvdGl0qDiwfYJeGaEnIsx8ve2HS77LuhalWXEcY0ZvD30h9sSAUgjURPkdsfdRODJYRRtIgrOgVagawBxAO9CcJ3wiTv9x2qCa6aVMelLszgwhX9ZMK1NTP34RV9O6dAZlcQbeC/5ak7Ep8wIvdllgpW+dPfWBNsLp/Ml+hCm8Izs/acCm0LjyIiyUbxuiSLrISy5jrNKVi9KWxBGjHZugfNYFY2fuX3fTfE9nmuk1zBDbfdI5OIUWGbUSSFgHRxoDTLcR67oG3nI+GRMSWC/M8NddhYwcuppiQlX2gBwUkUPMRAqT3lSluRmnEKNsNXcU8dGhUZUwpKzu5bwxgBWY9vsi6uSy8JyUxTx1HB25K3QEs5QhXeRMRhOYwzAx1bukCg1OohtkSUzUDCtJYuM0kK1HeAd30eFZI0/0YcZHN3TAk4VEtpu5vDzctoB7iqgjrnUQkWmQQUkgg6vSutDzPWC1yWyrVDZH3u84lunYya5RGSZJWkkAOBlR43BOzzApIO7bGQ7hF+SXm14FC3fOn8k3zlx512ymH4hDlhlXdG4yPWykmMVVzCGIJBw5gsesavSYSpQJLBVA9BTQRuMjkRsuiAfY5eZjuwHvDl5iNRkdl0BHtDc3y8B6RPafmmDT4aTzIDnjG4yPP8AP8+S/wAAaw/Krcoeo8oI3Of5h96xuMgsvTBxly/5YExQAADDIRYsn/s0b116zPoOkZGQv+1GfZCvNX5l/wDaDPZ1RMxSSXTgJw6Oyatk8bjI3gzNlATNGEAYlJdgz55tnFudKSJgYAOtL0FXd3jcZCpdhI4QgABgB3dOEHLt/wBpPARkZCn2OXRYmiKkwVEZGRw3ghWKQidph318I1GQ/F7kD4YqH5ZfFXnA+zGvT1jcZHpx6ZDLtBi0iss6kF9/GKkv/r6RqMgI+1DX7mNfZ5VFe9YsX3/uHcqm7u6RkZE0f6jGS9oMvP5h+UHm0GezWR3oHmYyMjZfYjR7YblVsxerYWerVamykVOzxy96xkZEsuhsfI/2Idwc/MxkZGRxCH2f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2" descr="data:image/jpeg;base64,/9j/4AAQSkZJRgABAQAAAQABAAD/2wCEAAkGBxQTEhUUExQUFhQXFxcYGBgXFBQUHBccFxcXFxwUFBcYHCggGhwlHBcXITEhJSksLi4uFx8zODMsNygtLisBCgoKDg0OGxAQGiwkICQsLCwsLCwsLCwsLCwsLCwsLCwsLCwsLCwsLCwsLCwsLCwsLCwsLCwsLCwsLCwsLCwsLP/AABEIAPsAyQMBIgACEQEDEQH/xAAcAAACAgMBAQAAAAAAAAAAAAAEBQMGAQIHAAj/xAA6EAABAwIEAwYEBAUEAwAAAAABAAIRAwQFEiExQVFhBiJxgZGhE7HB8DJC0eEHFBVS8RYjYnIkU7L/xAAZAQADAQEBAAAAAAAAAAAAAAACAwQBAAX/xAAmEQACAgIBAwQCAwAAAAAAAAAAAQIRAyExEhNBBDJRYRQiBXGB/9oADAMBAAIRAxEAPwCpvwltS6ynYNn3TTE+y1LIDEHmEVToUzcFw0dkI36hNba1Ja4ud3eA6p4k5NiNkaTy0+R5oVWTtiBmbG+qraYjjC8swvLTjC8swvALjjCyGraFJTHVC3RqVkMLVGGkNp19ih6jXD8uv3qEvvRGdtmgatsmkqLOVltwdiheb4NWM2LViFu6o4AR1BUrSY23Pss7/wBHdr7Bl6EaADoYn0WlW1I1GyOOWMgZY2gSF5b5VrCaAYXoWVhccYXlleXHGq8sryw4vbcMrh2drjGseHJb1sRuQ0gtV6sgwtbT0mAfVZxS0pmnmAGkj0S0YcauWVKhLnBBimTwPoukOwxpyiPxR7osYdRpNdsIndH1HHKyFhN8dqsc6WxPRKURx4LdrZ4LVoUzWIZSoJRs9lHL2J+SmZh2bUSOgkz9R7oi1pCdZProoL3FHyQwBrRxIBJUc5OT0URikgK4oOBjcDbgR6qa1qnYn5L1rTq1TABMqw4b2QqP/GYQuSXIyMJS4QhqW7XnQZT6g/uo/wCnmePmNPVdMs+xNIDWSU0odjqfN3nBSu9EavTyOVW1k78JbO3qDsVNUptILZgAkdRxj5rq47IN6dCq32i7COhz6X4t45rllRksEkiiMw8EkmQ3kP1UtKm4mGt7vUk+YUV0K1F0VARHOdUVZYxrAATH8oV9MxcWJicp8xCX1bM8P1VmbQc/Uyeon6oC6tJ0Op4Hj6o8eZrTBnjT2ivPbC1RldmsHfqhXBWRdkzVGiwtlhEYYWIWyxC44u4va9N7S2TAj2U9PtE/K+m6ZmVbMMw1rmkuGpJjy0Ul12aZkzQJ4+aXZhU/9QDLTPFsT5JlWyV2nXuuHBUrtLa/DrEDZC2WKVKQhp05FFWjiTFsOFI6Okdd0tfA4oi7uHVT3tl6lat4hInla0h8Ma8kFN4W5rga+ikqWR/L9EIbNx3lJ6m+WO6Ug3DquZ0Sm+G4H8Qlzvwz8kBhFp3so8/0V9sKYyADSEmc64HYsfVtkdjaNaAGgBWPDrfRK6NNP7BTN2WxVDOhQARNGlBWLdG0WLKNbowKK0qUEypMWKlJG4CO7spHans2y4pkEDPGhXD8WsH29QtcIIK+mrigqL287Ntr0y4AZ2jQxv0W45uDp8G5MamrXJx2jidUaZzHKTCPpXjjqXE9CPkgLjDXMdoNtx9E0w4S3K4SPQhUuqJEnYRSa2q2DEjb/KT4haua7VMbdmR/T70PVFXtMO7p2P4T9CmYslOheTHasq6wpazIJB0IMKNXEhqvQsr0Lji/2XbCAw7ZTqPHdPrftg15qCdxI+S5UAmuG4JXqDM1pa0fmOnohaSMJ+09w15BG6QPKNv7dzHQ7VAkIJypDMcdngOZhFWj2jYT6oUQUxtWtaJdr04DxUkilDa2rNyyWgDnE/VJ7/ERMMHnxXsUvCW/2t2A5pPanM/QffNYo+Tmy3dn6c6lXHDWKr4P3QArZZVYA2jjKmybZbiVIY0qWqcWlJJaN9TnRzfUJ5YVmuGhB8DKVTHpoY0GplbsQlsm1CmjgrFZZUjdgXiFkrBanEhBWYld1QzSE1qIWo1IminHKjkva/CPg1Q6JY4wf1SK+w8shzBI2I/RdX7TYcK1FzTuBIXMWVoblfqNWnmCNNeiKEmZlSsT3FP8zT4j9twtXPzN6JpWZTd+YtIG8T6lAOty3UFrhxj6pilsU1aE942YP2f3QRCbX9PL/wBXbdCgqNAvdA3XpYpXE8/JGpA7NxKe/wAq3ogLnCnsEmCtPiv5H0KNizrjba1brlZ6BA4x2koMaWiD0C5j/Mv/ALnepWrQSu6aOWwvErr4r52CW1eSmeVFn4Dfmp5lEUSULYcdTwG3qm9rZNPeedBwGw8eqFsxx05TAk9Fvid7lECNNh15+PySHtjeELMcug50DYaKfCLcAdUlacz/ADVmtKcCVstKjce3YypVMpGkngBxTihg76utSrHJrdh+qSWjolxTrCsV1/KBzc6PQcUiWuCmO9MzX7LuGrHE9CENQu61B2kiFesKuzU0bUok8ocJjSJk/JaYrYMqS2pT+HU4Ed5rvB36wUPW/IXSlwT9msfNRve3Vxs7xcfw+s6jW+Gea6ZhBJaEPDGNJrY+N1Cgq4zSZ+NwCCvXQCVSr6i+o8wSdeA+q7uMDsxLxUx+gTAqN81tQvWP/C4HwKolDswXGXFw8NE2t+zwbqyq5rxqCQPoubs1Rrge3Y0K5B2le1lR8D82o9v09F1WhXe5pbUEVG6O5O5Pb0P0XJe11QNu3NcJHKY8wVmPmjMvFmlNjKjdvvx+hQFxh4brmeOsA/oUfb4e2O7UeOjhPnosVxVp6iKjePNM/oSJS4kFp1Hh7wpcApRW15fVZugHHMzjwO4I4KCzusjp+wq8EtUTZ4+S73FowgHLtqhP5dvIISnjwgDMIKm/qDOYVJIUujTkwFLUbGgW1mIBPl9SfRRVEUtsNaIXKMHdTOCEuTDUiY2BMLvTeAPvQc0uurkuPTgtHFaEJaQTbYRhrZeFc7O2zBVXBWd6V0TAaYgaSeASsrH4VoruMsexhy7JLZW1SpO8xI1j5rqR7NmoZqbbgcFLR7JFp7joHKEtZUkMeK3ZQsJ7P3QeQ0aHKc8d5pBBBY78uu54jRX+vVuaLvhva+5p6EPYO8OjuoTvDez7mfmb5NTSrRyt3JQSn1B44KH2ULF7P/eY9siQDBEETwK6Z2cp9xs8lSr+DUa3cl2qv+HNytAHJAuRsvaD41SLhDR4wqxVum0hq5tMDcu+gV1DZnmqB2g7JMzOOd0uBHfJeBJmRy5Lkt7BT1QTZdrbMuyfzhzf8gwD3anFe7I17rmnZ7fk4fULk9bsXcsL2isPgPcHZM5aN5Di0wDHCJ4KOl8a3rxblxZOtOdOsA6JssarTFQnK9o66Tnyu6EH78Vx3+KBy3gj+xp9yuuYNUc+kHOYWGNjC4//ABYqf+aRyYwfM/VBiX7B5n+oNgWNFujtW7dR1B3ViqPa5mZhnnz8CFzajXyuHIpzZ4gWnQwmzgIhIZ3xH4gNem37JXWbqDwOhRr64d0ndDvI8tZCPC6YOVWhc8R5LGY8ypbod7n15qFekuDz3yF0zoB1P0W72ak+MeSiadlPU+n0CBjEC1UHet0hHPbqha+rvNTzY6CAHsiAvCjpKJv2RHip67AGCNyEtsZGN2a4SYldC7L14hc8sRBKt2BXMEJeTaHYdM6xZ1wQmNNoKquGXMgKy2NSVGW9KDQ1LccqfDpucdITmjACpXb3ExLafAn1jX9PVFQK5E2E3JfWzRsul2E5dlxJ+MinUaA8NcToPH5LpHZztISACdgtarZrVqkW2kVLcW7XDvAEJbaXgqNLgQY5bJjb3IcFkX4ETi1sA/0/T/KXDoDp6FRjs3SDsxEu5pyGwslyPpF9cgN1sANF89fxXH/nv8G//IX0XXfovn/+IZH9Re7eMvs0IsepGzuUdlCG8I9i9iGtSdtBPopKDZITm7QtRp0HU2mFq4ozJLdtoQlb8R8fv2WY9s3JwDVh9+KgRLuIUOXovRg9HnzWye3bJjmNPEaqVrtAoKboMqd3Pgdx16LJmwJ7e1zPI8/aUvvLYtdKcWFbKHH/AIz46EEIW+uA8+QhRSlbKox0J78SF6ic0A7AeGq2JDnQeeqHoXeSrmAkTtvotq0ZdMLtwJ0TW0qwQl3x2OqHJqNOEcNdEbSCBobB+S7YHe7BXbD7jQLmeDO1Cvdo4tZmKkmqZdCVosr7mGkqh9prE3BBzlrmzGk7pncY61ujnAffBQDHGGIA6TGqHaGQi5PRU7bsdUe8kNDneeqtGEdknVm1KVcOpyPymD58COic2GMkHuxPTX5J5bYiD3iCDseH3qttyDeOcE6FXYfsvVtWmm980xMEcZ6cE4uCaNQf2nZMLe/a7RYxKiKjCOO4XNKvsn7kuv8AZaCbe4kLL3pJhtxpCOdVRddoXLDUtGt5WgHwXGO1dAPPxf7nOJ8Bsus3E1CWgxIOq532/oi3oCmNXVNJ5AHX2AWQdsNpJbOaEZszufsETaU/0XrZmh8Y9k2srTQFUSJomaLdMvEpZXZGnJNqroIPKPsoPE28ec/4RYuQMr0K3nisZysFar00jzmzclb0TOnP2Wi2Ywpcthx0EUncD1QJfM8xw+oRtPUjgeKHxKzLXTsVJJbKYsW1HQShpRph3ioK1sRrwWpmSRLhX4j4KxWg1CrmGu7/AJKxWx1CCY3FwO7RuV2iv9iGvtWg9fkf1XP6NRWPDr8inlnipZorgyuYpg7viyasD/kCfQymOH4fTdDXVXkxwgDy47dfonF5ZfEbzSV2CVWmWT5z7FDdrZVimoPgs2HdmaZMsq1ASAD3wfSQjLbAqoBDa5dDi6cg2HDfw9EgsMSuqX4qTnAchKc2uMVDtQqa8xHvKGoljyt8NBbLS5pElxD2/wDEQd+XFF2faNub4b5zcCQdR1U9pTqv1cI8TP6pza24jVZXwS5ssWv2p/0KbVneqcs0jzAd9US4lG1GATA3UBboSuoR1WC0qoYXEuDQBqTwG/0XHO2eL/zFZ1QE5B3WTynV3mrv20xfuuoAAQdXcTmA7vhAHquaXrcxDRz1T8aRNkk3oitG7dSnZEMA8z+iEw+1Ln7QAfVG1XzIA0Bjx1Wt7OS0B347o5HT6oW5Oak0neQD6fsjbwTSI+9ErdU7kdfknYuUIy8MXvC0Uj9lGvSXB5z5JXiPFOMOwGrUGaMreZmT4BJ51XXcLbFs0wDpr6QktW9jHKuDmNXD3B+VsnbgpbyrJDagghup+SulC3aGvqEAQ4nlo3f5ql4hctcHuI1eSYPAfljyhLlFUFCbsT3VplMjZa0zpqJHyUtpe6QdeC9A3Go4jkp3ZUha4ZHgjaU7t6iU1Hb8QtrW4y6cOC17R0HTLPbV0ys7vXdVqnWU9KuQZSmrKLOmYXdCBKsFkWmCua4diWis+E4uNJKRKBRB2X62Z0CPFu2NQEhtcQGUapjZ4kDpK2NeQckZPaDvgAbLQhYdcIavcgDdZKkLUZeTFV2qGu64DTJ0AUNW6A4qodrO0Aymkw9528cBy8ShSsY3SK9jFz8Rz3nYuJ/T2VeaRrl0JO+515dVPjFxs3gNERg1mD33bN+f7Jy0hHLGFrQFKnJ3j3OwS8aDXoib+vsOZk/fooTSkkBDHYctApfq4cP1Su7EffNNKrMu/FL6rCZ+9lVi95Ll9oueFopnU3HYE+SjyHkfReiuCB8mxXRMG7QsNJrcwDgIgmNhCoNS3cNwfHgtGjSUDq7Np0WjEMXzMfTnVzvbc/L3STHxDJ2LtB4Dkl8aj1Wt2TUO50BAn/PEJE5IbCApBIKLbVI7w3G6kFo0jvOg8x9V5luBsdNZlKbTHJMHqGdRsfYrTX7+SlqUCAZ25/VQtP7/AEK43yMLZyNYUJbt2REJDKEH0DHFHW9YjZyU03qam5CxqdFqtMbqN6o627SPbuPdVOm9FMk7JbQxSLm3tnA1aZQVz2scQ50GGgk9AOKRULFzipe1VuKFhUdsX5WDwJ19gsSTaRkpUmwI9tX135KYMayTp6BQtd395jvE9eCRdnKORrnnTh+yd2YGXMdiTJ6Dl4pzioukTxlKStkVO0L6knaYH1I68JTh7wO6IytG3LoobcwM8d491jfl+6ntaGZwbvHeeeZOsffRLkxkEBXc5mzuYn1TKgzjxMICqM1XoP3KZZ425fIrcfKMybTF+MtGURuAfLl7yhsNph51gT7xsosWuS4T1aPmdfVEYUYc3wn22VUffZJL2UPsMwhpJAA1R/8AQRy9l6xuWSHcdE1/qbeQVe6ITlDcQqAahpHh9IUFWo13AMPt6cFo18QtsoI6HSYSOn4Kep+QZ7XgTw5jUI2yNN/Q8+R4FCuBZt5/uOKzTpBxlsBx8wUqcWNhJcGWUYdlcIkx84PspW2LjIAMidPT9Vh1UHRwh3pMdUbSxPvA8Yjrw39EttjUkR0sLLqDncPlsYVbNEh0Hn9hX/BLlop1GH8Lp1PAkR7Qqrd0gHSDqXEDwGg9lsZcmSjwSNpaKXLoiLehLM3AaH0n9V74UhLsckD06anptW1GmZR1KylwmfJc2EkR0KUqz4PhJdGk/JFYP2ZmHP06K7WGEw0agDwSm7GaQks8GA1drHDgqV/Farm+DSGgkuI8BA08SuqvpNAK412+uviXjgPyAN89z8/Zdj91gZfbQoZRlgpt47nlJ1PoE0aASGD8I+XXqUsp1MoHr48ExsauRpcdymti0gqtWySTGbYDl08eaOs25WxPedq778UloGXZjwJI6nn4D5pvYS4k/fP6+yFrQSZA9sOJ6/qmmHsBOu2v6pVVfqf+37fIhFCtDWkcP8Loco7Jwxfids3LI4ucfIKbDbMuII4mFG7UgHYCfedE7sKjWwOSpxbkSZdQJbfA3ycrjESFB/T6/P2Viw/GmZeHJT/1Kn09QrEiJnF2a8fvqts3Dy3UbB09/kpWs6JQ4kDZ6jigao+G/QnKT6FEiR9+yzXYKjS2eHvzWHGl3VO5g8jz8eRQQupIB9eXRb2xzNNN2hHtGxS18tMHcJbgOjk+Sz4Zc7g8dfPmPL5KO7pgERvM+vJKrS51HkE6w5wfUAJjgElqh62SWziBHAouhQko7+nf7jWeZ8Fa8HwJhILhokORQolXsbBxcNNOauWH4O0AECXc1YKeG02jRohTfy8bafJDdheDXD6QbujqtwAEuIIW5ZO505LGzaIby5ysJ4rhVzVNStUefzVHO8th7CV1jtdiGSk88mmPRcepkkE89ugCPHwxeTlE9IyZ4A6eSkqXEzwA4oWo6BAUQqzPIHTqeqYl5AfwOKFbUczoBy6KxYS30009z9PRU6yfNQffVXTDDAHn7NAXSMQmvqsOiefv/hYtbrSOo+f+UFjdX/ed4gffqoLWrDp9FyRzY/ti0nNtwhHPtJaYJInRVx10c+Y6CRsrpYXLPhgDXb2j6qjAtsm9Q/1QI3AnktAJ1Ck/0/W/uKslliVPNrHdRv8AUWcwqmRHCWPPIx0UzakBQZ44rdtUHgJ1SxwSyDJBWHNHSVCGDQgx6KRjyOMrDiGvSObON+I5iVi7tg9ucAbc4+SNADttCo6ehjgdVxwioyH8dDsmVsHSCN1PcWozZh5oljIHl9+SFxDU2kdG7H2LKlD4pJdUJh08COA6J1RBY5VL+G+IZKxou2qDT/sNvUfJdCu7XovPyx6ZUejin1RTCrJ8hSvbCDw7QwmVw3RAmGwE1FBdVtFI8IS5P4jyC5sJFG7aVswLeABXPSdug+/qr92gpEtceJVGvKBaUzG9ATWwOu/3WGrS4Oi1a5PS0Ib2E2T4qDxVzwmvETwn78NlSmNIdKueEsD2Sd9/KI+aXMOJXu04y13dRp1G6gsaoAk66pr2ytwC08gPQgfVILafFGtoW9Ohrcd5sDRR08QqNGUEhaUKbiZO3XRMbNlJ7g15jrz8SqsTj/pLmT/wBZiVXgTPHqiP5645O9CrdhuBUmnNEneTqmfwmdFTf0Ss51/IDothhw806+At20VzwMYpoQnDuZUZw8jafvmrH/Lr38ugeKQXUitst3NIlS1LYkabp+62WrbeEPbkbaEfw+PPfovMp8ImPknD7bU9VGKOmyxwkdaF9vUcxwe0wWkEGNiNQfULvWCXzLu3ZVb+Yd4cnDQg+a4iLdXD+HeMfArGm49ypHk4beu3op82JtXQ/DOnVl9NsWOlHPbIUlRwK1adFD0lnU2L6tHVA31GGHxT1zZQ13bghY4sNSKDiVlmYPTzVKxOz1IOi6ddW5BcB6c+oVUxWxmZ0PzXRtDKTRza9tS0kGfvkhabY34K04lSLHZHiWnUcx/1KTVcP4tJI9wq4vWyOa3oktKWaPD7KsXZ6pllh4fJVa0L2GCDCaYZeFtVpPgeoKXki+BmOS5GnadkgcdI8lVKNPKdCr9ilAOaOR0VQuaBE8kOKTqjc0VyQ1KriQCdOS2eIQdXNm6oinmO6tjpEEtsZUMerNp5Wu247lCf1it/7HIW1OpCk+AnwlGtk8o70XAHos/ECZ1aQ5IZ9MTsvf6YvweZ3JIga6VJCZ2Vu2Ngj6du3kEqUYLwGsshHRtiei3fahOK9IAaBBFoQdtM3vMVVqUIfKm1xSEbJPX0OiYvTxkjvyGZLAstEajSFA15W4cUL9Khi9Qy/wCE9oMzBmPeAgpmzFxzXMqNUjYouncO5lRT/jo3aK4eudbOjMxYc1ucTB4rnzLl39xUzbl39xU8v49fI+PrPot13XaUlxKmCJB9UvNd3MrDqpjdB+EkH+UxHjltMJOaB24KxXplAOaqI+ljRLP1DcrFL7OVqLNNsqkpN3Qy9LE1Z2S21YloDuWv6obELWZ00kj0W7EUEh+kSHr1DaK5WshMwtHW2myd3DBOyhqBb2Ncgdz6EdO1gqX+X8UwctYXdkFzP//Z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4" descr="data:image/jpeg;base64,/9j/4AAQSkZJRgABAQAAAQABAAD/2wCEAAkGBxQTEhUUExQUFhQXFxcYGBgXFBQUHBccFxcXFxwUFBcYHCggGhwlHBcXITEhJSksLi4uFx8zODMsNygtLisBCgoKDg0OGxAQGiwkICQsLCwsLCwsLCwsLCwsLCwsLCwsLCwsLCwsLCwsLCwsLCwsLCwsLCwsLCwsLCwsLCwsLP/AABEIAPsAyQMBIgACEQEDEQH/xAAcAAACAgMBAQAAAAAAAAAAAAAEBQMGAQIHAAj/xAA6EAABAwIEAwYEBAUEAwAAAAABAAIRAwQFEiExQVFhBiJxgZGhE7HB8DJC0eEHFBVS8RYjYnIkU7L/xAAZAQADAQEBAAAAAAAAAAAAAAACAwQBAAX/xAAmEQACAgIBAwQCAwAAAAAAAAAAAQIRAyExEhNBBDJRYRQiBXGB/9oADAMBAAIRAxEAPwCpvwltS6ynYNn3TTE+y1LIDEHmEVToUzcFw0dkI36hNba1Ja4ud3eA6p4k5NiNkaTy0+R5oVWTtiBmbG+qraYjjC8swvLTjC8swvALjjCyGraFJTHVC3RqVkMLVGGkNp19ih6jXD8uv3qEvvRGdtmgatsmkqLOVltwdiheb4NWM2LViFu6o4AR1BUrSY23Pss7/wBHdr7Bl6EaADoYn0WlW1I1GyOOWMgZY2gSF5b5VrCaAYXoWVhccYXlleXHGq8sryw4vbcMrh2drjGseHJb1sRuQ0gtV6sgwtbT0mAfVZxS0pmnmAGkj0S0YcauWVKhLnBBimTwPoukOwxpyiPxR7osYdRpNdsIndH1HHKyFhN8dqsc6WxPRKURx4LdrZ4LVoUzWIZSoJRs9lHL2J+SmZh2bUSOgkz9R7oi1pCdZProoL3FHyQwBrRxIBJUc5OT0URikgK4oOBjcDbgR6qa1qnYn5L1rTq1TABMqw4b2QqP/GYQuSXIyMJS4QhqW7XnQZT6g/uo/wCnmePmNPVdMs+xNIDWSU0odjqfN3nBSu9EavTyOVW1k78JbO3qDsVNUptILZgAkdRxj5rq47IN6dCq32i7COhz6X4t45rllRksEkiiMw8EkmQ3kP1UtKm4mGt7vUk+YUV0K1F0VARHOdUVZYxrAATH8oV9MxcWJicp8xCX1bM8P1VmbQc/Uyeon6oC6tJ0Op4Hj6o8eZrTBnjT2ivPbC1RldmsHfqhXBWRdkzVGiwtlhEYYWIWyxC44u4va9N7S2TAj2U9PtE/K+m6ZmVbMMw1rmkuGpJjy0Ul12aZkzQJ4+aXZhU/9QDLTPFsT5JlWyV2nXuuHBUrtLa/DrEDZC2WKVKQhp05FFWjiTFsOFI6Okdd0tfA4oi7uHVT3tl6lat4hInla0h8Ma8kFN4W5rga+ikqWR/L9EIbNx3lJ6m+WO6Ug3DquZ0Sm+G4H8Qlzvwz8kBhFp3so8/0V9sKYyADSEmc64HYsfVtkdjaNaAGgBWPDrfRK6NNP7BTN2WxVDOhQARNGlBWLdG0WLKNbowKK0qUEypMWKlJG4CO7spHans2y4pkEDPGhXD8WsH29QtcIIK+mrigqL287Ntr0y4AZ2jQxv0W45uDp8G5MamrXJx2jidUaZzHKTCPpXjjqXE9CPkgLjDXMdoNtx9E0w4S3K4SPQhUuqJEnYRSa2q2DEjb/KT4haua7VMbdmR/T70PVFXtMO7p2P4T9CmYslOheTHasq6wpazIJB0IMKNXEhqvQsr0Lji/2XbCAw7ZTqPHdPrftg15qCdxI+S5UAmuG4JXqDM1pa0fmOnohaSMJ+09w15BG6QPKNv7dzHQ7VAkIJypDMcdngOZhFWj2jYT6oUQUxtWtaJdr04DxUkilDa2rNyyWgDnE/VJ7/ERMMHnxXsUvCW/2t2A5pPanM/QffNYo+Tmy3dn6c6lXHDWKr4P3QArZZVYA2jjKmybZbiVIY0qWqcWlJJaN9TnRzfUJ5YVmuGhB8DKVTHpoY0GplbsQlsm1CmjgrFZZUjdgXiFkrBanEhBWYld1QzSE1qIWo1IminHKjkva/CPg1Q6JY4wf1SK+w8shzBI2I/RdX7TYcK1FzTuBIXMWVoblfqNWnmCNNeiKEmZlSsT3FP8zT4j9twtXPzN6JpWZTd+YtIG8T6lAOty3UFrhxj6pilsU1aE942YP2f3QRCbX9PL/wBXbdCgqNAvdA3XpYpXE8/JGpA7NxKe/wAq3ogLnCnsEmCtPiv5H0KNizrjba1brlZ6BA4x2koMaWiD0C5j/Mv/ALnepWrQSu6aOWwvErr4r52CW1eSmeVFn4Dfmp5lEUSULYcdTwG3qm9rZNPeedBwGw8eqFsxx05TAk9Fvid7lECNNh15+PySHtjeELMcug50DYaKfCLcAdUlacz/ADVmtKcCVstKjce3YypVMpGkngBxTihg76utSrHJrdh+qSWjolxTrCsV1/KBzc6PQcUiWuCmO9MzX7LuGrHE9CENQu61B2kiFesKuzU0bUok8ocJjSJk/JaYrYMqS2pT+HU4Ed5rvB36wUPW/IXSlwT9msfNRve3Vxs7xcfw+s6jW+Gea6ZhBJaEPDGNJrY+N1Cgq4zSZ+NwCCvXQCVSr6i+o8wSdeA+q7uMDsxLxUx+gTAqN81tQvWP/C4HwKolDswXGXFw8NE2t+zwbqyq5rxqCQPoubs1Rrge3Y0K5B2le1lR8D82o9v09F1WhXe5pbUEVG6O5O5Pb0P0XJe11QNu3NcJHKY8wVmPmjMvFmlNjKjdvvx+hQFxh4brmeOsA/oUfb4e2O7UeOjhPnosVxVp6iKjePNM/oSJS4kFp1Hh7wpcApRW15fVZugHHMzjwO4I4KCzusjp+wq8EtUTZ4+S73FowgHLtqhP5dvIISnjwgDMIKm/qDOYVJIUujTkwFLUbGgW1mIBPl9SfRRVEUtsNaIXKMHdTOCEuTDUiY2BMLvTeAPvQc0uurkuPTgtHFaEJaQTbYRhrZeFc7O2zBVXBWd6V0TAaYgaSeASsrH4VoruMsexhy7JLZW1SpO8xI1j5rqR7NmoZqbbgcFLR7JFp7joHKEtZUkMeK3ZQsJ7P3QeQ0aHKc8d5pBBBY78uu54jRX+vVuaLvhva+5p6EPYO8OjuoTvDez7mfmb5NTSrRyt3JQSn1B44KH2ULF7P/eY9siQDBEETwK6Z2cp9xs8lSr+DUa3cl2qv+HNytAHJAuRsvaD41SLhDR4wqxVum0hq5tMDcu+gV1DZnmqB2g7JMzOOd0uBHfJeBJmRy5Lkt7BT1QTZdrbMuyfzhzf8gwD3anFe7I17rmnZ7fk4fULk9bsXcsL2isPgPcHZM5aN5Di0wDHCJ4KOl8a3rxblxZOtOdOsA6JssarTFQnK9o66Tnyu6EH78Vx3+KBy3gj+xp9yuuYNUc+kHOYWGNjC4//ABYqf+aRyYwfM/VBiX7B5n+oNgWNFujtW7dR1B3ViqPa5mZhnnz8CFzajXyuHIpzZ4gWnQwmzgIhIZ3xH4gNem37JXWbqDwOhRr64d0ndDvI8tZCPC6YOVWhc8R5LGY8ypbod7n15qFekuDz3yF0zoB1P0W72ak+MeSiadlPU+n0CBjEC1UHet0hHPbqha+rvNTzY6CAHsiAvCjpKJv2RHip67AGCNyEtsZGN2a4SYldC7L14hc8sRBKt2BXMEJeTaHYdM6xZ1wQmNNoKquGXMgKy2NSVGW9KDQ1LccqfDpucdITmjACpXb3ExLafAn1jX9PVFQK5E2E3JfWzRsul2E5dlxJ+MinUaA8NcToPH5LpHZztISACdgtarZrVqkW2kVLcW7XDvAEJbaXgqNLgQY5bJjb3IcFkX4ETi1sA/0/T/KXDoDp6FRjs3SDsxEu5pyGwslyPpF9cgN1sANF89fxXH/nv8G//IX0XXfovn/+IZH9Re7eMvs0IsepGzuUdlCG8I9i9iGtSdtBPopKDZITm7QtRp0HU2mFq4ozJLdtoQlb8R8fv2WY9s3JwDVh9+KgRLuIUOXovRg9HnzWye3bJjmNPEaqVrtAoKboMqd3Pgdx16LJmwJ7e1zPI8/aUvvLYtdKcWFbKHH/AIz46EEIW+uA8+QhRSlbKox0J78SF6ic0A7AeGq2JDnQeeqHoXeSrmAkTtvotq0ZdMLtwJ0TW0qwQl3x2OqHJqNOEcNdEbSCBobB+S7YHe7BXbD7jQLmeDO1Cvdo4tZmKkmqZdCVosr7mGkqh9prE3BBzlrmzGk7pncY61ujnAffBQDHGGIA6TGqHaGQi5PRU7bsdUe8kNDneeqtGEdknVm1KVcOpyPymD58COic2GMkHuxPTX5J5bYiD3iCDseH3qttyDeOcE6FXYfsvVtWmm980xMEcZ6cE4uCaNQf2nZMLe/a7RYxKiKjCOO4XNKvsn7kuv8AZaCbe4kLL3pJhtxpCOdVRddoXLDUtGt5WgHwXGO1dAPPxf7nOJ8Bsus3E1CWgxIOq532/oi3oCmNXVNJ5AHX2AWQdsNpJbOaEZszufsETaU/0XrZmh8Y9k2srTQFUSJomaLdMvEpZXZGnJNqroIPKPsoPE28ec/4RYuQMr0K3nisZysFar00jzmzclb0TOnP2Wi2Ywpcthx0EUncD1QJfM8xw+oRtPUjgeKHxKzLXTsVJJbKYsW1HQShpRph3ioK1sRrwWpmSRLhX4j4KxWg1CrmGu7/AJKxWx1CCY3FwO7RuV2iv9iGvtWg9fkf1XP6NRWPDr8inlnipZorgyuYpg7viyasD/kCfQymOH4fTdDXVXkxwgDy47dfonF5ZfEbzSV2CVWmWT5z7FDdrZVimoPgs2HdmaZMsq1ASAD3wfSQjLbAqoBDa5dDi6cg2HDfw9EgsMSuqX4qTnAchKc2uMVDtQqa8xHvKGoljyt8NBbLS5pElxD2/wDEQd+XFF2faNub4b5zcCQdR1U9pTqv1cI8TP6pza24jVZXwS5ssWv2p/0KbVneqcs0jzAd9US4lG1GATA3UBboSuoR1WC0qoYXEuDQBqTwG/0XHO2eL/zFZ1QE5B3WTynV3mrv20xfuuoAAQdXcTmA7vhAHquaXrcxDRz1T8aRNkk3oitG7dSnZEMA8z+iEw+1Ln7QAfVG1XzIA0Bjx1Wt7OS0B347o5HT6oW5Oak0neQD6fsjbwTSI+9ErdU7kdfknYuUIy8MXvC0Uj9lGvSXB5z5JXiPFOMOwGrUGaMreZmT4BJ51XXcLbFs0wDpr6QktW9jHKuDmNXD3B+VsnbgpbyrJDagghup+SulC3aGvqEAQ4nlo3f5ql4hctcHuI1eSYPAfljyhLlFUFCbsT3VplMjZa0zpqJHyUtpe6QdeC9A3Go4jkp3ZUha4ZHgjaU7t6iU1Hb8QtrW4y6cOC17R0HTLPbV0ys7vXdVqnWU9KuQZSmrKLOmYXdCBKsFkWmCua4diWis+E4uNJKRKBRB2X62Z0CPFu2NQEhtcQGUapjZ4kDpK2NeQckZPaDvgAbLQhYdcIavcgDdZKkLUZeTFV2qGu64DTJ0AUNW6A4qodrO0Aymkw9528cBy8ShSsY3SK9jFz8Rz3nYuJ/T2VeaRrl0JO+515dVPjFxs3gNERg1mD33bN+f7Jy0hHLGFrQFKnJ3j3OwS8aDXoib+vsOZk/fooTSkkBDHYctApfq4cP1Su7EffNNKrMu/FL6rCZ+9lVi95Ll9oueFopnU3HYE+SjyHkfReiuCB8mxXRMG7QsNJrcwDgIgmNhCoNS3cNwfHgtGjSUDq7Np0WjEMXzMfTnVzvbc/L3STHxDJ2LtB4Dkl8aj1Wt2TUO50BAn/PEJE5IbCApBIKLbVI7w3G6kFo0jvOg8x9V5luBsdNZlKbTHJMHqGdRsfYrTX7+SlqUCAZ25/VQtP7/AEK43yMLZyNYUJbt2REJDKEH0DHFHW9YjZyU03qam5CxqdFqtMbqN6o627SPbuPdVOm9FMk7JbQxSLm3tnA1aZQVz2scQ50GGgk9AOKRULFzipe1VuKFhUdsX5WDwJ19gsSTaRkpUmwI9tX135KYMayTp6BQtd395jvE9eCRdnKORrnnTh+yd2YGXMdiTJ6Dl4pzioukTxlKStkVO0L6knaYH1I68JTh7wO6IytG3LoobcwM8d491jfl+6ntaGZwbvHeeeZOsffRLkxkEBXc5mzuYn1TKgzjxMICqM1XoP3KZZ425fIrcfKMybTF+MtGURuAfLl7yhsNph51gT7xsosWuS4T1aPmdfVEYUYc3wn22VUffZJL2UPsMwhpJAA1R/8AQRy9l6xuWSHcdE1/qbeQVe6ITlDcQqAahpHh9IUFWo13AMPt6cFo18QtsoI6HSYSOn4Kep+QZ7XgTw5jUI2yNN/Q8+R4FCuBZt5/uOKzTpBxlsBx8wUqcWNhJcGWUYdlcIkx84PspW2LjIAMidPT9Vh1UHRwh3pMdUbSxPvA8Yjrw39EttjUkR0sLLqDncPlsYVbNEh0Hn9hX/BLlop1GH8Lp1PAkR7Qqrd0gHSDqXEDwGg9lsZcmSjwSNpaKXLoiLehLM3AaH0n9V74UhLsckD06anptW1GmZR1KylwmfJc2EkR0KUqz4PhJdGk/JFYP2ZmHP06K7WGEw0agDwSm7GaQks8GA1drHDgqV/Farm+DSGgkuI8BA08SuqvpNAK412+uviXjgPyAN89z8/Zdj91gZfbQoZRlgpt47nlJ1PoE0aASGD8I+XXqUsp1MoHr48ExsauRpcdymti0gqtWySTGbYDl08eaOs25WxPedq778UloGXZjwJI6nn4D5pvYS4k/fP6+yFrQSZA9sOJ6/qmmHsBOu2v6pVVfqf+37fIhFCtDWkcP8Loco7Jwxfids3LI4ucfIKbDbMuII4mFG7UgHYCfedE7sKjWwOSpxbkSZdQJbfA3ycrjESFB/T6/P2Viw/GmZeHJT/1Kn09QrEiJnF2a8fvqts3Dy3UbB09/kpWs6JQ4kDZ6jigao+G/QnKT6FEiR9+yzXYKjS2eHvzWHGl3VO5g8jz8eRQQupIB9eXRb2xzNNN2hHtGxS18tMHcJbgOjk+Sz4Zc7g8dfPmPL5KO7pgERvM+vJKrS51HkE6w5wfUAJjgElqh62SWziBHAouhQko7+nf7jWeZ8Fa8HwJhILhokORQolXsbBxcNNOauWH4O0AECXc1YKeG02jRohTfy8bafJDdheDXD6QbujqtwAEuIIW5ZO505LGzaIby5ysJ4rhVzVNStUefzVHO8th7CV1jtdiGSk88mmPRcepkkE89ugCPHwxeTlE9IyZ4A6eSkqXEzwA4oWo6BAUQqzPIHTqeqYl5AfwOKFbUczoBy6KxYS30009z9PRU6yfNQffVXTDDAHn7NAXSMQmvqsOiefv/hYtbrSOo+f+UFjdX/ed4gffqoLWrDp9FyRzY/ti0nNtwhHPtJaYJInRVx10c+Y6CRsrpYXLPhgDXb2j6qjAtsm9Q/1QI3AnktAJ1Ck/0/W/uKslliVPNrHdRv8AUWcwqmRHCWPPIx0UzakBQZ44rdtUHgJ1SxwSyDJBWHNHSVCGDQgx6KRjyOMrDiGvSObON+I5iVi7tg9ucAbc4+SNADttCo6ehjgdVxwioyH8dDsmVsHSCN1PcWozZh5oljIHl9+SFxDU2kdG7H2LKlD4pJdUJh08COA6J1RBY5VL+G+IZKxou2qDT/sNvUfJdCu7XovPyx6ZUejin1RTCrJ8hSvbCDw7QwmVw3RAmGwE1FBdVtFI8IS5P4jyC5sJFG7aVswLeABXPSdug+/qr92gpEtceJVGvKBaUzG9ATWwOu/3WGrS4Oi1a5PS0Ib2E2T4qDxVzwmvETwn78NlSmNIdKueEsD2Sd9/KI+aXMOJXu04y13dRp1G6gsaoAk66pr2ytwC08gPQgfVILafFGtoW9Ohrcd5sDRR08QqNGUEhaUKbiZO3XRMbNlJ7g15jrz8SqsTj/pLmT/wBZiVXgTPHqiP5645O9CrdhuBUmnNEneTqmfwmdFTf0Ss51/IDothhw806+At20VzwMYpoQnDuZUZw8jafvmrH/Lr38ugeKQXUitst3NIlS1LYkabp+62WrbeEPbkbaEfw+PPfovMp8ImPknD7bU9VGKOmyxwkdaF9vUcxwe0wWkEGNiNQfULvWCXzLu3ZVb+Yd4cnDQg+a4iLdXD+HeMfArGm49ypHk4beu3op82JtXQ/DOnVl9NsWOlHPbIUlRwK1adFD0lnU2L6tHVA31GGHxT1zZQ13bghY4sNSKDiVlmYPTzVKxOz1IOi6ddW5BcB6c+oVUxWxmZ0PzXRtDKTRza9tS0kGfvkhabY34K04lSLHZHiWnUcx/1KTVcP4tJI9wq4vWyOa3oktKWaPD7KsXZ6pllh4fJVa0L2GCDCaYZeFtVpPgeoKXki+BmOS5GnadkgcdI8lVKNPKdCr9ilAOaOR0VQuaBE8kOKTqjc0VyQ1KriQCdOS2eIQdXNm6oinmO6tjpEEtsZUMerNp5Wu247lCf1it/7HIW1OpCk+AnwlGtk8o70XAHos/ECZ1aQ5IZ9MTsvf6YvweZ3JIga6VJCZ2Vu2Ngj6du3kEqUYLwGsshHRtiei3fahOK9IAaBBFoQdtM3vMVVqUIfKm1xSEbJPX0OiYvTxkjvyGZLAstEajSFA15W4cUL9Khi9Qy/wCE9oMzBmPeAgpmzFxzXMqNUjYouncO5lRT/jo3aK4eudbOjMxYc1ucTB4rnzLl39xUzbl39xU8v49fI+PrPot13XaUlxKmCJB9UvNd3MrDqpjdB+EkH+UxHjltMJOaB24KxXplAOaqI+ljRLP1DcrFL7OVqLNNsqkpN3Qy9LE1Z2S21YloDuWv6obELWZ00kj0W7EUEh+kSHr1DaK5WshMwtHW2myd3DBOyhqBb2Ncgdz6EdO1gqX+X8UwctYXdkFzP//Z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12737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C3F94"/>
                </a:solidFill>
              </a:rPr>
              <a:t>Financial Analysis, cont.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76400"/>
            <a:ext cx="4572000" cy="375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59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UFhUXGBgbGBgYGBgXGhoaFx0XHBwaFxcYHCggGR8lHBwaITEhJSkrLi4uGB8zODMsNygtLisBCgoKDg0OGxAQGywkICQsLCwsLCwsLCwsLCwsLCwsLCwsLCwsLCwsLCwsLCwsLCwsLCwsLCwsLCwsLCwsLCwsLP/AABEIAMIBAwMBIgACEQEDEQH/xAAcAAACAgMBAQAAAAAAAAAAAAAFBgMEAAECBwj/xABBEAABAgMFBQYDBgUEAQUAAAABAhEAAyEEBRIxQVFhcYGRBiKhscHwEzLRQlJicuHxByOCkqIUM7LC0iQ0Q1OD/8QAGQEAAwEBAQAAAAAAAAAAAAAAAgMEAAEF/8QAKxEAAgICAgEDAwMFAQAAAAAAAAECEQMhEjFBEzJRBCJxYZHwM0KBgqEj/9oADAMBAAIRAxEAPwBqjIyMjo4yMjIyMYyMjIyMYyOCHjuOQYxjTCODN0FT7zjFpcVMUp8z4SCSUhCQ7mhaON0ZKyC/ryEqUtWJmS6lbBkAn8RNBzOjHxm+r3VPmFRogUSnPCOeZOZOpJgr2t7Rm0d1NEOTx0BPLzMKsLu9h9I6USYs2STiOEczu1iCUl+J8oYbts4QkqWKCqsnKtE8HbiTujk5UjsI2yWksAJbEah9B94+g9jgKJoCa5qOZzyJ0iFKiolRqpR6nYNwyi/JRhFVNzbpQ+A0zETSdFsF8F26JQQQVKbr5tHod22xJSBiA/qbyEef2CUg1K0g/kUT/csw6XQnAAypZbUhuihTxiPI9j+Ko5vSyYSVAkhWdfGvnHnl92EhRzY1B+keuWhpiWWmu4v0IqOjQBvLs98RPdD8YOE6A43o8tloY5ekHrutZHzKJGrlP0rFu3dm1pdngNNsJTmDDHNSOqDiOliWhTd8MfssCBxxAecMNgsqSO4twc00KegU6fGPKZcwDMH+4jyTBCy3ohJDTSjmpR8S0KeJ+ArTH+9LjI70t6ZgOW4UBI3HKA06zmaky1D+Yl2B+0NU9MvYju6+0iwQ0wL3KT/2oRyBhkTa5M4AqGBQyIOXqB0hadHJJpb2IV12fAtjVCtun5ujEjYNsPF2z1AALJpRzm75HeC4fXmHrXl2dBV8SWpgat3SH2guNQCwfKLEiSWGIEOGLgguAA9dSADyi/BPZFmWgpGoikKoDt8DEsXJkpkbjI1HTG43GhG4xjUZGRkcMZGRqMMYxjxuIsTkc/SOgqMY7iBSq09/WNTFliADxiNUwM5oB6ekC2dSNTZupLAZnLLj5x572jvVVsOCUcMhJqs/bIav5Rm/LNhBG8rTMvCYZEo4bOktNWPtEN3RtgP2pnJEpMqUGlDI/fKdX+6HoftFzkzqbsZFUI9rWCokUD0G7R4iCdInmyso6ky395+xBJ6ONbLd3yBnmwBba+Q5k13PBCeMQTKSdRzJfTVnxcxEcgMmvE8T9EV4rVDF2Fu4rVMtCg4T8tKPtA3OByMIyzUU5PwPxxvR3Kuz4YwihA7yssIDOH3fV4CzbdiVhkin3y5UrgNB4wb7bTygJkJJdYxr/I5wp5qc/wBI+8YHXNZNsSp1Hk+2WJW+K6LN22WYS5f/ACHkYa7ss6gQ5Lc8vSNWCQAzQas8uJ3JtjqSVFqy2EUOfP0zgzJsgMU5GUErMqkHARMqWq50qctWANs7OgvQNwh1BjDJBhjxp9ARzNHjt+9kBUoDHhCTaZGAstJA6jrH0PbruBBDR5p21uPNSRXdHITcXUhmpq12IOBUvvIV3c6ZcxDFc/aBaQHLbxVPTQwryZpSrCflJq+h2wSkJCFMoEJUQFfgUclDca89xEUZMakti4TaZ6Ldt+IVmQgq391XEfX9ILymGIDVixah2jQ+GceYzgZZYj6EekM1xXnQJSXAbuHTWj1ESLljdoOcIyQ3yZg0pu/SJXgXKtLtnwPpti2mYdKjYfrHo4c6kjz8mJxZbjIiRM67DEjxUmJNxkZGQRjIyMjRgTGRuNRsGMYprVhV5c2fofdI6mp5HQ5+xEtplYhmx0OwxXltkpIB3AQL0dN/GemStn6+sK/aK1LtE3/SSVFIH+8saCncTv27+Bgr2gXglEpA+Ie7LOWEq1fdnyhbu27jhZC1gzKrUc8B+UHXEXc8VbRCpy3QyMfITlykCUJMkhMlDgqzxHUDaCXBVrlqYT+1trStYShsCAw3ks58B0fWGC9FhCQlKnLUAHdA906wnW5irg7wuUt0MjHyCVhz7oImu2XiWaHCkNvrnzNYiT9pR2gDlU+kErik90q0cnoG9TBt1E4lcjq1EsQ1SW4qUxLcaR6z2fusSbNJlhnJrvNST4HrHmd0WXHaJQOhKz1p/lhEez3fLYoDfKw65+RiH6l9RKYa2eP9opvxbbPVoJhQn8svuJbkkHnBC7AwEDxLxLUdqlHqTBywycoDJLwWYo0HbvTlByQiBt3Iyg7IRSEo5NksoUi7IMVUJizLyhiEyLksxZRFOUYuS4fARM5mpgBflgC0kQxKEVbTLcGByRs7jlTPnftVd3w5qg0cBHxJKVVyKTXVLGu8pwniiG/+JVhYhcK3Z4PLnJ+7hmDiHDcxTnDITuF/AySqX5O5M4rlYVfNLpuIIoByChElgmFKk1/C+w1Z92XSIZaO8WzbyIOX5S0dyl/KWo5SrlkejDlGls7Ec7rvMLDKz95vnwMGJczYR70hNsymZRfOpG3afL96M93WsUCjuBGo8uUTJ09GyQ0Fpcx884mB2ViEAHPLQ/XZGfEKffrF0MzS+4hlD4LImcekaiIWr24jId68fkD038FmMMZGQ9izQjcajcYxqMUkHONxqMYXO1VmSUh3olepzKSkeccosyEJBOzEslyz5czpsbhFq/5eJJJPdSCTzBA6VPSFldrMxEtPDEN47td5IyiabUW2OirSRVvScazDQqokcX8g/TfC1aEd4gagj30EMF4zHWw0c8/lSPB+cLk6cBOQ2Tkvsagf+0HnCYK9j3oozwyUU+YE83IPgBB26JbWYbyrxMseBxCAtrGEAapdI5Z+ZHLdDNZJeGzyh+Gv+avQweV1E5jVyCHYqz4rUVNQYE9Bjb+4J8I9MshOMcQ39qj9YSewNn78xWgUp+oS/QQ7WUjEDk65Y/uH6mIMjuX7D30eWy5LLV+ZXmYNWGXC3bzPlzpgApjUwoaEkh97ERLYu0RSWWn0jrxt9FPqRSo9AsQEGpAhOuy/pRarHfDJYrWCHBBygEmgZbCzR2gxXEx427QViwjKi5LhdtF8S5YdSulYHTu2qR8iCd6i3gK8oZGaQt45MeAIhnohRsPaC0TvlAAORDesFZUu0/8A2J4M/jBOSYHpuL2xX/iPZMUknZHmvZctOUnRQI8m8THrfaaVMVIWmYlJLGqeeYMeS3anDaEaO/vwgYPUkPfhkqxhWdwfiBT1HQxxKIxKToa+vrFu9BhnpOhxA8Du4RU+EyhuYfTwg2zqDV3u28UI2ts5Md4gzYFJIOz7Qp3d/DfAy6ZVG6ctvA+cX0oUkhQocnzB2g/s4frK39wbWhgkJIFKjZWCMkgjdvgVdtpBDGgzDHTd7pwyLyUVbodeB0irDKuiHKvk6MkbBGom7wpheMizn+n/AAn4leMjDGooYsyNxqMjGMJjRVHClRVtk4hJY1OX197o43RkgdeE7EcI+V3UdugDa/oITpVoHxVIB7oNNvebOJe0N84XRKJc0Kn8AebdeYGxy1oV8VWpq+u4b2ctEmR2irHGiW8rQwLagcqNXkTASWr+aNyS/DCT1gve6XLgjCQ4P/LXQe6wGQaqORNOQFPKO4/aafuJF98K3qB6lj4qEOE5H8tIOY2bfhLduZMKlyqeYneR4Mof8RDXLDpQHzHiJQHmYXndJIdiXkaewAGKYG58VH6GGKSo/DxHNIlK5pY16GFjsBMeZMB+19VfWGtKHC0bcQ8v/LwiGXuGS7PJO3tpmSrbOQn76m4O4f8ApKeREL3+vnEpHdUpSmSMLuSWAEOv8RLM9qRMAfFLQS1KpGE+CRThAix3ehSkkFSWUFVlqJSdqSCNXatDrHoQcKWiWayvopyTMQQJ0paCcW0VQWVTaCC4zpDBc954DRZIMEO0LLs6ZaJal4XVjmLZZWS5mKOHMlzTbpCMoqSe9QvX6wvJGMuijDKUV9x7Vclq+KARBydY+7Cd/DGZiRXbHpNokjKEQhaZ3LPjJI857RyZMlCpkzEoDQZk6AR5reN72g95KEyUH5XDqYa10y0EeqfxAuxS0DCMWgS4Fa94uK6U41hPTLK5YROQcQFFBLitCCAajpDMSjF7Nkc5R+0EXHMvKaELlFcxMwqwE91KlIBJSC1SAk7Pl1hr7LdsV/E+DOxoWCykrDkNmQoNUl3B20fOC/ZKyCUhGEKODF8NABTLQpQIUtlVxMVCmWJVDowXbciAorWl1bSxIL6Hbv8ALIOycK0T43O/uZq9u9KVvBjxe9kfDnoVoFt1LHwJj3S3Sg0eK/xGlYFD8/oYlh/VorT/APNsztCk91Ww+Y+oiOSXY7Qx4HLoXHOJrfO+LZpUylcL7iQoH/J+sU7KrD3Ts8vbwXig/IZu6aULYvhOuw/t5bIZhJBD6HX6wsWaay61BY8/3cc4Y7Epiz901B0IO7w6xNIKSNqkqSyg+8a/rBq75+IbDs+kVk7FU03e+kdSpZFc/e2HQi6tEk34YZSstQjnGRSTMpmeh9CIyHeq/gVwOjGRkZHpkhkaJjccqMYxDNVC12mtxJMtJajrV91OvM+sMs9QSCTpHnt6KJlA1xTlYidiASByJr/TCM0q0NxqypY7OjBMnrAwo+UHVVAH2s4oMyRviiq0KnqJDhCHAGx6ufxK1PowjqfimBMlLBKBWtMTmqm1ag18ogmzEpR8NDtr95ROp0GgAzbnCPBQl5Kky2AOk1S9d5/DuHj0iuuSmhSTUjMfSK81NRTLLZ7yjUvE4b3v3bIbxro5fyXbolYVpLuAQTwGfhSGkHDhfMJUeowjyEBbqshLb69MvrwJgvb14ZZOpZI4CnoTxTEuV2yjGqQU7FWrDMG8E9Ktzyh/mlph0xBxvIjyu6phlqSofZj06Ur4ktCwagD9n2ZeMRz7DmvIs9srLimy96C39x/WKdgsZH2oPdp5TiWtmYFJ5kke98B0LYRzmx+ONwNWyWGNYTbfZxihrts2hhVtsx1GHYm7ByJJHo/8Lvkptj02bHmH8LzTnHp684di6ZF9R7kU7dYRMFYXV9nUhThxwhtekQLEdlBMHHklHQOsVgwtUwQ+G2UYExslhGUUjkpNso3hlHjP8UAFTGJ+VOLQ1cCodwML1ap5t6/b5tI8R7cyVqnTJh+Q5cEhv15wuDXqoqUX6bIrgV8SxqRqkk8qE+PnGBygKFSC7cM/CvKKfZC04cQ0cHrSnUHlBdEr4cxSOLPuyfcQQYPIqk/3OY3cUSylgpBD6He2RI4U6Qx3dNJlgvVL9My3AueBOyFpKMJAyHlmWO4gwXuS0YCU5g5P4c37piXIh62N0jvJfcP0/ThFn4QNU0MCrvtIScL937O1tm8eREG0orTY/wBffGDwTrTI80KIUpO6MixhV7EZF32kuyGMjUaUYtEmGOTG1GsUL3vFMiWqYrJOQ2nQDeY43Rjq8yMBB19A5hBmzgUJFQEoCSdS2idM9Ttjq9u0JtAYURs1P5q+HnnAifNJYVJ3Anyy8Iiyz5OkV4oUtkF4EMQksnYKOd5J7yt/lQRwlYUVAliKEioV+bV9/PbG5d0TZi8RSUgGjt9Xi6i4kJH8xWrlj7bxgXKKVWOSbBEyz6O9fCLViu/UikX1FA7stPR68zWL9msxzNPTgNsA8jC4nVjs7U1NH2Pn73ndA+9JwVMYfKnx09Gi1a7aEjCjM67vp7rAeUrU6eJ9+W+BS8hBeyJeuwV4Q3dmb3wqShRovLjXzFOUKdmDJrmqp4BgB72RzMnthI+8pjsw4CCOsIcbYzVHp97WX4spSEs7UO8d5PIs3NtISbNMJTWhcgiHG5LwE5Dj5gA/4kkOG8SN4UN8Ld8ow2gqAoutMsWvWh/qhTQWB03Fgq8UHCTCqlTqc7YeL0lvLPCFCRZgQSpQBD93U707YoxaR3JbZ6b2DZCB1j0UEFIVHknYi2gjCFOekP6r0MuWO4pe5LP4kRoT42mJz4+TVBO1zsNdIglWh46Un4ksEgjcaHppFGVLILGCbaYqMVVeQsJkQ2ibEWKkV5syNLJo0MewT2ktwk2ebMP2EKV0B88o+fZlvnLRhmTFKA0PrqecetfxYt3w7Hg1mrSnknvHlQDnHkKksnea+gh300Vxv5ZzNJ8qT8Fu5JoTMANAp0vsxgpfk8N1qBVLRMbvIASocHAPVxzEJMlPvhDhY7cEgKLFKx3ho6WStuBZX9QjuZbtBY+qLc6UZkvEiqk14prXkcxt3R1ZZmIOc/fvpHMkKlKwhTg1lk1BbNJ5Z7i/G8kJWcSXYgFSaOgmgVvD0Oxt0SyjocmXpU50scxX3u+nRisVqcB8xl6jzhZTJIz68ffOozEErqX9k7ac9Im2mFJJobUTHAy5iNwOTaVJpsjIo9eRL6aMjiZHZgbfF5Jkyyo55JGpOyPabSVs89K2Q3rfCJCSVEPoNsedXleq7Qp1q7rltg/KKRq0z5lqnEZk5kmgA1OwCKdswoOEZ6v4ONNoTwd4klJy/BVGKj+SWXaUp0JbY8WU3wkfe4QIlIB2mLaJaBn9YS0ihNlpd6KXRCW35k8HjpNjWsgrVmNXegrvzeIv9YxZKOpbmAI7l3gpQYD+3Iev7QPF+EFyL8qUlAo3FX6RUtt4Bs30Gg/bcIrrStT1L7AfrGk2Njl9f8oyil2ayoVk1y/EfQRLJQSQPf6++UmFLs+I++Qi7Z7MXD5nQZ8zGcqRkrJEqzrQDy0gdb7RhQhO3G237I9PCDMyUzDYCeDAnyAMK/ambhmISPsJHIqdR842KPKVHMuTirHC4L1VJVIW/dUMKutDu05CDvaCZiZScsVfwmnSld4bkjyJmKTL5/8AWGORaSUo/EEvvOQPhCJxpj47pm72tASADC9PlhdIsdrpxTMDDutzECbHa0uKgcf1g4QfHkgm7lR6J2WugIklbd4ZGHu4p2NAJDx5rcd/LT3QtK0nMUPukNtn7TIlAOtKAcg4D8BrAL3bO5cMmtbHRSqRVSQTAZN/zFh0SsY2/K/MxVuq22j4xTPQlIIdOEkgDYSczvg5TJlglG7GJSYrrTFgqgJ2rvlNls65lCr5ZafvLV8o4ancDA1ZxM8s/iZbP9RbhJSe5ISxOgUplLPIYRxEJE5eJRIycNwFBBe3kolkqLzZzrUdcJJLn86q8BAgS/CLselQqXZPIgxcqcYUjX50b2DTE80V/wDzEB5dGgndiiAVJLKSUFJ2HhqNogJsbFBmy2sy+4sYpbjcQdFJfI7tpI1MGLVZ8aBNkqfDUFO93BGmWWr6msDApCxiY/DVm2ctWqX1GqTqBtpEt3FUlbhik7MjrXZQvwMTz0MWwvdtrxpcjvCi0s4IyccP01EGTYu6FoOJBZjmQDk5+0Ks+8QBKGPxEu1HKaKD6KGW7KtdXEMt12phWqFDo+YO7fpucMik3TNJtbRYk2hWEd4ZbR6xkWvhq0SFj7xZzxcZ6coyD9P9RPIiWY877SXiVrUv7KHTL4gsVf3eAh5veeUSVqGYSW46eLR51fVlaaiToBLSeKmHrHqZn4I8S3ZHPH+nkIlhhMnJxzCR8qNBzpxLjWF1ZcnZ7qd8Eu0dr+JOWdqmG5CBQecU5svBLl7VAq9B74QpjokaZmFIY1r75xJLtL5/U+UUyHieXLHCBdDEwiFDQu+lKa5Zx0+pz5H9YqSbOTkR1iYyUp+ZXIQt0ESGfs8f1eJJEpUyictukasoSflS+9WXvzg9Ks5ABVlRktUng9BuGzPSAk6CRBY7vSl6uWqTv2a12axdSnCKhnowHg+3byEW7LZnqzau/iS2zXdTRoLSrEcKK6YhkkHYdpfx3wq7CB6pg7xVkQcX5R83gyRzhHvicZk1SzmST1LtyyhpvieMOFDE6kMzJNAHzD67tc4BWKwMTMmZJIwvmpX0GfIbYtw1FWyfMnLSLEu04FIl/dSkHjn5QxicyEA5t5Qu2SSCvEcvmUs5Abo6F5Baif7eH1hWWHJ2v8j8MqVP/AUvJXxM84FyLOUqdnGoix8eCd3sqFpuKHr3WFLluizzAFKQHOoLeUN9yXTZJIBKEqWwqa5NtgFYbuCshXo8Ml23UUscI8/OEqbH5Jxa+PwGpK/iF8h7yiaez0zjJMsx1MSBnHW21sibVnEyaAlyQABUx5J2ovoWmaqYt/8ATynShORWdQN6tT9lAahJhq7Z3yBKKcRCNSPmVuT738fKLwtBmFyyQAyEDJILsBvzJOpEMwK3ZpriiuuaqYtUxVS77nyAGwaDhECR3iM6dcvq8EEy8KANTU+nvdA9STRW1/MinSK4uxHRKuW1NkELlU+JP3kluVfIGKlmrSJ5CChYUksxBrRiIXLaaHx+S/ZpipcwHQ0UNCkliCOvAwesicYxI+ZPzJ1I1B20cgjfQMIqrsomJC0MBQ6UOo2RLdstSFBYanzVdwTV2er7du6JpSsbQVs6SaooQ9KMQPmTXaKtl0g5YlAJxpBKcinPPOh1BrzeK0uSCBMQ6gWfSmhrqN+/fF+yoKe8lyk/MGZ/oR673hCewZbQUlSkkApmBjl3SfGMir8AmqQW9/hjcN5iaQPvlOJKU7VAngkg+kJd7q/9UVfdMo9Hh1t+Y/MPAH/yhIv1LWgvkQgkHYCB0r4R6WUjxivhxKmk54VNxJHo8RT5hUdwEWrcMM2a2Sj+sVmoYU2PSOAmkTIR0jUitIsSkk9YFsJE8oFmDAbdTHUmwD5lM20+68BEtlSWdhm22J7WkpScLYgwfNifbwpyd0MS1ZPLWhAckJ3keQ9ax2m9QP8AbSSTqou/1G7LdC+g4lN8xzJJJrBK3IUkUcVbZt2c/COuCujJ6DMu046TFlwHIByauXyjoIp3vaAf5YWpCWc90KKsQBqrENo4xQ7Mo75GgChxcGJr5HeSdClNN2HC/wDjA1U6O9xspIMupAWSEhiafaQGIB2E66GBMy1KxO+Tj9v0bKDIk90/iz4a+b8oEWmVXLVofCQE0V7TPUoZnIPzAr4mOLIlo6VLqeo+nvZE1nqeLw2T1oVGL5bL8qsEbsmEKitZZLwVsdnrWIZyo9CER2uFeRhwsqw0I11OAGDwxyJi+HExPGdGyQsOmY0BL1tuKj0957BGploLEqNAHgDf9t+FJUo/MznjsG4RyU3LSBhBJ7EbtZbTNn4AaJOXCpgCQSsgfepxoB0JeLNnSTjWrV/MA+JaJbllusKOQxK/t/YRfBcI/gRN8mc3izqAyxJQngDWBk8FwDoAG4CvjWL4W60j8RUfH9oqKl6mpBJO8a+BMMhrQEvkksimLGog1JlS1jTEdhY9FM9dPKBCJNW3Z7qj0i3KTlw27zUe3hUx0Andq1WdeFQeWpnGWeRDsx3HMZE5wy/6MllS1O74SK8iSKHcdnGF6yWo4WUcSDzb6efhBa7VmWCpCsSTmnN8s0n5tN+x8omm7/I1Kg3dE0pooDNnoPAGigdN+sMFmKQoghgeYI0IY8awKu+3SlsFOlxQs4I3FqtqFBxug7JsSVp/lqSW35HdqB+kLVsTNrydG5wahVOD+MajoS5gp8NZ4FJHIvGQf+oG/kXrwQ6VbcxxDN4iEi+nIE/LEVpAP3WYequcOd8qIkzCPm+z+Y0HiYW02QTRl/KRRA2tQq8T4mPXyKyGDoTb3USsrYh+9yyfziKzAcmJcbq/WLtus6jhQkEqTiIJyKaMx5HnxgdLmAKcEqDV3DUB4RRQmSWMVP5fflFqwB07wac6eZiCyDvqB4dWixZZbEA0AJCt41b3rC5DIh67rIEhL5NjO2tQ39P/ACEUb1JIU2pHUn9o6mW9SgtQzd24N9BG1I/lOK1SSeZPm0J3ytjfBSuOzAzmZ8OfKtBochzi92rZCAHGImnFi53VLR3cYEoufmZzz7zcu71MD+0M0LmbcFE+B/5FR4tBr7sgL1AhuefhWFHUsfzD6s/XZDFb7MDhYUD+LEDkPKEuyrq2n0r74w83RN+LKD5pFeT16EvHM6p2bG7VAeR3lkaZgflNc9tfCKFushAOlae9czBcS8BWr7u3r6eMd3pKCgkjIuRvo/WkcUqYXaFiXJxVGbeTxGiSQX0d+YNRDMLs+HKQVUWurHQOPABj/UIozrMxcUxZtodCOYg1kNwsmu5OsH7HKeAV0mgfafTwhqscl4jzPZbD2hSwy25QVC2ED7OholmTISmC9kk2ZQb1B+TkeIEI3bu8O6EjMn9IZ7RPZPCvgR6x5vfNq+JPGwK8qw76eNzv4F5HxizJ6cMvDuSP8kk+Rju5P9pStiFA/wBWGILQtpZfc3URZuBDy5qXzwjq8WS1AmW5A5RwzBuwD1MSz5QASrT5VcqP6xFPOKYv83rF+wHFillu8PHT3ugm62cSsgnAonM9C4Gx/wBX8YvIld0KfMOkDM7a6MaP7HE2y4yXBdJFNe62XLzER2S0F3W7uzNlpyDRyW1o7F06LdnmqxPrs2jY2UHbB99Py6p+j84pIs6vsgakUc+Ltt5ERJZLQqn6t+kRz2UpjMmwhSfiSjvILs+0ihB/EK74vXbbmU01ASMirfvLMebbneKdw2nCoEOHzGh4b/PlB21WMUWhmOmjbD6HTrCU2BL4YTloLUXTi3gVAiMijKQlh3kp3FwR0pGQ1ZEIcP5QsdpgTLEsFjMmIS+oDuSOABjpQShISkUFAw0GTN0ie95bzJX4cSumFP8A2iO97eiQj4izQhmGZOYaPbfbPPXQkW9cpCipamKapDl3LnJtXPWFq0TwVFKQwOIk8iTrziS8rSuctamJc5Z6U8Iqy7OpLqUkgMakEZgiEJK7ZQrqiaRNqFbWflSCE6hxF6tC/IUQH0gzd84LSEkwGSNbGQlei3YZzKA206/vBoLwywAKAsf7cxt+jwIkWfwIptbIc4sY2khtCCrdp9ImlsoWjieRiJSXdnPQU6AQNtYLl8/TXxaLymzDF3Ox9pYeI3RZUETE1HN6cCwpzglLiwZR5IWrMrCa0csG2bfe+Gvs8VAlQ9sMR8PdYBWqyYVBhXgfPX3ybuy6QmWuYcku3FnbqfCCzSTjYEFTI72QE94B0TCMqsff/IbYmu1SVEy1JfAxS21j3X315cI3Z5yGwLHdJIcZpJq9Ps1L7I4tdimyWWkYg+IKSxptJFK7cmDb4R4oZ07B9824mcFZpSkMdoLP1cjTLdFyZZ+7i9l6+bxzbLEJqApAYF2b7Kj/APGrZWqVepiayLKpJ2gh+RIPvdGl0qDiwfYJeGaEnIsx8ve2HS77LuhalWXEcY0ZvD30h9sSAUgjURPkdsfdRODJYRRtIgrOgVagawBxAO9CcJ3wiTv9x2qCa6aVMelLszgwhX9ZMK1NTP34RV9O6dAZlcQbeC/5ak7Ep8wIvdllgpW+dPfWBNsLp/Ml+hCm8Izs/acCm0LjyIiyUbxuiSLrISy5jrNKVi9KWxBGjHZugfNYFY2fuX3fTfE9nmuk1zBDbfdI5OIUWGbUSSFgHRxoDTLcR67oG3nI+GRMSWC/M8NddhYwcuppiQlX2gBwUkUPMRAqT3lSluRmnEKNsNXcU8dGhUZUwpKzu5bwxgBWY9vsi6uSy8JyUxTx1HB25K3QEs5QhXeRMRhOYwzAx1bukCg1OohtkSUzUDCtJYuM0kK1HeAd30eFZI0/0YcZHN3TAk4VEtpu5vDzctoB7iqgjrnUQkWmQQUkgg6vSutDzPWC1yWyrVDZH3u84lunYya5RGSZJWkkAOBlR43BOzzApIO7bGQ7hF+SXm14FC3fOn8k3zlx512ymH4hDlhlXdG4yPWykmMVVzCGIJBw5gsesavSYSpQJLBVA9BTQRuMjkRsuiAfY5eZjuwHvDl5iNRkdl0BHtDc3y8B6RPafmmDT4aTzIDnjG4yPP8AP8+S/wAAaw/Krcoeo8oI3Of5h96xuMgsvTBxly/5YExQAADDIRYsn/s0b116zPoOkZGQv+1GfZCvNX5l/wDaDPZ1RMxSSXTgJw6Oyatk8bjI3gzNlATNGEAYlJdgz55tnFudKSJgYAOtL0FXd3jcZCpdhI4QgABgB3dOEHLt/wBpPARkZCn2OXRYmiKkwVEZGRw3ghWKQidph318I1GQ/F7kD4YqH5ZfFXnA+zGvT1jcZHpx6ZDLtBi0iss6kF9/GKkv/r6RqMgI+1DX7mNfZ5VFe9YsX3/uHcqm7u6RkZE0f6jGS9oMvP5h+UHm0GezWR3oHmYyMjZfYjR7YblVsxerYWerVamykVOzxy96xkZEsuhsfI/2Idwc/MxkZGRxCH2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 descr="data:image/jpeg;base64,/9j/4AAQSkZJRgABAQAAAQABAAD/2wCEAAkGBxQTEhUUExQUFhUXGBgbGBgYGBgXGhoaFx0XHBwaFxcYHCggGR8lHBwaITEhJSkrLi4uGB8zODMsNygtLisBCgoKDg0OGxAQGywkICQsLCwsLCwsLCwsLCwsLCwsLCwsLCwsLCwsLCwsLCwsLCwsLCwsLCwsLCwsLCwsLCwsLP/AABEIAMIBAwMBIgACEQEDEQH/xAAcAAACAgMBAQAAAAAAAAAAAAAFBgMEAAECBwj/xABBEAABAgMFBQYDBgUEAQUAAAABAhEAAyEEBRIxQVFhcYGRBiKhscHwEzLRQlJicuHxByOCkqIUM7LC0iQ0Q1OD/8QAGQEAAwEBAQAAAAAAAAAAAAAAAgMEAAEF/8QAKxEAAgICAgEDAwMFAQAAAAAAAAECEQMhEjFBEzJRBCJxYZHwM0KBgqEj/9oADAMBAAIRAxEAPwBqjIyMjo4yMjIyMYyMjIyMYyOCHjuOQYxjTCODN0FT7zjFpcVMUp8z4SCSUhCQ7mhaON0ZKyC/ryEqUtWJmS6lbBkAn8RNBzOjHxm+r3VPmFRogUSnPCOeZOZOpJgr2t7Rm0d1NEOTx0BPLzMKsLu9h9I6USYs2STiOEczu1iCUl+J8oYbts4QkqWKCqsnKtE8HbiTujk5UjsI2yWksAJbEah9B94+g9jgKJoCa5qOZzyJ0iFKiolRqpR6nYNwyi/JRhFVNzbpQ+A0zETSdFsF8F26JQQQVKbr5tHod22xJSBiA/qbyEef2CUg1K0g/kUT/csw6XQnAAypZbUhuihTxiPI9j+Ko5vSyYSVAkhWdfGvnHnl92EhRzY1B+keuWhpiWWmu4v0IqOjQBvLs98RPdD8YOE6A43o8tloY5ekHrutZHzKJGrlP0rFu3dm1pdngNNsJTmDDHNSOqDiOliWhTd8MfssCBxxAecMNgsqSO4twc00KegU6fGPKZcwDMH+4jyTBCy3ohJDTSjmpR8S0KeJ+ArTH+9LjI70t6ZgOW4UBI3HKA06zmaky1D+Yl2B+0NU9MvYju6+0iwQ0wL3KT/2oRyBhkTa5M4AqGBQyIOXqB0hadHJJpb2IV12fAtjVCtun5ujEjYNsPF2z1AALJpRzm75HeC4fXmHrXl2dBV8SWpgat3SH2guNQCwfKLEiSWGIEOGLgguAA9dSADyi/BPZFmWgpGoikKoDt8DEsXJkpkbjI1HTG43GhG4xjUZGRkcMZGRqMMYxjxuIsTkc/SOgqMY7iBSq09/WNTFliADxiNUwM5oB6ekC2dSNTZupLAZnLLj5x572jvVVsOCUcMhJqs/bIav5Rm/LNhBG8rTMvCYZEo4bOktNWPtEN3RtgP2pnJEpMqUGlDI/fKdX+6HoftFzkzqbsZFUI9rWCokUD0G7R4iCdInmyso6ky395+xBJ6ONbLd3yBnmwBba+Q5k13PBCeMQTKSdRzJfTVnxcxEcgMmvE8T9EV4rVDF2Fu4rVMtCg4T8tKPtA3OByMIyzUU5PwPxxvR3Kuz4YwihA7yssIDOH3fV4CzbdiVhkin3y5UrgNB4wb7bTygJkJJdYxr/I5wp5qc/wBI+8YHXNZNsSp1Hk+2WJW+K6LN22WYS5f/ACHkYa7ss6gQ5Lc8vSNWCQAzQas8uJ3JtjqSVFqy2EUOfP0zgzJsgMU5GUErMqkHARMqWq50qctWANs7OgvQNwh1BjDJBhjxp9ARzNHjt+9kBUoDHhCTaZGAstJA6jrH0PbruBBDR5p21uPNSRXdHITcXUhmpq12IOBUvvIV3c6ZcxDFc/aBaQHLbxVPTQwryZpSrCflJq+h2wSkJCFMoEJUQFfgUclDca89xEUZMakti4TaZ6Ldt+IVmQgq391XEfX9ILymGIDVixah2jQ+GceYzgZZYj6EekM1xXnQJSXAbuHTWj1ESLljdoOcIyQ3yZg0pu/SJXgXKtLtnwPpti2mYdKjYfrHo4c6kjz8mJxZbjIiRM67DEjxUmJNxkZGQRjIyMjRgTGRuNRsGMYprVhV5c2fofdI6mp5HQ5+xEtplYhmx0OwxXltkpIB3AQL0dN/GemStn6+sK/aK1LtE3/SSVFIH+8saCncTv27+Bgr2gXglEpA+Ie7LOWEq1fdnyhbu27jhZC1gzKrUc8B+UHXEXc8VbRCpy3QyMfITlykCUJMkhMlDgqzxHUDaCXBVrlqYT+1trStYShsCAw3ks58B0fWGC9FhCQlKnLUAHdA906wnW5irg7wuUt0MjHyCVhz7oImu2XiWaHCkNvrnzNYiT9pR2gDlU+kErik90q0cnoG9TBt1E4lcjq1EsQ1SW4qUxLcaR6z2fusSbNJlhnJrvNST4HrHmd0WXHaJQOhKz1p/lhEez3fLYoDfKw65+RiH6l9RKYa2eP9opvxbbPVoJhQn8svuJbkkHnBC7AwEDxLxLUdqlHqTBywycoDJLwWYo0HbvTlByQiBt3Iyg7IRSEo5NksoUi7IMVUJizLyhiEyLksxZRFOUYuS4fARM5mpgBflgC0kQxKEVbTLcGByRs7jlTPnftVd3w5qg0cBHxJKVVyKTXVLGu8pwniiG/+JVhYhcK3Z4PLnJ+7hmDiHDcxTnDITuF/AySqX5O5M4rlYVfNLpuIIoByChElgmFKk1/C+w1Z92XSIZaO8WzbyIOX5S0dyl/KWo5SrlkejDlGls7Ec7rvMLDKz95vnwMGJczYR70hNsymZRfOpG3afL96M93WsUCjuBGo8uUTJ09GyQ0Fpcx884mB2ViEAHPLQ/XZGfEKffrF0MzS+4hlD4LImcekaiIWr24jId68fkD038FmMMZGQ9izQjcajcYxqMUkHONxqMYXO1VmSUh3olepzKSkeccosyEJBOzEslyz5czpsbhFq/5eJJJPdSCTzBA6VPSFldrMxEtPDEN47td5IyiabUW2OirSRVvScazDQqokcX8g/TfC1aEd4gagj30EMF4zHWw0c8/lSPB+cLk6cBOQ2Tkvsagf+0HnCYK9j3oozwyUU+YE83IPgBB26JbWYbyrxMseBxCAtrGEAapdI5Z+ZHLdDNZJeGzyh+Gv+avQweV1E5jVyCHYqz4rUVNQYE9Bjb+4J8I9MshOMcQ39qj9YSewNn78xWgUp+oS/QQ7WUjEDk65Y/uH6mIMjuX7D30eWy5LLV+ZXmYNWGXC3bzPlzpgApjUwoaEkh97ERLYu0RSWWn0jrxt9FPqRSo9AsQEGpAhOuy/pRarHfDJYrWCHBBygEmgZbCzR2gxXEx427QViwjKi5LhdtF8S5YdSulYHTu2qR8iCd6i3gK8oZGaQt45MeAIhnohRsPaC0TvlAAORDesFZUu0/8A2J4M/jBOSYHpuL2xX/iPZMUknZHmvZctOUnRQI8m8THrfaaVMVIWmYlJLGqeeYMeS3anDaEaO/vwgYPUkPfhkqxhWdwfiBT1HQxxKIxKToa+vrFu9BhnpOhxA8Du4RU+EyhuYfTwg2zqDV3u28UI2ts5Md4gzYFJIOz7Qp3d/DfAy6ZVG6ctvA+cX0oUkhQocnzB2g/s4frK39wbWhgkJIFKjZWCMkgjdvgVdtpBDGgzDHTd7pwyLyUVbodeB0irDKuiHKvk6MkbBGom7wpheMizn+n/AAn4leMjDGooYsyNxqMjGMJjRVHClRVtk4hJY1OX197o43RkgdeE7EcI+V3UdugDa/oITpVoHxVIB7oNNvebOJe0N84XRKJc0Kn8AebdeYGxy1oV8VWpq+u4b2ctEmR2irHGiW8rQwLagcqNXkTASWr+aNyS/DCT1gve6XLgjCQ4P/LXQe6wGQaqORNOQFPKO4/aafuJF98K3qB6lj4qEOE5H8tIOY2bfhLduZMKlyqeYneR4Mof8RDXLDpQHzHiJQHmYXndJIdiXkaewAGKYG58VH6GGKSo/DxHNIlK5pY16GFjsBMeZMB+19VfWGtKHC0bcQ8v/LwiGXuGS7PJO3tpmSrbOQn76m4O4f8ApKeREL3+vnEpHdUpSmSMLuSWAEOv8RLM9qRMAfFLQS1KpGE+CRThAix3ehSkkFSWUFVlqJSdqSCNXatDrHoQcKWiWayvopyTMQQJ0paCcW0VQWVTaCC4zpDBc954DRZIMEO0LLs6ZaJal4XVjmLZZWS5mKOHMlzTbpCMoqSe9QvX6wvJGMuijDKUV9x7Vclq+KARBydY+7Cd/DGZiRXbHpNokjKEQhaZ3LPjJI857RyZMlCpkzEoDQZk6AR5reN72g95KEyUH5XDqYa10y0EeqfxAuxS0DCMWgS4Fa94uK6U41hPTLK5YROQcQFFBLitCCAajpDMSjF7Nkc5R+0EXHMvKaELlFcxMwqwE91KlIBJSC1SAk7Pl1hr7LdsV/E+DOxoWCykrDkNmQoNUl3B20fOC/ZKyCUhGEKODF8NABTLQpQIUtlVxMVCmWJVDowXbciAorWl1bSxIL6Hbv8ALIOycK0T43O/uZq9u9KVvBjxe9kfDnoVoFt1LHwJj3S3Sg0eK/xGlYFD8/oYlh/VorT/APNsztCk91Ww+Y+oiOSXY7Qx4HLoXHOJrfO+LZpUylcL7iQoH/J+sU7KrD3Ts8vbwXig/IZu6aULYvhOuw/t5bIZhJBD6HX6wsWaay61BY8/3cc4Y7Epiz901B0IO7w6xNIKSNqkqSyg+8a/rBq75+IbDs+kVk7FU03e+kdSpZFc/e2HQi6tEk34YZSstQjnGRSTMpmeh9CIyHeq/gVwOjGRkZHpkhkaJjccqMYxDNVC12mtxJMtJajrV91OvM+sMs9QSCTpHnt6KJlA1xTlYidiASByJr/TCM0q0NxqypY7OjBMnrAwo+UHVVAH2s4oMyRviiq0KnqJDhCHAGx6ufxK1PowjqfimBMlLBKBWtMTmqm1ag18ogmzEpR8NDtr95ROp0GgAzbnCPBQl5Kky2AOk1S9d5/DuHj0iuuSmhSTUjMfSK81NRTLLZ7yjUvE4b3v3bIbxro5fyXbolYVpLuAQTwGfhSGkHDhfMJUeowjyEBbqshLb69MvrwJgvb14ZZOpZI4CnoTxTEuV2yjGqQU7FWrDMG8E9Ktzyh/mlph0xBxvIjyu6phlqSofZj06Ur4ktCwagD9n2ZeMRz7DmvIs9srLimy96C39x/WKdgsZH2oPdp5TiWtmYFJ5kke98B0LYRzmx+ONwNWyWGNYTbfZxihrts2hhVtsx1GHYm7ByJJHo/8Lvkptj02bHmH8LzTnHp684di6ZF9R7kU7dYRMFYXV9nUhThxwhtekQLEdlBMHHklHQOsVgwtUwQ+G2UYExslhGUUjkpNso3hlHjP8UAFTGJ+VOLQ1cCodwML1ap5t6/b5tI8R7cyVqnTJh+Q5cEhv15wuDXqoqUX6bIrgV8SxqRqkk8qE+PnGBygKFSC7cM/CvKKfZC04cQ0cHrSnUHlBdEr4cxSOLPuyfcQQYPIqk/3OY3cUSylgpBD6He2RI4U6Qx3dNJlgvVL9My3AueBOyFpKMJAyHlmWO4gwXuS0YCU5g5P4c37piXIh62N0jvJfcP0/ThFn4QNU0MCrvtIScL937O1tm8eREG0orTY/wBffGDwTrTI80KIUpO6MixhV7EZF32kuyGMjUaUYtEmGOTG1GsUL3vFMiWqYrJOQ2nQDeY43Rjq8yMBB19A5hBmzgUJFQEoCSdS2idM9Ttjq9u0JtAYURs1P5q+HnnAifNJYVJ3Anyy8Iiyz5OkV4oUtkF4EMQksnYKOd5J7yt/lQRwlYUVAliKEioV+bV9/PbG5d0TZi8RSUgGjt9Xi6i4kJH8xWrlj7bxgXKKVWOSbBEyz6O9fCLViu/UikX1FA7stPR68zWL9msxzNPTgNsA8jC4nVjs7U1NH2Pn73ndA+9JwVMYfKnx09Gi1a7aEjCjM67vp7rAeUrU6eJ9+W+BS8hBeyJeuwV4Q3dmb3wqShRovLjXzFOUKdmDJrmqp4BgB72RzMnthI+8pjsw4CCOsIcbYzVHp97WX4spSEs7UO8d5PIs3NtISbNMJTWhcgiHG5LwE5Dj5gA/4kkOG8SN4UN8Ld8ow2gqAoutMsWvWh/qhTQWB03Fgq8UHCTCqlTqc7YeL0lvLPCFCRZgQSpQBD93U707YoxaR3JbZ6b2DZCB1j0UEFIVHknYi2gjCFOekP6r0MuWO4pe5LP4kRoT42mJz4+TVBO1zsNdIglWh46Un4ksEgjcaHppFGVLILGCbaYqMVVeQsJkQ2ibEWKkV5syNLJo0MewT2ktwk2ebMP2EKV0B88o+fZlvnLRhmTFKA0PrqecetfxYt3w7Hg1mrSnknvHlQDnHkKksnea+gh300Vxv5ZzNJ8qT8Fu5JoTMANAp0vsxgpfk8N1qBVLRMbvIASocHAPVxzEJMlPvhDhY7cEgKLFKx3ho6WStuBZX9QjuZbtBY+qLc6UZkvEiqk14prXkcxt3R1ZZmIOc/fvpHMkKlKwhTg1lk1BbNJ5Z7i/G8kJWcSXYgFSaOgmgVvD0Oxt0SyjocmXpU50scxX3u+nRisVqcB8xl6jzhZTJIz68ffOozEErqX9k7ac9Im2mFJJobUTHAy5iNwOTaVJpsjIo9eRL6aMjiZHZgbfF5Jkyyo55JGpOyPabSVs89K2Q3rfCJCSVEPoNsedXleq7Qp1q7rltg/KKRq0z5lqnEZk5kmgA1OwCKdswoOEZ6v4ONNoTwd4klJy/BVGKj+SWXaUp0JbY8WU3wkfe4QIlIB2mLaJaBn9YS0ihNlpd6KXRCW35k8HjpNjWsgrVmNXegrvzeIv9YxZKOpbmAI7l3gpQYD+3Iev7QPF+EFyL8qUlAo3FX6RUtt4Bs30Gg/bcIrrStT1L7AfrGk2Njl9f8oyil2ayoVk1y/EfQRLJQSQPf6++UmFLs+I++Qi7Z7MXD5nQZ8zGcqRkrJEqzrQDy0gdb7RhQhO3G237I9PCDMyUzDYCeDAnyAMK/ambhmISPsJHIqdR842KPKVHMuTirHC4L1VJVIW/dUMKutDu05CDvaCZiZScsVfwmnSld4bkjyJmKTL5/8AWGORaSUo/EEvvOQPhCJxpj47pm72tASADC9PlhdIsdrpxTMDDutzECbHa0uKgcf1g4QfHkgm7lR6J2WugIklbd4ZGHu4p2NAJDx5rcd/LT3QtK0nMUPukNtn7TIlAOtKAcg4D8BrAL3bO5cMmtbHRSqRVSQTAZN/zFh0SsY2/K/MxVuq22j4xTPQlIIdOEkgDYSczvg5TJlglG7GJSYrrTFgqgJ2rvlNls65lCr5ZafvLV8o4ancDA1ZxM8s/iZbP9RbhJSe5ISxOgUplLPIYRxEJE5eJRIycNwFBBe3kolkqLzZzrUdcJJLn86q8BAgS/CLselQqXZPIgxcqcYUjX50b2DTE80V/wDzEB5dGgndiiAVJLKSUFJ2HhqNogJsbFBmy2sy+4sYpbjcQdFJfI7tpI1MGLVZ8aBNkqfDUFO93BGmWWr6msDApCxiY/DVm2ctWqX1GqTqBtpEt3FUlbhik7MjrXZQvwMTz0MWwvdtrxpcjvCi0s4IyccP01EGTYu6FoOJBZjmQDk5+0Ks+8QBKGPxEu1HKaKD6KGW7KtdXEMt12phWqFDo+YO7fpucMik3TNJtbRYk2hWEd4ZbR6xkWvhq0SFj7xZzxcZ6coyD9P9RPIiWY877SXiVrUv7KHTL4gsVf3eAh5veeUSVqGYSW46eLR51fVlaaiToBLSeKmHrHqZn4I8S3ZHPH+nkIlhhMnJxzCR8qNBzpxLjWF1ZcnZ7qd8Eu0dr+JOWdqmG5CBQecU5svBLl7VAq9B74QpjokaZmFIY1r75xJLtL5/U+UUyHieXLHCBdDEwiFDQu+lKa5Zx0+pz5H9YqSbOTkR1iYyUp+ZXIQt0ESGfs8f1eJJEpUyictukasoSflS+9WXvzg9Ks5ABVlRktUng9BuGzPSAk6CRBY7vSl6uWqTv2a12axdSnCKhnowHg+3byEW7LZnqzau/iS2zXdTRoLSrEcKK6YhkkHYdpfx3wq7CB6pg7xVkQcX5R83gyRzhHvicZk1SzmST1LtyyhpvieMOFDE6kMzJNAHzD67tc4BWKwMTMmZJIwvmpX0GfIbYtw1FWyfMnLSLEu04FIl/dSkHjn5QxicyEA5t5Qu2SSCvEcvmUs5Abo6F5Baif7eH1hWWHJ2v8j8MqVP/AUvJXxM84FyLOUqdnGoix8eCd3sqFpuKHr3WFLluizzAFKQHOoLeUN9yXTZJIBKEqWwqa5NtgFYbuCshXo8Ml23UUscI8/OEqbH5Jxa+PwGpK/iF8h7yiaez0zjJMsx1MSBnHW21sibVnEyaAlyQABUx5J2ovoWmaqYt/8ATynShORWdQN6tT9lAahJhq7Z3yBKKcRCNSPmVuT738fKLwtBmFyyQAyEDJILsBvzJOpEMwK3ZpriiuuaqYtUxVS77nyAGwaDhECR3iM6dcvq8EEy8KANTU+nvdA9STRW1/MinSK4uxHRKuW1NkELlU+JP3kluVfIGKlmrSJ5CChYUksxBrRiIXLaaHx+S/ZpipcwHQ0UNCkliCOvAwesicYxI+ZPzJ1I1B20cgjfQMIqrsomJC0MBQ6UOo2RLdstSFBYanzVdwTV2er7du6JpSsbQVs6SaooQ9KMQPmTXaKtl0g5YlAJxpBKcinPPOh1BrzeK0uSCBMQ6gWfSmhrqN+/fF+yoKe8lyk/MGZ/oR673hCewZbQUlSkkApmBjl3SfGMir8AmqQW9/hjcN5iaQPvlOJKU7VAngkg+kJd7q/9UVfdMo9Hh1t+Y/MPAH/yhIv1LWgvkQgkHYCB0r4R6WUjxivhxKmk54VNxJHo8RT5hUdwEWrcMM2a2Sj+sVmoYU2PSOAmkTIR0jUitIsSkk9YFsJE8oFmDAbdTHUmwD5lM20+68BEtlSWdhm22J7WkpScLYgwfNifbwpyd0MS1ZPLWhAckJ3keQ9ax2m9QP8AbSSTqou/1G7LdC+g4lN8xzJJJrBK3IUkUcVbZt2c/COuCujJ6DMu046TFlwHIByauXyjoIp3vaAf5YWpCWc90KKsQBqrENo4xQ7Mo75GgChxcGJr5HeSdClNN2HC/wDjA1U6O9xspIMupAWSEhiafaQGIB2E66GBMy1KxO+Tj9v0bKDIk90/iz4a+b8oEWmVXLVofCQE0V7TPUoZnIPzAr4mOLIlo6VLqeo+nvZE1nqeLw2T1oVGL5bL8qsEbsmEKitZZLwVsdnrWIZyo9CER2uFeRhwsqw0I11OAGDwxyJi+HExPGdGyQsOmY0BL1tuKj0957BGploLEqNAHgDf9t+FJUo/MznjsG4RyU3LSBhBJ7EbtZbTNn4AaJOXCpgCQSsgfepxoB0JeLNnSTjWrV/MA+JaJbllusKOQxK/t/YRfBcI/gRN8mc3izqAyxJQngDWBk8FwDoAG4CvjWL4W60j8RUfH9oqKl6mpBJO8a+BMMhrQEvkksimLGog1JlS1jTEdhY9FM9dPKBCJNW3Z7qj0i3KTlw27zUe3hUx0Andq1WdeFQeWpnGWeRDsx3HMZE5wy/6MllS1O74SK8iSKHcdnGF6yWo4WUcSDzb6efhBa7VmWCpCsSTmnN8s0n5tN+x8omm7/I1Kg3dE0pooDNnoPAGigdN+sMFmKQoghgeYI0IY8awKu+3SlsFOlxQs4I3FqtqFBxug7JsSVp/lqSW35HdqB+kLVsTNrydG5wahVOD+MajoS5gp8NZ4FJHIvGQf+oG/kXrwQ6VbcxxDN4iEi+nIE/LEVpAP3WYequcOd8qIkzCPm+z+Y0HiYW02QTRl/KRRA2tQq8T4mPXyKyGDoTb3USsrYh+9yyfziKzAcmJcbq/WLtus6jhQkEqTiIJyKaMx5HnxgdLmAKcEqDV3DUB4RRQmSWMVP5fflFqwB07wac6eZiCyDvqB4dWixZZbEA0AJCt41b3rC5DIh67rIEhL5NjO2tQ39P/ACEUb1JIU2pHUn9o6mW9SgtQzd24N9BG1I/lOK1SSeZPm0J3ytjfBSuOzAzmZ8OfKtBochzi92rZCAHGImnFi53VLR3cYEoufmZzz7zcu71MD+0M0LmbcFE+B/5FR4tBr7sgL1AhuefhWFHUsfzD6s/XZDFb7MDhYUD+LEDkPKEuyrq2n0r74w83RN+LKD5pFeT16EvHM6p2bG7VAeR3lkaZgflNc9tfCKFushAOlae9czBcS8BWr7u3r6eMd3pKCgkjIuRvo/WkcUqYXaFiXJxVGbeTxGiSQX0d+YNRDMLs+HKQVUWurHQOPABj/UIozrMxcUxZtodCOYg1kNwsmu5OsH7HKeAV0mgfafTwhqscl4jzPZbD2hSwy25QVC2ED7OholmTISmC9kk2ZQb1B+TkeIEI3bu8O6EjMn9IZ7RPZPCvgR6x5vfNq+JPGwK8qw76eNzv4F5HxizJ6cMvDuSP8kk+Rju5P9pStiFA/wBWGILQtpZfc3URZuBDy5qXzwjq8WS1AmW5A5RwzBuwD1MSz5QASrT5VcqP6xFPOKYv83rF+wHFillu8PHT3ugm62cSsgnAonM9C4Gx/wBX8YvIld0KfMOkDM7a6MaP7HE2y4yXBdJFNe62XLzER2S0F3W7uzNlpyDRyW1o7F06LdnmqxPrs2jY2UHbB99Py6p+j84pIs6vsgakUc+Ltt5ERJZLQqn6t+kRz2UpjMmwhSfiSjvILs+0ihB/EK74vXbbmU01ASMirfvLMebbneKdw2nCoEOHzGh4b/PlB21WMUWhmOmjbD6HTrCU2BL4YTloLUXTi3gVAiMijKQlh3kp3FwR0pGQ1ZEIcP5QsdpgTLEsFjMmIS+oDuSOABjpQShISkUFAw0GTN0ie95bzJX4cSumFP8A2iO97eiQj4izQhmGZOYaPbfbPPXQkW9cpCipamKapDl3LnJtXPWFq0TwVFKQwOIk8iTrziS8rSuctamJc5Z6U8Iqy7OpLqUkgMakEZgiEJK7ZQrqiaRNqFbWflSCE6hxF6tC/IUQH0gzd84LSEkwGSNbGQlei3YZzKA206/vBoLwywAKAsf7cxt+jwIkWfwIptbIc4sY2khtCCrdp9ImlsoWjieRiJSXdnPQU6AQNtYLl8/TXxaLymzDF3Ox9pYeI3RZUETE1HN6cCwpzglLiwZR5IWrMrCa0csG2bfe+Gvs8VAlQ9sMR8PdYBWqyYVBhXgfPX3ybuy6QmWuYcku3FnbqfCCzSTjYEFTI72QE94B0TCMqsff/IbYmu1SVEy1JfAxS21j3X315cI3Z5yGwLHdJIcZpJq9Ps1L7I4tdimyWWkYg+IKSxptJFK7cmDb4R4oZ07B9824mcFZpSkMdoLP1cjTLdFyZZ+7i9l6+bxzbLEJqApAYF2b7Kj/APGrZWqVepiayLKpJ2gh+RIPvdGl0qDiwfYJeGaEnIsx8ve2HS77LuhalWXEcY0ZvD30h9sSAUgjURPkdsfdRODJYRRtIgrOgVagawBxAO9CcJ3wiTv9x2qCa6aVMelLszgwhX9ZMK1NTP34RV9O6dAZlcQbeC/5ak7Ep8wIvdllgpW+dPfWBNsLp/Ml+hCm8Izs/acCm0LjyIiyUbxuiSLrISy5jrNKVi9KWxBGjHZugfNYFY2fuX3fTfE9nmuk1zBDbfdI5OIUWGbUSSFgHRxoDTLcR67oG3nI+GRMSWC/M8NddhYwcuppiQlX2gBwUkUPMRAqT3lSluRmnEKNsNXcU8dGhUZUwpKzu5bwxgBWY9vsi6uSy8JyUxTx1HB25K3QEs5QhXeRMRhOYwzAx1bukCg1OohtkSUzUDCtJYuM0kK1HeAd30eFZI0/0YcZHN3TAk4VEtpu5vDzctoB7iqgjrnUQkWmQQUkgg6vSutDzPWC1yWyrVDZH3u84lunYya5RGSZJWkkAOBlR43BOzzApIO7bGQ7hF+SXm14FC3fOn8k3zlx512ymH4hDlhlXdG4yPWykmMVVzCGIJBw5gsesavSYSpQJLBVA9BTQRuMjkRsuiAfY5eZjuwHvDl5iNRkdl0BHtDc3y8B6RPafmmDT4aTzIDnjG4yPP8AP8+S/wAAaw/Krcoeo8oI3Of5h96xuMgsvTBxly/5YExQAADDIRYsn/s0b116zPoOkZGQv+1GfZCvNX5l/wDaDPZ1RMxSSXTgJw6Oyatk8bjI3gzNlATNGEAYlJdgz55tnFudKSJgYAOtL0FXd3jcZCpdhI4QgABgB3dOEHLt/wBpPARkZCn2OXRYmiKkwVEZGRw3ghWKQidph318I1GQ/F7kD4YqH5ZfFXnA+zGvT1jcZHpx6ZDLtBi0iss6kF9/GKkv/r6RqMgI+1DX7mNfZ5VFe9YsX3/uHcqm7u6RkZE0f6jGS9oMvP5h+UHm0GezWR3oHmYyMjZfYjR7YblVsxerYWerVamykVOzxy96xkZEsuhsfI/2Idwc/MxkZGRxCH2f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2" descr="data:image/jpeg;base64,/9j/4AAQSkZJRgABAQAAAQABAAD/2wCEAAkGBxQTEhUUExQUFhQXFxcYGBgXFBQUHBccFxcXFxwUFBcYHCggGhwlHBcXITEhJSksLi4uFx8zODMsNygtLisBCgoKDg0OGxAQGiwkICQsLCwsLCwsLCwsLCwsLCwsLCwsLCwsLCwsLCwsLCwsLCwsLCwsLCwsLCwsLCwsLCwsLP/AABEIAPsAyQMBIgACEQEDEQH/xAAcAAACAgMBAQAAAAAAAAAAAAAEBQMGAQIHAAj/xAA6EAABAwIEAwYEBAUEAwAAAAABAAIRAwQFEiExQVFhBiJxgZGhE7HB8DJC0eEHFBVS8RYjYnIkU7L/xAAZAQADAQEBAAAAAAAAAAAAAAACAwQBAAX/xAAmEQACAgIBAwQCAwAAAAAAAAAAAQIRAyExEhNBBDJRYRQiBXGB/9oADAMBAAIRAxEAPwCpvwltS6ynYNn3TTE+y1LIDEHmEVToUzcFw0dkI36hNba1Ja4ud3eA6p4k5NiNkaTy0+R5oVWTtiBmbG+qraYjjC8swvLTjC8swvALjjCyGraFJTHVC3RqVkMLVGGkNp19ih6jXD8uv3qEvvRGdtmgatsmkqLOVltwdiheb4NWM2LViFu6o4AR1BUrSY23Pss7/wBHdr7Bl6EaADoYn0WlW1I1GyOOWMgZY2gSF5b5VrCaAYXoWVhccYXlleXHGq8sryw4vbcMrh2drjGseHJb1sRuQ0gtV6sgwtbT0mAfVZxS0pmnmAGkj0S0YcauWVKhLnBBimTwPoukOwxpyiPxR7osYdRpNdsIndH1HHKyFhN8dqsc6WxPRKURx4LdrZ4LVoUzWIZSoJRs9lHL2J+SmZh2bUSOgkz9R7oi1pCdZProoL3FHyQwBrRxIBJUc5OT0URikgK4oOBjcDbgR6qa1qnYn5L1rTq1TABMqw4b2QqP/GYQuSXIyMJS4QhqW7XnQZT6g/uo/wCnmePmNPVdMs+xNIDWSU0odjqfN3nBSu9EavTyOVW1k78JbO3qDsVNUptILZgAkdRxj5rq47IN6dCq32i7COhz6X4t45rllRksEkiiMw8EkmQ3kP1UtKm4mGt7vUk+YUV0K1F0VARHOdUVZYxrAATH8oV9MxcWJicp8xCX1bM8P1VmbQc/Uyeon6oC6tJ0Op4Hj6o8eZrTBnjT2ivPbC1RldmsHfqhXBWRdkzVGiwtlhEYYWIWyxC44u4va9N7S2TAj2U9PtE/K+m6ZmVbMMw1rmkuGpJjy0Ul12aZkzQJ4+aXZhU/9QDLTPFsT5JlWyV2nXuuHBUrtLa/DrEDZC2WKVKQhp05FFWjiTFsOFI6Okdd0tfA4oi7uHVT3tl6lat4hInla0h8Ma8kFN4W5rga+ikqWR/L9EIbNx3lJ6m+WO6Ug3DquZ0Sm+G4H8Qlzvwz8kBhFp3so8/0V9sKYyADSEmc64HYsfVtkdjaNaAGgBWPDrfRK6NNP7BTN2WxVDOhQARNGlBWLdG0WLKNbowKK0qUEypMWKlJG4CO7spHans2y4pkEDPGhXD8WsH29QtcIIK+mrigqL287Ntr0y4AZ2jQxv0W45uDp8G5MamrXJx2jidUaZzHKTCPpXjjqXE9CPkgLjDXMdoNtx9E0w4S3K4SPQhUuqJEnYRSa2q2DEjb/KT4haua7VMbdmR/T70PVFXtMO7p2P4T9CmYslOheTHasq6wpazIJB0IMKNXEhqvQsr0Lji/2XbCAw7ZTqPHdPrftg15qCdxI+S5UAmuG4JXqDM1pa0fmOnohaSMJ+09w15BG6QPKNv7dzHQ7VAkIJypDMcdngOZhFWj2jYT6oUQUxtWtaJdr04DxUkilDa2rNyyWgDnE/VJ7/ERMMHnxXsUvCW/2t2A5pPanM/QffNYo+Tmy3dn6c6lXHDWKr4P3QArZZVYA2jjKmybZbiVIY0qWqcWlJJaN9TnRzfUJ5YVmuGhB8DKVTHpoY0GplbsQlsm1CmjgrFZZUjdgXiFkrBanEhBWYld1QzSE1qIWo1IminHKjkva/CPg1Q6JY4wf1SK+w8shzBI2I/RdX7TYcK1FzTuBIXMWVoblfqNWnmCNNeiKEmZlSsT3FP8zT4j9twtXPzN6JpWZTd+YtIG8T6lAOty3UFrhxj6pilsU1aE942YP2f3QRCbX9PL/wBXbdCgqNAvdA3XpYpXE8/JGpA7NxKe/wAq3ogLnCnsEmCtPiv5H0KNizrjba1brlZ6BA4x2koMaWiD0C5j/Mv/ALnepWrQSu6aOWwvErr4r52CW1eSmeVFn4Dfmp5lEUSULYcdTwG3qm9rZNPeedBwGw8eqFsxx05TAk9Fvid7lECNNh15+PySHtjeELMcug50DYaKfCLcAdUlacz/ADVmtKcCVstKjce3YypVMpGkngBxTihg76utSrHJrdh+qSWjolxTrCsV1/KBzc6PQcUiWuCmO9MzX7LuGrHE9CENQu61B2kiFesKuzU0bUok8ocJjSJk/JaYrYMqS2pT+HU4Ed5rvB36wUPW/IXSlwT9msfNRve3Vxs7xcfw+s6jW+Gea6ZhBJaEPDGNJrY+N1Cgq4zSZ+NwCCvXQCVSr6i+o8wSdeA+q7uMDsxLxUx+gTAqN81tQvWP/C4HwKolDswXGXFw8NE2t+zwbqyq5rxqCQPoubs1Rrge3Y0K5B2le1lR8D82o9v09F1WhXe5pbUEVG6O5O5Pb0P0XJe11QNu3NcJHKY8wVmPmjMvFmlNjKjdvvx+hQFxh4brmeOsA/oUfb4e2O7UeOjhPnosVxVp6iKjePNM/oSJS4kFp1Hh7wpcApRW15fVZugHHMzjwO4I4KCzusjp+wq8EtUTZ4+S73FowgHLtqhP5dvIISnjwgDMIKm/qDOYVJIUujTkwFLUbGgW1mIBPl9SfRRVEUtsNaIXKMHdTOCEuTDUiY2BMLvTeAPvQc0uurkuPTgtHFaEJaQTbYRhrZeFc7O2zBVXBWd6V0TAaYgaSeASsrH4VoruMsexhy7JLZW1SpO8xI1j5rqR7NmoZqbbgcFLR7JFp7joHKEtZUkMeK3ZQsJ7P3QeQ0aHKc8d5pBBBY78uu54jRX+vVuaLvhva+5p6EPYO8OjuoTvDez7mfmb5NTSrRyt3JQSn1B44KH2ULF7P/eY9siQDBEETwK6Z2cp9xs8lSr+DUa3cl2qv+HNytAHJAuRsvaD41SLhDR4wqxVum0hq5tMDcu+gV1DZnmqB2g7JMzOOd0uBHfJeBJmRy5Lkt7BT1QTZdrbMuyfzhzf8gwD3anFe7I17rmnZ7fk4fULk9bsXcsL2isPgPcHZM5aN5Di0wDHCJ4KOl8a3rxblxZOtOdOsA6JssarTFQnK9o66Tnyu6EH78Vx3+KBy3gj+xp9yuuYNUc+kHOYWGNjC4//ABYqf+aRyYwfM/VBiX7B5n+oNgWNFujtW7dR1B3ViqPa5mZhnnz8CFzajXyuHIpzZ4gWnQwmzgIhIZ3xH4gNem37JXWbqDwOhRr64d0ndDvI8tZCPC6YOVWhc8R5LGY8ypbod7n15qFekuDz3yF0zoB1P0W72ak+MeSiadlPU+n0CBjEC1UHet0hHPbqha+rvNTzY6CAHsiAvCjpKJv2RHip67AGCNyEtsZGN2a4SYldC7L14hc8sRBKt2BXMEJeTaHYdM6xZ1wQmNNoKquGXMgKy2NSVGW9KDQ1LccqfDpucdITmjACpXb3ExLafAn1jX9PVFQK5E2E3JfWzRsul2E5dlxJ+MinUaA8NcToPH5LpHZztISACdgtarZrVqkW2kVLcW7XDvAEJbaXgqNLgQY5bJjb3IcFkX4ETi1sA/0/T/KXDoDp6FRjs3SDsxEu5pyGwslyPpF9cgN1sANF89fxXH/nv8G//IX0XXfovn/+IZH9Re7eMvs0IsepGzuUdlCG8I9i9iGtSdtBPopKDZITm7QtRp0HU2mFq4ozJLdtoQlb8R8fv2WY9s3JwDVh9+KgRLuIUOXovRg9HnzWye3bJjmNPEaqVrtAoKboMqd3Pgdx16LJmwJ7e1zPI8/aUvvLYtdKcWFbKHH/AIz46EEIW+uA8+QhRSlbKox0J78SF6ic0A7AeGq2JDnQeeqHoXeSrmAkTtvotq0ZdMLtwJ0TW0qwQl3x2OqHJqNOEcNdEbSCBobB+S7YHe7BXbD7jQLmeDO1Cvdo4tZmKkmqZdCVosr7mGkqh9prE3BBzlrmzGk7pncY61ujnAffBQDHGGIA6TGqHaGQi5PRU7bsdUe8kNDneeqtGEdknVm1KVcOpyPymD58COic2GMkHuxPTX5J5bYiD3iCDseH3qttyDeOcE6FXYfsvVtWmm980xMEcZ6cE4uCaNQf2nZMLe/a7RYxKiKjCOO4XNKvsn7kuv8AZaCbe4kLL3pJhtxpCOdVRddoXLDUtGt5WgHwXGO1dAPPxf7nOJ8Bsus3E1CWgxIOq532/oi3oCmNXVNJ5AHX2AWQdsNpJbOaEZszufsETaU/0XrZmh8Y9k2srTQFUSJomaLdMvEpZXZGnJNqroIPKPsoPE28ec/4RYuQMr0K3nisZysFar00jzmzclb0TOnP2Wi2Ywpcthx0EUncD1QJfM8xw+oRtPUjgeKHxKzLXTsVJJbKYsW1HQShpRph3ioK1sRrwWpmSRLhX4j4KxWg1CrmGu7/AJKxWx1CCY3FwO7RuV2iv9iGvtWg9fkf1XP6NRWPDr8inlnipZorgyuYpg7viyasD/kCfQymOH4fTdDXVXkxwgDy47dfonF5ZfEbzSV2CVWmWT5z7FDdrZVimoPgs2HdmaZMsq1ASAD3wfSQjLbAqoBDa5dDi6cg2HDfw9EgsMSuqX4qTnAchKc2uMVDtQqa8xHvKGoljyt8NBbLS5pElxD2/wDEQd+XFF2faNub4b5zcCQdR1U9pTqv1cI8TP6pza24jVZXwS5ssWv2p/0KbVneqcs0jzAd9US4lG1GATA3UBboSuoR1WC0qoYXEuDQBqTwG/0XHO2eL/zFZ1QE5B3WTynV3mrv20xfuuoAAQdXcTmA7vhAHquaXrcxDRz1T8aRNkk3oitG7dSnZEMA8z+iEw+1Ln7QAfVG1XzIA0Bjx1Wt7OS0B347o5HT6oW5Oak0neQD6fsjbwTSI+9ErdU7kdfknYuUIy8MXvC0Uj9lGvSXB5z5JXiPFOMOwGrUGaMreZmT4BJ51XXcLbFs0wDpr6QktW9jHKuDmNXD3B+VsnbgpbyrJDagghup+SulC3aGvqEAQ4nlo3f5ql4hctcHuI1eSYPAfljyhLlFUFCbsT3VplMjZa0zpqJHyUtpe6QdeC9A3Go4jkp3ZUha4ZHgjaU7t6iU1Hb8QtrW4y6cOC17R0HTLPbV0ys7vXdVqnWU9KuQZSmrKLOmYXdCBKsFkWmCua4diWis+E4uNJKRKBRB2X62Z0CPFu2NQEhtcQGUapjZ4kDpK2NeQckZPaDvgAbLQhYdcIavcgDdZKkLUZeTFV2qGu64DTJ0AUNW6A4qodrO0Aymkw9528cBy8ShSsY3SK9jFz8Rz3nYuJ/T2VeaRrl0JO+515dVPjFxs3gNERg1mD33bN+f7Jy0hHLGFrQFKnJ3j3OwS8aDXoib+vsOZk/fooTSkkBDHYctApfq4cP1Su7EffNNKrMu/FL6rCZ+9lVi95Ll9oueFopnU3HYE+SjyHkfReiuCB8mxXRMG7QsNJrcwDgIgmNhCoNS3cNwfHgtGjSUDq7Np0WjEMXzMfTnVzvbc/L3STHxDJ2LtB4Dkl8aj1Wt2TUO50BAn/PEJE5IbCApBIKLbVI7w3G6kFo0jvOg8x9V5luBsdNZlKbTHJMHqGdRsfYrTX7+SlqUCAZ25/VQtP7/AEK43yMLZyNYUJbt2REJDKEH0DHFHW9YjZyU03qam5CxqdFqtMbqN6o627SPbuPdVOm9FMk7JbQxSLm3tnA1aZQVz2scQ50GGgk9AOKRULFzipe1VuKFhUdsX5WDwJ19gsSTaRkpUmwI9tX135KYMayTp6BQtd395jvE9eCRdnKORrnnTh+yd2YGXMdiTJ6Dl4pzioukTxlKStkVO0L6knaYH1I68JTh7wO6IytG3LoobcwM8d491jfl+6ntaGZwbvHeeeZOsffRLkxkEBXc5mzuYn1TKgzjxMICqM1XoP3KZZ425fIrcfKMybTF+MtGURuAfLl7yhsNph51gT7xsosWuS4T1aPmdfVEYUYc3wn22VUffZJL2UPsMwhpJAA1R/8AQRy9l6xuWSHcdE1/qbeQVe6ITlDcQqAahpHh9IUFWo13AMPt6cFo18QtsoI6HSYSOn4Kep+QZ7XgTw5jUI2yNN/Q8+R4FCuBZt5/uOKzTpBxlsBx8wUqcWNhJcGWUYdlcIkx84PspW2LjIAMidPT9Vh1UHRwh3pMdUbSxPvA8Yjrw39EttjUkR0sLLqDncPlsYVbNEh0Hn9hX/BLlop1GH8Lp1PAkR7Qqrd0gHSDqXEDwGg9lsZcmSjwSNpaKXLoiLehLM3AaH0n9V74UhLsckD06anptW1GmZR1KylwmfJc2EkR0KUqz4PhJdGk/JFYP2ZmHP06K7WGEw0agDwSm7GaQks8GA1drHDgqV/Farm+DSGgkuI8BA08SuqvpNAK412+uviXjgPyAN89z8/Zdj91gZfbQoZRlgpt47nlJ1PoE0aASGD8I+XXqUsp1MoHr48ExsauRpcdymti0gqtWySTGbYDl08eaOs25WxPedq778UloGXZjwJI6nn4D5pvYS4k/fP6+yFrQSZA9sOJ6/qmmHsBOu2v6pVVfqf+37fIhFCtDWkcP8Loco7Jwxfids3LI4ucfIKbDbMuII4mFG7UgHYCfedE7sKjWwOSpxbkSZdQJbfA3ycrjESFB/T6/P2Viw/GmZeHJT/1Kn09QrEiJnF2a8fvqts3Dy3UbB09/kpWs6JQ4kDZ6jigao+G/QnKT6FEiR9+yzXYKjS2eHvzWHGl3VO5g8jz8eRQQupIB9eXRb2xzNNN2hHtGxS18tMHcJbgOjk+Sz4Zc7g8dfPmPL5KO7pgERvM+vJKrS51HkE6w5wfUAJjgElqh62SWziBHAouhQko7+nf7jWeZ8Fa8HwJhILhokORQolXsbBxcNNOauWH4O0AECXc1YKeG02jRohTfy8bafJDdheDXD6QbujqtwAEuIIW5ZO505LGzaIby5ysJ4rhVzVNStUefzVHO8th7CV1jtdiGSk88mmPRcepkkE89ugCPHwxeTlE9IyZ4A6eSkqXEzwA4oWo6BAUQqzPIHTqeqYl5AfwOKFbUczoBy6KxYS30009z9PRU6yfNQffVXTDDAHn7NAXSMQmvqsOiefv/hYtbrSOo+f+UFjdX/ed4gffqoLWrDp9FyRzY/ti0nNtwhHPtJaYJInRVx10c+Y6CRsrpYXLPhgDXb2j6qjAtsm9Q/1QI3AnktAJ1Ck/0/W/uKslliVPNrHdRv8AUWcwqmRHCWPPIx0UzakBQZ44rdtUHgJ1SxwSyDJBWHNHSVCGDQgx6KRjyOMrDiGvSObON+I5iVi7tg9ucAbc4+SNADttCo6ehjgdVxwioyH8dDsmVsHSCN1PcWozZh5oljIHl9+SFxDU2kdG7H2LKlD4pJdUJh08COA6J1RBY5VL+G+IZKxou2qDT/sNvUfJdCu7XovPyx6ZUejin1RTCrJ8hSvbCDw7QwmVw3RAmGwE1FBdVtFI8IS5P4jyC5sJFG7aVswLeABXPSdug+/qr92gpEtceJVGvKBaUzG9ATWwOu/3WGrS4Oi1a5PS0Ib2E2T4qDxVzwmvETwn78NlSmNIdKueEsD2Sd9/KI+aXMOJXu04y13dRp1G6gsaoAk66pr2ytwC08gPQgfVILafFGtoW9Ohrcd5sDRR08QqNGUEhaUKbiZO3XRMbNlJ7g15jrz8SqsTj/pLmT/wBZiVXgTPHqiP5645O9CrdhuBUmnNEneTqmfwmdFTf0Ss51/IDothhw806+At20VzwMYpoQnDuZUZw8jafvmrH/Lr38ugeKQXUitst3NIlS1LYkabp+62WrbeEPbkbaEfw+PPfovMp8ImPknD7bU9VGKOmyxwkdaF9vUcxwe0wWkEGNiNQfULvWCXzLu3ZVb+Yd4cnDQg+a4iLdXD+HeMfArGm49ypHk4beu3op82JtXQ/DOnVl9NsWOlHPbIUlRwK1adFD0lnU2L6tHVA31GGHxT1zZQ13bghY4sNSKDiVlmYPTzVKxOz1IOi6ddW5BcB6c+oVUxWxmZ0PzXRtDKTRza9tS0kGfvkhabY34K04lSLHZHiWnUcx/1KTVcP4tJI9wq4vWyOa3oktKWaPD7KsXZ6pllh4fJVa0L2GCDCaYZeFtVpPgeoKXki+BmOS5GnadkgcdI8lVKNPKdCr9ilAOaOR0VQuaBE8kOKTqjc0VyQ1KriQCdOS2eIQdXNm6oinmO6tjpEEtsZUMerNp5Wu247lCf1it/7HIW1OpCk+AnwlGtk8o70XAHos/ECZ1aQ5IZ9MTsvf6YvweZ3JIga6VJCZ2Vu2Ngj6du3kEqUYLwGsshHRtiei3fahOK9IAaBBFoQdtM3vMVVqUIfKm1xSEbJPX0OiYvTxkjvyGZLAstEajSFA15W4cUL9Khi9Qy/wCE9oMzBmPeAgpmzFxzXMqNUjYouncO5lRT/jo3aK4eudbOjMxYc1ucTB4rnzLl39xUzbl39xU8v49fI+PrPot13XaUlxKmCJB9UvNd3MrDqpjdB+EkH+UxHjltMJOaB24KxXplAOaqI+ljRLP1DcrFL7OVqLNNsqkpN3Qy9LE1Z2S21YloDuWv6obELWZ00kj0W7EUEh+kSHr1DaK5WshMwtHW2myd3DBOyhqBb2Ncgdz6EdO1gqX+X8UwctYXdkFzP//Z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4" descr="data:image/jpeg;base64,/9j/4AAQSkZJRgABAQAAAQABAAD/2wCEAAkGBxQTEhUUExQUFhQXFxcYGBgXFBQUHBccFxcXFxwUFBcYHCggGhwlHBcXITEhJSksLi4uFx8zODMsNygtLisBCgoKDg0OGxAQGiwkICQsLCwsLCwsLCwsLCwsLCwsLCwsLCwsLCwsLCwsLCwsLCwsLCwsLCwsLCwsLCwsLCwsLP/AABEIAPsAyQMBIgACEQEDEQH/xAAcAAACAgMBAQAAAAAAAAAAAAAEBQMGAQIHAAj/xAA6EAABAwIEAwYEBAUEAwAAAAABAAIRAwQFEiExQVFhBiJxgZGhE7HB8DJC0eEHFBVS8RYjYnIkU7L/xAAZAQADAQEBAAAAAAAAAAAAAAACAwQBAAX/xAAmEQACAgIBAwQCAwAAAAAAAAAAAQIRAyExEhNBBDJRYRQiBXGB/9oADAMBAAIRAxEAPwCpvwltS6ynYNn3TTE+y1LIDEHmEVToUzcFw0dkI36hNba1Ja4ud3eA6p4k5NiNkaTy0+R5oVWTtiBmbG+qraYjjC8swvLTjC8swvALjjCyGraFJTHVC3RqVkMLVGGkNp19ih6jXD8uv3qEvvRGdtmgatsmkqLOVltwdiheb4NWM2LViFu6o4AR1BUrSY23Pss7/wBHdr7Bl6EaADoYn0WlW1I1GyOOWMgZY2gSF5b5VrCaAYXoWVhccYXlleXHGq8sryw4vbcMrh2drjGseHJb1sRuQ0gtV6sgwtbT0mAfVZxS0pmnmAGkj0S0YcauWVKhLnBBimTwPoukOwxpyiPxR7osYdRpNdsIndH1HHKyFhN8dqsc6WxPRKURx4LdrZ4LVoUzWIZSoJRs9lHL2J+SmZh2bUSOgkz9R7oi1pCdZProoL3FHyQwBrRxIBJUc5OT0URikgK4oOBjcDbgR6qa1qnYn5L1rTq1TABMqw4b2QqP/GYQuSXIyMJS4QhqW7XnQZT6g/uo/wCnmePmNPVdMs+xNIDWSU0odjqfN3nBSu9EavTyOVW1k78JbO3qDsVNUptILZgAkdRxj5rq47IN6dCq32i7COhz6X4t45rllRksEkiiMw8EkmQ3kP1UtKm4mGt7vUk+YUV0K1F0VARHOdUVZYxrAATH8oV9MxcWJicp8xCX1bM8P1VmbQc/Uyeon6oC6tJ0Op4Hj6o8eZrTBnjT2ivPbC1RldmsHfqhXBWRdkzVGiwtlhEYYWIWyxC44u4va9N7S2TAj2U9PtE/K+m6ZmVbMMw1rmkuGpJjy0Ul12aZkzQJ4+aXZhU/9QDLTPFsT5JlWyV2nXuuHBUrtLa/DrEDZC2WKVKQhp05FFWjiTFsOFI6Okdd0tfA4oi7uHVT3tl6lat4hInla0h8Ma8kFN4W5rga+ikqWR/L9EIbNx3lJ6m+WO6Ug3DquZ0Sm+G4H8Qlzvwz8kBhFp3so8/0V9sKYyADSEmc64HYsfVtkdjaNaAGgBWPDrfRK6NNP7BTN2WxVDOhQARNGlBWLdG0WLKNbowKK0qUEypMWKlJG4CO7spHans2y4pkEDPGhXD8WsH29QtcIIK+mrigqL287Ntr0y4AZ2jQxv0W45uDp8G5MamrXJx2jidUaZzHKTCPpXjjqXE9CPkgLjDXMdoNtx9E0w4S3K4SPQhUuqJEnYRSa2q2DEjb/KT4haua7VMbdmR/T70PVFXtMO7p2P4T9CmYslOheTHasq6wpazIJB0IMKNXEhqvQsr0Lji/2XbCAw7ZTqPHdPrftg15qCdxI+S5UAmuG4JXqDM1pa0fmOnohaSMJ+09w15BG6QPKNv7dzHQ7VAkIJypDMcdngOZhFWj2jYT6oUQUxtWtaJdr04DxUkilDa2rNyyWgDnE/VJ7/ERMMHnxXsUvCW/2t2A5pPanM/QffNYo+Tmy3dn6c6lXHDWKr4P3QArZZVYA2jjKmybZbiVIY0qWqcWlJJaN9TnRzfUJ5YVmuGhB8DKVTHpoY0GplbsQlsm1CmjgrFZZUjdgXiFkrBanEhBWYld1QzSE1qIWo1IminHKjkva/CPg1Q6JY4wf1SK+w8shzBI2I/RdX7TYcK1FzTuBIXMWVoblfqNWnmCNNeiKEmZlSsT3FP8zT4j9twtXPzN6JpWZTd+YtIG8T6lAOty3UFrhxj6pilsU1aE942YP2f3QRCbX9PL/wBXbdCgqNAvdA3XpYpXE8/JGpA7NxKe/wAq3ogLnCnsEmCtPiv5H0KNizrjba1brlZ6BA4x2koMaWiD0C5j/Mv/ALnepWrQSu6aOWwvErr4r52CW1eSmeVFn4Dfmp5lEUSULYcdTwG3qm9rZNPeedBwGw8eqFsxx05TAk9Fvid7lECNNh15+PySHtjeELMcug50DYaKfCLcAdUlacz/ADVmtKcCVstKjce3YypVMpGkngBxTihg76utSrHJrdh+qSWjolxTrCsV1/KBzc6PQcUiWuCmO9MzX7LuGrHE9CENQu61B2kiFesKuzU0bUok8ocJjSJk/JaYrYMqS2pT+HU4Ed5rvB36wUPW/IXSlwT9msfNRve3Vxs7xcfw+s6jW+Gea6ZhBJaEPDGNJrY+N1Cgq4zSZ+NwCCvXQCVSr6i+o8wSdeA+q7uMDsxLxUx+gTAqN81tQvWP/C4HwKolDswXGXFw8NE2t+zwbqyq5rxqCQPoubs1Rrge3Y0K5B2le1lR8D82o9v09F1WhXe5pbUEVG6O5O5Pb0P0XJe11QNu3NcJHKY8wVmPmjMvFmlNjKjdvvx+hQFxh4brmeOsA/oUfb4e2O7UeOjhPnosVxVp6iKjePNM/oSJS4kFp1Hh7wpcApRW15fVZugHHMzjwO4I4KCzusjp+wq8EtUTZ4+S73FowgHLtqhP5dvIISnjwgDMIKm/qDOYVJIUujTkwFLUbGgW1mIBPl9SfRRVEUtsNaIXKMHdTOCEuTDUiY2BMLvTeAPvQc0uurkuPTgtHFaEJaQTbYRhrZeFc7O2zBVXBWd6V0TAaYgaSeASsrH4VoruMsexhy7JLZW1SpO8xI1j5rqR7NmoZqbbgcFLR7JFp7joHKEtZUkMeK3ZQsJ7P3QeQ0aHKc8d5pBBBY78uu54jRX+vVuaLvhva+5p6EPYO8OjuoTvDez7mfmb5NTSrRyt3JQSn1B44KH2ULF7P/eY9siQDBEETwK6Z2cp9xs8lSr+DUa3cl2qv+HNytAHJAuRsvaD41SLhDR4wqxVum0hq5tMDcu+gV1DZnmqB2g7JMzOOd0uBHfJeBJmRy5Lkt7BT1QTZdrbMuyfzhzf8gwD3anFe7I17rmnZ7fk4fULk9bsXcsL2isPgPcHZM5aN5Di0wDHCJ4KOl8a3rxblxZOtOdOsA6JssarTFQnK9o66Tnyu6EH78Vx3+KBy3gj+xp9yuuYNUc+kHOYWGNjC4//ABYqf+aRyYwfM/VBiX7B5n+oNgWNFujtW7dR1B3ViqPa5mZhnnz8CFzajXyuHIpzZ4gWnQwmzgIhIZ3xH4gNem37JXWbqDwOhRr64d0ndDvI8tZCPC6YOVWhc8R5LGY8ypbod7n15qFekuDz3yF0zoB1P0W72ak+MeSiadlPU+n0CBjEC1UHet0hHPbqha+rvNTzY6CAHsiAvCjpKJv2RHip67AGCNyEtsZGN2a4SYldC7L14hc8sRBKt2BXMEJeTaHYdM6xZ1wQmNNoKquGXMgKy2NSVGW9KDQ1LccqfDpucdITmjACpXb3ExLafAn1jX9PVFQK5E2E3JfWzRsul2E5dlxJ+MinUaA8NcToPH5LpHZztISACdgtarZrVqkW2kVLcW7XDvAEJbaXgqNLgQY5bJjb3IcFkX4ETi1sA/0/T/KXDoDp6FRjs3SDsxEu5pyGwslyPpF9cgN1sANF89fxXH/nv8G//IX0XXfovn/+IZH9Re7eMvs0IsepGzuUdlCG8I9i9iGtSdtBPopKDZITm7QtRp0HU2mFq4ozJLdtoQlb8R8fv2WY9s3JwDVh9+KgRLuIUOXovRg9HnzWye3bJjmNPEaqVrtAoKboMqd3Pgdx16LJmwJ7e1zPI8/aUvvLYtdKcWFbKHH/AIz46EEIW+uA8+QhRSlbKox0J78SF6ic0A7AeGq2JDnQeeqHoXeSrmAkTtvotq0ZdMLtwJ0TW0qwQl3x2OqHJqNOEcNdEbSCBobB+S7YHe7BXbD7jQLmeDO1Cvdo4tZmKkmqZdCVosr7mGkqh9prE3BBzlrmzGk7pncY61ujnAffBQDHGGIA6TGqHaGQi5PRU7bsdUe8kNDneeqtGEdknVm1KVcOpyPymD58COic2GMkHuxPTX5J5bYiD3iCDseH3qttyDeOcE6FXYfsvVtWmm980xMEcZ6cE4uCaNQf2nZMLe/a7RYxKiKjCOO4XNKvsn7kuv8AZaCbe4kLL3pJhtxpCOdVRddoXLDUtGt5WgHwXGO1dAPPxf7nOJ8Bsus3E1CWgxIOq532/oi3oCmNXVNJ5AHX2AWQdsNpJbOaEZszufsETaU/0XrZmh8Y9k2srTQFUSJomaLdMvEpZXZGnJNqroIPKPsoPE28ec/4RYuQMr0K3nisZysFar00jzmzclb0TOnP2Wi2Ywpcthx0EUncD1QJfM8xw+oRtPUjgeKHxKzLXTsVJJbKYsW1HQShpRph3ioK1sRrwWpmSRLhX4j4KxWg1CrmGu7/AJKxWx1CCY3FwO7RuV2iv9iGvtWg9fkf1XP6NRWPDr8inlnipZorgyuYpg7viyasD/kCfQymOH4fTdDXVXkxwgDy47dfonF5ZfEbzSV2CVWmWT5z7FDdrZVimoPgs2HdmaZMsq1ASAD3wfSQjLbAqoBDa5dDi6cg2HDfw9EgsMSuqX4qTnAchKc2uMVDtQqa8xHvKGoljyt8NBbLS5pElxD2/wDEQd+XFF2faNub4b5zcCQdR1U9pTqv1cI8TP6pza24jVZXwS5ssWv2p/0KbVneqcs0jzAd9US4lG1GATA3UBboSuoR1WC0qoYXEuDQBqTwG/0XHO2eL/zFZ1QE5B3WTynV3mrv20xfuuoAAQdXcTmA7vhAHquaXrcxDRz1T8aRNkk3oitG7dSnZEMA8z+iEw+1Ln7QAfVG1XzIA0Bjx1Wt7OS0B347o5HT6oW5Oak0neQD6fsjbwTSI+9ErdU7kdfknYuUIy8MXvC0Uj9lGvSXB5z5JXiPFOMOwGrUGaMreZmT4BJ51XXcLbFs0wDpr6QktW9jHKuDmNXD3B+VsnbgpbyrJDagghup+SulC3aGvqEAQ4nlo3f5ql4hctcHuI1eSYPAfljyhLlFUFCbsT3VplMjZa0zpqJHyUtpe6QdeC9A3Go4jkp3ZUha4ZHgjaU7t6iU1Hb8QtrW4y6cOC17R0HTLPbV0ys7vXdVqnWU9KuQZSmrKLOmYXdCBKsFkWmCua4diWis+E4uNJKRKBRB2X62Z0CPFu2NQEhtcQGUapjZ4kDpK2NeQckZPaDvgAbLQhYdcIavcgDdZKkLUZeTFV2qGu64DTJ0AUNW6A4qodrO0Aymkw9528cBy8ShSsY3SK9jFz8Rz3nYuJ/T2VeaRrl0JO+515dVPjFxs3gNERg1mD33bN+f7Jy0hHLGFrQFKnJ3j3OwS8aDXoib+vsOZk/fooTSkkBDHYctApfq4cP1Su7EffNNKrMu/FL6rCZ+9lVi95Ll9oueFopnU3HYE+SjyHkfReiuCB8mxXRMG7QsNJrcwDgIgmNhCoNS3cNwfHgtGjSUDq7Np0WjEMXzMfTnVzvbc/L3STHxDJ2LtB4Dkl8aj1Wt2TUO50BAn/PEJE5IbCApBIKLbVI7w3G6kFo0jvOg8x9V5luBsdNZlKbTHJMHqGdRsfYrTX7+SlqUCAZ25/VQtP7/AEK43yMLZyNYUJbt2REJDKEH0DHFHW9YjZyU03qam5CxqdFqtMbqN6o627SPbuPdVOm9FMk7JbQxSLm3tnA1aZQVz2scQ50GGgk9AOKRULFzipe1VuKFhUdsX5WDwJ19gsSTaRkpUmwI9tX135KYMayTp6BQtd395jvE9eCRdnKORrnnTh+yd2YGXMdiTJ6Dl4pzioukTxlKStkVO0L6knaYH1I68JTh7wO6IytG3LoobcwM8d491jfl+6ntaGZwbvHeeeZOsffRLkxkEBXc5mzuYn1TKgzjxMICqM1XoP3KZZ425fIrcfKMybTF+MtGURuAfLl7yhsNph51gT7xsosWuS4T1aPmdfVEYUYc3wn22VUffZJL2UPsMwhpJAA1R/8AQRy9l6xuWSHcdE1/qbeQVe6ITlDcQqAahpHh9IUFWo13AMPt6cFo18QtsoI6HSYSOn4Kep+QZ7XgTw5jUI2yNN/Q8+R4FCuBZt5/uOKzTpBxlsBx8wUqcWNhJcGWUYdlcIkx84PspW2LjIAMidPT9Vh1UHRwh3pMdUbSxPvA8Yjrw39EttjUkR0sLLqDncPlsYVbNEh0Hn9hX/BLlop1GH8Lp1PAkR7Qqrd0gHSDqXEDwGg9lsZcmSjwSNpaKXLoiLehLM3AaH0n9V74UhLsckD06anptW1GmZR1KylwmfJc2EkR0KUqz4PhJdGk/JFYP2ZmHP06K7WGEw0agDwSm7GaQks8GA1drHDgqV/Farm+DSGgkuI8BA08SuqvpNAK412+uviXjgPyAN89z8/Zdj91gZfbQoZRlgpt47nlJ1PoE0aASGD8I+XXqUsp1MoHr48ExsauRpcdymti0gqtWySTGbYDl08eaOs25WxPedq778UloGXZjwJI6nn4D5pvYS4k/fP6+yFrQSZA9sOJ6/qmmHsBOu2v6pVVfqf+37fIhFCtDWkcP8Loco7Jwxfids3LI4ucfIKbDbMuII4mFG7UgHYCfedE7sKjWwOSpxbkSZdQJbfA3ycrjESFB/T6/P2Viw/GmZeHJT/1Kn09QrEiJnF2a8fvqts3Dy3UbB09/kpWs6JQ4kDZ6jigao+G/QnKT6FEiR9+yzXYKjS2eHvzWHGl3VO5g8jz8eRQQupIB9eXRb2xzNNN2hHtGxS18tMHcJbgOjk+Sz4Zc7g8dfPmPL5KO7pgERvM+vJKrS51HkE6w5wfUAJjgElqh62SWziBHAouhQko7+nf7jWeZ8Fa8HwJhILhokORQolXsbBxcNNOauWH4O0AECXc1YKeG02jRohTfy8bafJDdheDXD6QbujqtwAEuIIW5ZO505LGzaIby5ysJ4rhVzVNStUefzVHO8th7CV1jtdiGSk88mmPRcepkkE89ugCPHwxeTlE9IyZ4A6eSkqXEzwA4oWo6BAUQqzPIHTqeqYl5AfwOKFbUczoBy6KxYS30009z9PRU6yfNQffVXTDDAHn7NAXSMQmvqsOiefv/hYtbrSOo+f+UFjdX/ed4gffqoLWrDp9FyRzY/ti0nNtwhHPtJaYJInRVx10c+Y6CRsrpYXLPhgDXb2j6qjAtsm9Q/1QI3AnktAJ1Ck/0/W/uKslliVPNrHdRv8AUWcwqmRHCWPPIx0UzakBQZ44rdtUHgJ1SxwSyDJBWHNHSVCGDQgx6KRjyOMrDiGvSObON+I5iVi7tg9ucAbc4+SNADttCo6ehjgdVxwioyH8dDsmVsHSCN1PcWozZh5oljIHl9+SFxDU2kdG7H2LKlD4pJdUJh08COA6J1RBY5VL+G+IZKxou2qDT/sNvUfJdCu7XovPyx6ZUejin1RTCrJ8hSvbCDw7QwmVw3RAmGwE1FBdVtFI8IS5P4jyC5sJFG7aVswLeABXPSdug+/qr92gpEtceJVGvKBaUzG9ATWwOu/3WGrS4Oi1a5PS0Ib2E2T4qDxVzwmvETwn78NlSmNIdKueEsD2Sd9/KI+aXMOJXu04y13dRp1G6gsaoAk66pr2ytwC08gPQgfVILafFGtoW9Ohrcd5sDRR08QqNGUEhaUKbiZO3XRMbNlJ7g15jrz8SqsTj/pLmT/wBZiVXgTPHqiP5645O9CrdhuBUmnNEneTqmfwmdFTf0Ss51/IDothhw806+At20VzwMYpoQnDuZUZw8jafvmrH/Lr38ugeKQXUitst3NIlS1LYkabp+62WrbeEPbkbaEfw+PPfovMp8ImPknD7bU9VGKOmyxwkdaF9vUcxwe0wWkEGNiNQfULvWCXzLu3ZVb+Yd4cnDQg+a4iLdXD+HeMfArGm49ypHk4beu3op82JtXQ/DOnVl9NsWOlHPbIUlRwK1adFD0lnU2L6tHVA31GGHxT1zZQ13bghY4sNSKDiVlmYPTzVKxOz1IOi6ddW5BcB6c+oVUxWxmZ0PzXRtDKTRza9tS0kGfvkhabY34K04lSLHZHiWnUcx/1KTVcP4tJI9wq4vWyOa3oktKWaPD7KsXZ6pllh4fJVa0L2GCDCaYZeFtVpPgeoKXki+BmOS5GnadkgcdI8lVKNPKdCr9ilAOaOR0VQuaBE8kOKTqjc0VyQ1KriQCdOS2eIQdXNm6oinmO6tjpEEtsZUMerNp5Wu247lCf1it/7HIW1OpCk+AnwlGtk8o70XAHos/ECZ1aQ5IZ9MTsvf6YvweZ3JIga6VJCZ2Vu2Ngj6du3kEqUYLwGsshHRtiei3fahOK9IAaBBFoQdtM3vMVVqUIfKm1xSEbJPX0OiYvTxkjvyGZLAstEajSFA15W4cUL9Khi9Qy/wCE9oMzBmPeAgpmzFxzXMqNUjYouncO5lRT/jo3aK4eudbOjMxYc1ucTB4rnzLl39xUzbl39xU8v49fI+PrPot13XaUlxKmCJB9UvNd3MrDqpjdB+EkH+UxHjltMJOaB24KxXplAOaqI+ljRLP1DcrFL7OVqLNNsqkpN3Qy9LE1Z2S21YloDuWv6obELWZ00kj0W7EUEh+kSHr1DaK5WshMwtHW2myd3DBOyhqBb2Ncgdz6EdO1gqX+X8UwctYXdkFzP//Z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12737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C3F94"/>
                </a:solidFill>
              </a:rPr>
              <a:t>Financial Analysis, cont.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51128"/>
            <a:ext cx="8686800" cy="570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277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UFhUXGBgbGBgYGBgXGhoaFx0XHBwaFxcYHCggGR8lHBwaITEhJSkrLi4uGB8zODMsNygtLisBCgoKDg0OGxAQGywkICQsLCwsLCwsLCwsLCwsLCwsLCwsLCwsLCwsLCwsLCwsLCwsLCwsLCwsLCwsLCwsLCwsLP/AABEIAMIBAwMBIgACEQEDEQH/xAAcAAACAgMBAQAAAAAAAAAAAAAFBgMEAAECBwj/xABBEAABAgMFBQYDBgUEAQUAAAABAhEAAyEEBRIxQVFhcYGRBiKhscHwEzLRQlJicuHxByOCkqIUM7LC0iQ0Q1OD/8QAGQEAAwEBAQAAAAAAAAAAAAAAAgMEAAEF/8QAKxEAAgICAgEDAwMFAQAAAAAAAAECEQMhEjFBEzJRBCJxYZHwM0KBgqEj/9oADAMBAAIRAxEAPwBqjIyMjo4yMjIyMYyMjIyMYyOCHjuOQYxjTCODN0FT7zjFpcVMUp8z4SCSUhCQ7mhaON0ZKyC/ryEqUtWJmS6lbBkAn8RNBzOjHxm+r3VPmFRogUSnPCOeZOZOpJgr2t7Rm0d1NEOTx0BPLzMKsLu9h9I6USYs2STiOEczu1iCUl+J8oYbts4QkqWKCqsnKtE8HbiTujk5UjsI2yWksAJbEah9B94+g9jgKJoCa5qOZzyJ0iFKiolRqpR6nYNwyi/JRhFVNzbpQ+A0zETSdFsF8F26JQQQVKbr5tHod22xJSBiA/qbyEef2CUg1K0g/kUT/csw6XQnAAypZbUhuihTxiPI9j+Ko5vSyYSVAkhWdfGvnHnl92EhRzY1B+keuWhpiWWmu4v0IqOjQBvLs98RPdD8YOE6A43o8tloY5ekHrutZHzKJGrlP0rFu3dm1pdngNNsJTmDDHNSOqDiOliWhTd8MfssCBxxAecMNgsqSO4twc00KegU6fGPKZcwDMH+4jyTBCy3ohJDTSjmpR8S0KeJ+ArTH+9LjI70t6ZgOW4UBI3HKA06zmaky1D+Yl2B+0NU9MvYju6+0iwQ0wL3KT/2oRyBhkTa5M4AqGBQyIOXqB0hadHJJpb2IV12fAtjVCtun5ujEjYNsPF2z1AALJpRzm75HeC4fXmHrXl2dBV8SWpgat3SH2guNQCwfKLEiSWGIEOGLgguAA9dSADyi/BPZFmWgpGoikKoDt8DEsXJkpkbjI1HTG43GhG4xjUZGRkcMZGRqMMYxjxuIsTkc/SOgqMY7iBSq09/WNTFliADxiNUwM5oB6ekC2dSNTZupLAZnLLj5x572jvVVsOCUcMhJqs/bIav5Rm/LNhBG8rTMvCYZEo4bOktNWPtEN3RtgP2pnJEpMqUGlDI/fKdX+6HoftFzkzqbsZFUI9rWCokUD0G7R4iCdInmyso6ky395+xBJ6ONbLd3yBnmwBba+Q5k13PBCeMQTKSdRzJfTVnxcxEcgMmvE8T9EV4rVDF2Fu4rVMtCg4T8tKPtA3OByMIyzUU5PwPxxvR3Kuz4YwihA7yssIDOH3fV4CzbdiVhkin3y5UrgNB4wb7bTygJkJJdYxr/I5wp5qc/wBI+8YHXNZNsSp1Hk+2WJW+K6LN22WYS5f/ACHkYa7ss6gQ5Lc8vSNWCQAzQas8uJ3JtjqSVFqy2EUOfP0zgzJsgMU5GUErMqkHARMqWq50qctWANs7OgvQNwh1BjDJBhjxp9ARzNHjt+9kBUoDHhCTaZGAstJA6jrH0PbruBBDR5p21uPNSRXdHITcXUhmpq12IOBUvvIV3c6ZcxDFc/aBaQHLbxVPTQwryZpSrCflJq+h2wSkJCFMoEJUQFfgUclDca89xEUZMakti4TaZ6Ldt+IVmQgq391XEfX9ILymGIDVixah2jQ+GceYzgZZYj6EekM1xXnQJSXAbuHTWj1ESLljdoOcIyQ3yZg0pu/SJXgXKtLtnwPpti2mYdKjYfrHo4c6kjz8mJxZbjIiRM67DEjxUmJNxkZGQRjIyMjRgTGRuNRsGMYprVhV5c2fofdI6mp5HQ5+xEtplYhmx0OwxXltkpIB3AQL0dN/GemStn6+sK/aK1LtE3/SSVFIH+8saCncTv27+Bgr2gXglEpA+Ie7LOWEq1fdnyhbu27jhZC1gzKrUc8B+UHXEXc8VbRCpy3QyMfITlykCUJMkhMlDgqzxHUDaCXBVrlqYT+1trStYShsCAw3ks58B0fWGC9FhCQlKnLUAHdA906wnW5irg7wuUt0MjHyCVhz7oImu2XiWaHCkNvrnzNYiT9pR2gDlU+kErik90q0cnoG9TBt1E4lcjq1EsQ1SW4qUxLcaR6z2fusSbNJlhnJrvNST4HrHmd0WXHaJQOhKz1p/lhEez3fLYoDfKw65+RiH6l9RKYa2eP9opvxbbPVoJhQn8svuJbkkHnBC7AwEDxLxLUdqlHqTBywycoDJLwWYo0HbvTlByQiBt3Iyg7IRSEo5NksoUi7IMVUJizLyhiEyLksxZRFOUYuS4fARM5mpgBflgC0kQxKEVbTLcGByRs7jlTPnftVd3w5qg0cBHxJKVVyKTXVLGu8pwniiG/+JVhYhcK3Z4PLnJ+7hmDiHDcxTnDITuF/AySqX5O5M4rlYVfNLpuIIoByChElgmFKk1/C+w1Z92XSIZaO8WzbyIOX5S0dyl/KWo5SrlkejDlGls7Ec7rvMLDKz95vnwMGJczYR70hNsymZRfOpG3afL96M93WsUCjuBGo8uUTJ09GyQ0Fpcx884mB2ViEAHPLQ/XZGfEKffrF0MzS+4hlD4LImcekaiIWr24jId68fkD038FmMMZGQ9izQjcajcYxqMUkHONxqMYXO1VmSUh3olepzKSkeccosyEJBOzEslyz5czpsbhFq/5eJJJPdSCTzBA6VPSFldrMxEtPDEN47td5IyiabUW2OirSRVvScazDQqokcX8g/TfC1aEd4gagj30EMF4zHWw0c8/lSPB+cLk6cBOQ2Tkvsagf+0HnCYK9j3oozwyUU+YE83IPgBB26JbWYbyrxMseBxCAtrGEAapdI5Z+ZHLdDNZJeGzyh+Gv+avQweV1E5jVyCHYqz4rUVNQYE9Bjb+4J8I9MshOMcQ39qj9YSewNn78xWgUp+oS/QQ7WUjEDk65Y/uH6mIMjuX7D30eWy5LLV+ZXmYNWGXC3bzPlzpgApjUwoaEkh97ERLYu0RSWWn0jrxt9FPqRSo9AsQEGpAhOuy/pRarHfDJYrWCHBBygEmgZbCzR2gxXEx427QViwjKi5LhdtF8S5YdSulYHTu2qR8iCd6i3gK8oZGaQt45MeAIhnohRsPaC0TvlAAORDesFZUu0/8A2J4M/jBOSYHpuL2xX/iPZMUknZHmvZctOUnRQI8m8THrfaaVMVIWmYlJLGqeeYMeS3anDaEaO/vwgYPUkPfhkqxhWdwfiBT1HQxxKIxKToa+vrFu9BhnpOhxA8Du4RU+EyhuYfTwg2zqDV3u28UI2ts5Md4gzYFJIOz7Qp3d/DfAy6ZVG6ctvA+cX0oUkhQocnzB2g/s4frK39wbWhgkJIFKjZWCMkgjdvgVdtpBDGgzDHTd7pwyLyUVbodeB0irDKuiHKvk6MkbBGom7wpheMizn+n/AAn4leMjDGooYsyNxqMjGMJjRVHClRVtk4hJY1OX197o43RkgdeE7EcI+V3UdugDa/oITpVoHxVIB7oNNvebOJe0N84XRKJc0Kn8AebdeYGxy1oV8VWpq+u4b2ctEmR2irHGiW8rQwLagcqNXkTASWr+aNyS/DCT1gve6XLgjCQ4P/LXQe6wGQaqORNOQFPKO4/aafuJF98K3qB6lj4qEOE5H8tIOY2bfhLduZMKlyqeYneR4Mof8RDXLDpQHzHiJQHmYXndJIdiXkaewAGKYG58VH6GGKSo/DxHNIlK5pY16GFjsBMeZMB+19VfWGtKHC0bcQ8v/LwiGXuGS7PJO3tpmSrbOQn76m4O4f8ApKeREL3+vnEpHdUpSmSMLuSWAEOv8RLM9qRMAfFLQS1KpGE+CRThAix3ehSkkFSWUFVlqJSdqSCNXatDrHoQcKWiWayvopyTMQQJ0paCcW0VQWVTaCC4zpDBc954DRZIMEO0LLs6ZaJal4XVjmLZZWS5mKOHMlzTbpCMoqSe9QvX6wvJGMuijDKUV9x7Vclq+KARBydY+7Cd/DGZiRXbHpNokjKEQhaZ3LPjJI857RyZMlCpkzEoDQZk6AR5reN72g95KEyUH5XDqYa10y0EeqfxAuxS0DCMWgS4Fa94uK6U41hPTLK5YROQcQFFBLitCCAajpDMSjF7Nkc5R+0EXHMvKaELlFcxMwqwE91KlIBJSC1SAk7Pl1hr7LdsV/E+DOxoWCykrDkNmQoNUl3B20fOC/ZKyCUhGEKODF8NABTLQpQIUtlVxMVCmWJVDowXbciAorWl1bSxIL6Hbv8ALIOycK0T43O/uZq9u9KVvBjxe9kfDnoVoFt1LHwJj3S3Sg0eK/xGlYFD8/oYlh/VorT/APNsztCk91Ww+Y+oiOSXY7Qx4HLoXHOJrfO+LZpUylcL7iQoH/J+sU7KrD3Ts8vbwXig/IZu6aULYvhOuw/t5bIZhJBD6HX6wsWaay61BY8/3cc4Y7Epiz901B0IO7w6xNIKSNqkqSyg+8a/rBq75+IbDs+kVk7FU03e+kdSpZFc/e2HQi6tEk34YZSstQjnGRSTMpmeh9CIyHeq/gVwOjGRkZHpkhkaJjccqMYxDNVC12mtxJMtJajrV91OvM+sMs9QSCTpHnt6KJlA1xTlYidiASByJr/TCM0q0NxqypY7OjBMnrAwo+UHVVAH2s4oMyRviiq0KnqJDhCHAGx6ufxK1PowjqfimBMlLBKBWtMTmqm1ag18ogmzEpR8NDtr95ROp0GgAzbnCPBQl5Kky2AOk1S9d5/DuHj0iuuSmhSTUjMfSK81NRTLLZ7yjUvE4b3v3bIbxro5fyXbolYVpLuAQTwGfhSGkHDhfMJUeowjyEBbqshLb69MvrwJgvb14ZZOpZI4CnoTxTEuV2yjGqQU7FWrDMG8E9Ktzyh/mlph0xBxvIjyu6phlqSofZj06Ur4ktCwagD9n2ZeMRz7DmvIs9srLimy96C39x/WKdgsZH2oPdp5TiWtmYFJ5kke98B0LYRzmx+ONwNWyWGNYTbfZxihrts2hhVtsx1GHYm7ByJJHo/8Lvkptj02bHmH8LzTnHp684di6ZF9R7kU7dYRMFYXV9nUhThxwhtekQLEdlBMHHklHQOsVgwtUwQ+G2UYExslhGUUjkpNso3hlHjP8UAFTGJ+VOLQ1cCodwML1ap5t6/b5tI8R7cyVqnTJh+Q5cEhv15wuDXqoqUX6bIrgV8SxqRqkk8qE+PnGBygKFSC7cM/CvKKfZC04cQ0cHrSnUHlBdEr4cxSOLPuyfcQQYPIqk/3OY3cUSylgpBD6He2RI4U6Qx3dNJlgvVL9My3AueBOyFpKMJAyHlmWO4gwXuS0YCU5g5P4c37piXIh62N0jvJfcP0/ThFn4QNU0MCrvtIScL937O1tm8eREG0orTY/wBffGDwTrTI80KIUpO6MixhV7EZF32kuyGMjUaUYtEmGOTG1GsUL3vFMiWqYrJOQ2nQDeY43Rjq8yMBB19A5hBmzgUJFQEoCSdS2idM9Ttjq9u0JtAYURs1P5q+HnnAifNJYVJ3Anyy8Iiyz5OkV4oUtkF4EMQksnYKOd5J7yt/lQRwlYUVAliKEioV+bV9/PbG5d0TZi8RSUgGjt9Xi6i4kJH8xWrlj7bxgXKKVWOSbBEyz6O9fCLViu/UikX1FA7stPR68zWL9msxzNPTgNsA8jC4nVjs7U1NH2Pn73ndA+9JwVMYfKnx09Gi1a7aEjCjM67vp7rAeUrU6eJ9+W+BS8hBeyJeuwV4Q3dmb3wqShRovLjXzFOUKdmDJrmqp4BgB72RzMnthI+8pjsw4CCOsIcbYzVHp97WX4spSEs7UO8d5PIs3NtISbNMJTWhcgiHG5LwE5Dj5gA/4kkOG8SN4UN8Ld8ow2gqAoutMsWvWh/qhTQWB03Fgq8UHCTCqlTqc7YeL0lvLPCFCRZgQSpQBD93U707YoxaR3JbZ6b2DZCB1j0UEFIVHknYi2gjCFOekP6r0MuWO4pe5LP4kRoT42mJz4+TVBO1zsNdIglWh46Un4ksEgjcaHppFGVLILGCbaYqMVVeQsJkQ2ibEWKkV5syNLJo0MewT2ktwk2ebMP2EKV0B88o+fZlvnLRhmTFKA0PrqecetfxYt3w7Hg1mrSnknvHlQDnHkKksnea+gh300Vxv5ZzNJ8qT8Fu5JoTMANAp0vsxgpfk8N1qBVLRMbvIASocHAPVxzEJMlPvhDhY7cEgKLFKx3ho6WStuBZX9QjuZbtBY+qLc6UZkvEiqk14prXkcxt3R1ZZmIOc/fvpHMkKlKwhTg1lk1BbNJ5Z7i/G8kJWcSXYgFSaOgmgVvD0Oxt0SyjocmXpU50scxX3u+nRisVqcB8xl6jzhZTJIz68ffOozEErqX9k7ac9Im2mFJJobUTHAy5iNwOTaVJpsjIo9eRL6aMjiZHZgbfF5Jkyyo55JGpOyPabSVs89K2Q3rfCJCSVEPoNsedXleq7Qp1q7rltg/KKRq0z5lqnEZk5kmgA1OwCKdswoOEZ6v4ONNoTwd4klJy/BVGKj+SWXaUp0JbY8WU3wkfe4QIlIB2mLaJaBn9YS0ihNlpd6KXRCW35k8HjpNjWsgrVmNXegrvzeIv9YxZKOpbmAI7l3gpQYD+3Iev7QPF+EFyL8qUlAo3FX6RUtt4Bs30Gg/bcIrrStT1L7AfrGk2Njl9f8oyil2ayoVk1y/EfQRLJQSQPf6++UmFLs+I++Qi7Z7MXD5nQZ8zGcqRkrJEqzrQDy0gdb7RhQhO3G237I9PCDMyUzDYCeDAnyAMK/ambhmISPsJHIqdR842KPKVHMuTirHC4L1VJVIW/dUMKutDu05CDvaCZiZScsVfwmnSld4bkjyJmKTL5/8AWGORaSUo/EEvvOQPhCJxpj47pm72tASADC9PlhdIsdrpxTMDDutzECbHa0uKgcf1g4QfHkgm7lR6J2WugIklbd4ZGHu4p2NAJDx5rcd/LT3QtK0nMUPukNtn7TIlAOtKAcg4D8BrAL3bO5cMmtbHRSqRVSQTAZN/zFh0SsY2/K/MxVuq22j4xTPQlIIdOEkgDYSczvg5TJlglG7GJSYrrTFgqgJ2rvlNls65lCr5ZafvLV8o4ancDA1ZxM8s/iZbP9RbhJSe5ISxOgUplLPIYRxEJE5eJRIycNwFBBe3kolkqLzZzrUdcJJLn86q8BAgS/CLselQqXZPIgxcqcYUjX50b2DTE80V/wDzEB5dGgndiiAVJLKSUFJ2HhqNogJsbFBmy2sy+4sYpbjcQdFJfI7tpI1MGLVZ8aBNkqfDUFO93BGmWWr6msDApCxiY/DVm2ctWqX1GqTqBtpEt3FUlbhik7MjrXZQvwMTz0MWwvdtrxpcjvCi0s4IyccP01EGTYu6FoOJBZjmQDk5+0Ks+8QBKGPxEu1HKaKD6KGW7KtdXEMt12phWqFDo+YO7fpucMik3TNJtbRYk2hWEd4ZbR6xkWvhq0SFj7xZzxcZ6coyD9P9RPIiWY877SXiVrUv7KHTL4gsVf3eAh5veeUSVqGYSW46eLR51fVlaaiToBLSeKmHrHqZn4I8S3ZHPH+nkIlhhMnJxzCR8qNBzpxLjWF1ZcnZ7qd8Eu0dr+JOWdqmG5CBQecU5svBLl7VAq9B74QpjokaZmFIY1r75xJLtL5/U+UUyHieXLHCBdDEwiFDQu+lKa5Zx0+pz5H9YqSbOTkR1iYyUp+ZXIQt0ESGfs8f1eJJEpUyictukasoSflS+9WXvzg9Ks5ABVlRktUng9BuGzPSAk6CRBY7vSl6uWqTv2a12axdSnCKhnowHg+3byEW7LZnqzau/iS2zXdTRoLSrEcKK6YhkkHYdpfx3wq7CB6pg7xVkQcX5R83gyRzhHvicZk1SzmST1LtyyhpvieMOFDE6kMzJNAHzD67tc4BWKwMTMmZJIwvmpX0GfIbYtw1FWyfMnLSLEu04FIl/dSkHjn5QxicyEA5t5Qu2SSCvEcvmUs5Abo6F5Baif7eH1hWWHJ2v8j8MqVP/AUvJXxM84FyLOUqdnGoix8eCd3sqFpuKHr3WFLluizzAFKQHOoLeUN9yXTZJIBKEqWwqa5NtgFYbuCshXo8Ml23UUscI8/OEqbH5Jxa+PwGpK/iF8h7yiaez0zjJMsx1MSBnHW21sibVnEyaAlyQABUx5J2ovoWmaqYt/8ATynShORWdQN6tT9lAahJhq7Z3yBKKcRCNSPmVuT738fKLwtBmFyyQAyEDJILsBvzJOpEMwK3ZpriiuuaqYtUxVS77nyAGwaDhECR3iM6dcvq8EEy8KANTU+nvdA9STRW1/MinSK4uxHRKuW1NkELlU+JP3kluVfIGKlmrSJ5CChYUksxBrRiIXLaaHx+S/ZpipcwHQ0UNCkliCOvAwesicYxI+ZPzJ1I1B20cgjfQMIqrsomJC0MBQ6UOo2RLdstSFBYanzVdwTV2er7du6JpSsbQVs6SaooQ9KMQPmTXaKtl0g5YlAJxpBKcinPPOh1BrzeK0uSCBMQ6gWfSmhrqN+/fF+yoKe8lyk/MGZ/oR673hCewZbQUlSkkApmBjl3SfGMir8AmqQW9/hjcN5iaQPvlOJKU7VAngkg+kJd7q/9UVfdMo9Hh1t+Y/MPAH/yhIv1LWgvkQgkHYCB0r4R6WUjxivhxKmk54VNxJHo8RT5hUdwEWrcMM2a2Sj+sVmoYU2PSOAmkTIR0jUitIsSkk9YFsJE8oFmDAbdTHUmwD5lM20+68BEtlSWdhm22J7WkpScLYgwfNifbwpyd0MS1ZPLWhAckJ3keQ9ax2m9QP8AbSSTqou/1G7LdC+g4lN8xzJJJrBK3IUkUcVbZt2c/COuCujJ6DMu046TFlwHIByauXyjoIp3vaAf5YWpCWc90KKsQBqrENo4xQ7Mo75GgChxcGJr5HeSdClNN2HC/wDjA1U6O9xspIMupAWSEhiafaQGIB2E66GBMy1KxO+Tj9v0bKDIk90/iz4a+b8oEWmVXLVofCQE0V7TPUoZnIPzAr4mOLIlo6VLqeo+nvZE1nqeLw2T1oVGL5bL8qsEbsmEKitZZLwVsdnrWIZyo9CER2uFeRhwsqw0I11OAGDwxyJi+HExPGdGyQsOmY0BL1tuKj0957BGploLEqNAHgDf9t+FJUo/MznjsG4RyU3LSBhBJ7EbtZbTNn4AaJOXCpgCQSsgfepxoB0JeLNnSTjWrV/MA+JaJbllusKOQxK/t/YRfBcI/gRN8mc3izqAyxJQngDWBk8FwDoAG4CvjWL4W60j8RUfH9oqKl6mpBJO8a+BMMhrQEvkksimLGog1JlS1jTEdhY9FM9dPKBCJNW3Z7qj0i3KTlw27zUe3hUx0Andq1WdeFQeWpnGWeRDsx3HMZE5wy/6MllS1O74SK8iSKHcdnGF6yWo4WUcSDzb6efhBa7VmWCpCsSTmnN8s0n5tN+x8omm7/I1Kg3dE0pooDNnoPAGigdN+sMFmKQoghgeYI0IY8awKu+3SlsFOlxQs4I3FqtqFBxug7JsSVp/lqSW35HdqB+kLVsTNrydG5wahVOD+MajoS5gp8NZ4FJHIvGQf+oG/kXrwQ6VbcxxDN4iEi+nIE/LEVpAP3WYequcOd8qIkzCPm+z+Y0HiYW02QTRl/KRRA2tQq8T4mPXyKyGDoTb3USsrYh+9yyfziKzAcmJcbq/WLtus6jhQkEqTiIJyKaMx5HnxgdLmAKcEqDV3DUB4RRQmSWMVP5fflFqwB07wac6eZiCyDvqB4dWixZZbEA0AJCt41b3rC5DIh67rIEhL5NjO2tQ39P/ACEUb1JIU2pHUn9o6mW9SgtQzd24N9BG1I/lOK1SSeZPm0J3ytjfBSuOzAzmZ8OfKtBochzi92rZCAHGImnFi53VLR3cYEoufmZzz7zcu71MD+0M0LmbcFE+B/5FR4tBr7sgL1AhuefhWFHUsfzD6s/XZDFb7MDhYUD+LEDkPKEuyrq2n0r74w83RN+LKD5pFeT16EvHM6p2bG7VAeR3lkaZgflNc9tfCKFushAOlae9czBcS8BWr7u3r6eMd3pKCgkjIuRvo/WkcUqYXaFiXJxVGbeTxGiSQX0d+YNRDMLs+HKQVUWurHQOPABj/UIozrMxcUxZtodCOYg1kNwsmu5OsH7HKeAV0mgfafTwhqscl4jzPZbD2hSwy25QVC2ED7OholmTISmC9kk2ZQb1B+TkeIEI3bu8O6EjMn9IZ7RPZPCvgR6x5vfNq+JPGwK8qw76eNzv4F5HxizJ6cMvDuSP8kk+Rju5P9pStiFA/wBWGILQtpZfc3URZuBDy5qXzwjq8WS1AmW5A5RwzBuwD1MSz5QASrT5VcqP6xFPOKYv83rF+wHFillu8PHT3ugm62cSsgnAonM9C4Gx/wBX8YvIld0KfMOkDM7a6MaP7HE2y4yXBdJFNe62XLzER2S0F3W7uzNlpyDRyW1o7F06LdnmqxPrs2jY2UHbB99Py6p+j84pIs6vsgakUc+Ltt5ERJZLQqn6t+kRz2UpjMmwhSfiSjvILs+0ihB/EK74vXbbmU01ASMirfvLMebbneKdw2nCoEOHzGh4b/PlB21WMUWhmOmjbD6HTrCU2BL4YTloLUXTi3gVAiMijKQlh3kp3FwR0pGQ1ZEIcP5QsdpgTLEsFjMmIS+oDuSOABjpQShISkUFAw0GTN0ie95bzJX4cSumFP8A2iO97eiQj4izQhmGZOYaPbfbPPXQkW9cpCipamKapDl3LnJtXPWFq0TwVFKQwOIk8iTrziS8rSuctamJc5Z6U8Iqy7OpLqUkgMakEZgiEJK7ZQrqiaRNqFbWflSCE6hxF6tC/IUQH0gzd84LSEkwGSNbGQlei3YZzKA206/vBoLwywAKAsf7cxt+jwIkWfwIptbIc4sY2khtCCrdp9ImlsoWjieRiJSXdnPQU6AQNtYLl8/TXxaLymzDF3Ox9pYeI3RZUETE1HN6cCwpzglLiwZR5IWrMrCa0csG2bfe+Gvs8VAlQ9sMR8PdYBWqyYVBhXgfPX3ybuy6QmWuYcku3FnbqfCCzSTjYEFTI72QE94B0TCMqsff/IbYmu1SVEy1JfAxS21j3X315cI3Z5yGwLHdJIcZpJq9Ps1L7I4tdimyWWkYg+IKSxptJFK7cmDb4R4oZ07B9824mcFZpSkMdoLP1cjTLdFyZZ+7i9l6+bxzbLEJqApAYF2b7Kj/APGrZWqVepiayLKpJ2gh+RIPvdGl0qDiwfYJeGaEnIsx8ve2HS77LuhalWXEcY0ZvD30h9sSAUgjURPkdsfdRODJYRRtIgrOgVagawBxAO9CcJ3wiTv9x2qCa6aVMelLszgwhX9ZMK1NTP34RV9O6dAZlcQbeC/5ak7Ep8wIvdllgpW+dPfWBNsLp/Ml+hCm8Izs/acCm0LjyIiyUbxuiSLrISy5jrNKVi9KWxBGjHZugfNYFY2fuX3fTfE9nmuk1zBDbfdI5OIUWGbUSSFgHRxoDTLcR67oG3nI+GRMSWC/M8NddhYwcuppiQlX2gBwUkUPMRAqT3lSluRmnEKNsNXcU8dGhUZUwpKzu5bwxgBWY9vsi6uSy8JyUxTx1HB25K3QEs5QhXeRMRhOYwzAx1bukCg1OohtkSUzUDCtJYuM0kK1HeAd30eFZI0/0YcZHN3TAk4VEtpu5vDzctoB7iqgjrnUQkWmQQUkgg6vSutDzPWC1yWyrVDZH3u84lunYya5RGSZJWkkAOBlR43BOzzApIO7bGQ7hF+SXm14FC3fOn8k3zlx512ymH4hDlhlXdG4yPWykmMVVzCGIJBw5gsesavSYSpQJLBVA9BTQRuMjkRsuiAfY5eZjuwHvDl5iNRkdl0BHtDc3y8B6RPafmmDT4aTzIDnjG4yPP8AP8+S/wAAaw/Krcoeo8oI3Of5h96xuMgsvTBxly/5YExQAADDIRYsn/s0b116zPoOkZGQv+1GfZCvNX5l/wDaDPZ1RMxSSXTgJw6Oyatk8bjI3gzNlATNGEAYlJdgz55tnFudKSJgYAOtL0FXd3jcZCpdhI4QgABgB3dOEHLt/wBpPARkZCn2OXRYmiKkwVEZGRw3ghWKQidph318I1GQ/F7kD4YqH5ZfFXnA+zGvT1jcZHpx6ZDLtBi0iss6kF9/GKkv/r6RqMgI+1DX7mNfZ5VFe9YsX3/uHcqm7u6RkZE0f6jGS9oMvP5h+UHm0GezWR3oHmYyMjZfYjR7YblVsxerYWerVamykVOzxy96xkZEsuhsfI/2Idwc/MxkZGRxCH2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 descr="data:image/jpeg;base64,/9j/4AAQSkZJRgABAQAAAQABAAD/2wCEAAkGBxQTEhUUExQUFhUXGBgbGBgYGBgXGhoaFx0XHBwaFxcYHCggGR8lHBwaITEhJSkrLi4uGB8zODMsNygtLisBCgoKDg0OGxAQGywkICQsLCwsLCwsLCwsLCwsLCwsLCwsLCwsLCwsLCwsLCwsLCwsLCwsLCwsLCwsLCwsLCwsLP/AABEIAMIBAwMBIgACEQEDEQH/xAAcAAACAgMBAQAAAAAAAAAAAAAFBgMEAAECBwj/xABBEAABAgMFBQYDBgUEAQUAAAABAhEAAyEEBRIxQVFhcYGRBiKhscHwEzLRQlJicuHxByOCkqIUM7LC0iQ0Q1OD/8QAGQEAAwEBAQAAAAAAAAAAAAAAAgMEAAEF/8QAKxEAAgICAgEDAwMFAQAAAAAAAAECEQMhEjFBEzJRBCJxYZHwM0KBgqEj/9oADAMBAAIRAxEAPwBqjIyMjo4yMjIyMYyMjIyMYyOCHjuOQYxjTCODN0FT7zjFpcVMUp8z4SCSUhCQ7mhaON0ZKyC/ryEqUtWJmS6lbBkAn8RNBzOjHxm+r3VPmFRogUSnPCOeZOZOpJgr2t7Rm0d1NEOTx0BPLzMKsLu9h9I6USYs2STiOEczu1iCUl+J8oYbts4QkqWKCqsnKtE8HbiTujk5UjsI2yWksAJbEah9B94+g9jgKJoCa5qOZzyJ0iFKiolRqpR6nYNwyi/JRhFVNzbpQ+A0zETSdFsF8F26JQQQVKbr5tHod22xJSBiA/qbyEef2CUg1K0g/kUT/csw6XQnAAypZbUhuihTxiPI9j+Ko5vSyYSVAkhWdfGvnHnl92EhRzY1B+keuWhpiWWmu4v0IqOjQBvLs98RPdD8YOE6A43o8tloY5ekHrutZHzKJGrlP0rFu3dm1pdngNNsJTmDDHNSOqDiOliWhTd8MfssCBxxAecMNgsqSO4twc00KegU6fGPKZcwDMH+4jyTBCy3ohJDTSjmpR8S0KeJ+ArTH+9LjI70t6ZgOW4UBI3HKA06zmaky1D+Yl2B+0NU9MvYju6+0iwQ0wL3KT/2oRyBhkTa5M4AqGBQyIOXqB0hadHJJpb2IV12fAtjVCtun5ujEjYNsPF2z1AALJpRzm75HeC4fXmHrXl2dBV8SWpgat3SH2guNQCwfKLEiSWGIEOGLgguAA9dSADyi/BPZFmWgpGoikKoDt8DEsXJkpkbjI1HTG43GhG4xjUZGRkcMZGRqMMYxjxuIsTkc/SOgqMY7iBSq09/WNTFliADxiNUwM5oB6ekC2dSNTZupLAZnLLj5x572jvVVsOCUcMhJqs/bIav5Rm/LNhBG8rTMvCYZEo4bOktNWPtEN3RtgP2pnJEpMqUGlDI/fKdX+6HoftFzkzqbsZFUI9rWCokUD0G7R4iCdInmyso6ky395+xBJ6ONbLd3yBnmwBba+Q5k13PBCeMQTKSdRzJfTVnxcxEcgMmvE8T9EV4rVDF2Fu4rVMtCg4T8tKPtA3OByMIyzUU5PwPxxvR3Kuz4YwihA7yssIDOH3fV4CzbdiVhkin3y5UrgNB4wb7bTygJkJJdYxr/I5wp5qc/wBI+8YHXNZNsSp1Hk+2WJW+K6LN22WYS5f/ACHkYa7ss6gQ5Lc8vSNWCQAzQas8uJ3JtjqSVFqy2EUOfP0zgzJsgMU5GUErMqkHARMqWq50qctWANs7OgvQNwh1BjDJBhjxp9ARzNHjt+9kBUoDHhCTaZGAstJA6jrH0PbruBBDR5p21uPNSRXdHITcXUhmpq12IOBUvvIV3c6ZcxDFc/aBaQHLbxVPTQwryZpSrCflJq+h2wSkJCFMoEJUQFfgUclDca89xEUZMakti4TaZ6Ldt+IVmQgq391XEfX9ILymGIDVixah2jQ+GceYzgZZYj6EekM1xXnQJSXAbuHTWj1ESLljdoOcIyQ3yZg0pu/SJXgXKtLtnwPpti2mYdKjYfrHo4c6kjz8mJxZbjIiRM67DEjxUmJNxkZGQRjIyMjRgTGRuNRsGMYprVhV5c2fofdI6mp5HQ5+xEtplYhmx0OwxXltkpIB3AQL0dN/GemStn6+sK/aK1LtE3/SSVFIH+8saCncTv27+Bgr2gXglEpA+Ie7LOWEq1fdnyhbu27jhZC1gzKrUc8B+UHXEXc8VbRCpy3QyMfITlykCUJMkhMlDgqzxHUDaCXBVrlqYT+1trStYShsCAw3ks58B0fWGC9FhCQlKnLUAHdA906wnW5irg7wuUt0MjHyCVhz7oImu2XiWaHCkNvrnzNYiT9pR2gDlU+kErik90q0cnoG9TBt1E4lcjq1EsQ1SW4qUxLcaR6z2fusSbNJlhnJrvNST4HrHmd0WXHaJQOhKz1p/lhEez3fLYoDfKw65+RiH6l9RKYa2eP9opvxbbPVoJhQn8svuJbkkHnBC7AwEDxLxLUdqlHqTBywycoDJLwWYo0HbvTlByQiBt3Iyg7IRSEo5NksoUi7IMVUJizLyhiEyLksxZRFOUYuS4fARM5mpgBflgC0kQxKEVbTLcGByRs7jlTPnftVd3w5qg0cBHxJKVVyKTXVLGu8pwniiG/+JVhYhcK3Z4PLnJ+7hmDiHDcxTnDITuF/AySqX5O5M4rlYVfNLpuIIoByChElgmFKk1/C+w1Z92XSIZaO8WzbyIOX5S0dyl/KWo5SrlkejDlGls7Ec7rvMLDKz95vnwMGJczYR70hNsymZRfOpG3afL96M93WsUCjuBGo8uUTJ09GyQ0Fpcx884mB2ViEAHPLQ/XZGfEKffrF0MzS+4hlD4LImcekaiIWr24jId68fkD038FmMMZGQ9izQjcajcYxqMUkHONxqMYXO1VmSUh3olepzKSkeccosyEJBOzEslyz5czpsbhFq/5eJJJPdSCTzBA6VPSFldrMxEtPDEN47td5IyiabUW2OirSRVvScazDQqokcX8g/TfC1aEd4gagj30EMF4zHWw0c8/lSPB+cLk6cBOQ2Tkvsagf+0HnCYK9j3oozwyUU+YE83IPgBB26JbWYbyrxMseBxCAtrGEAapdI5Z+ZHLdDNZJeGzyh+Gv+avQweV1E5jVyCHYqz4rUVNQYE9Bjb+4J8I9MshOMcQ39qj9YSewNn78xWgUp+oS/QQ7WUjEDk65Y/uH6mIMjuX7D30eWy5LLV+ZXmYNWGXC3bzPlzpgApjUwoaEkh97ERLYu0RSWWn0jrxt9FPqRSo9AsQEGpAhOuy/pRarHfDJYrWCHBBygEmgZbCzR2gxXEx427QViwjKi5LhdtF8S5YdSulYHTu2qR8iCd6i3gK8oZGaQt45MeAIhnohRsPaC0TvlAAORDesFZUu0/8A2J4M/jBOSYHpuL2xX/iPZMUknZHmvZctOUnRQI8m8THrfaaVMVIWmYlJLGqeeYMeS3anDaEaO/vwgYPUkPfhkqxhWdwfiBT1HQxxKIxKToa+vrFu9BhnpOhxA8Du4RU+EyhuYfTwg2zqDV3u28UI2ts5Md4gzYFJIOz7Qp3d/DfAy6ZVG6ctvA+cX0oUkhQocnzB2g/s4frK39wbWhgkJIFKjZWCMkgjdvgVdtpBDGgzDHTd7pwyLyUVbodeB0irDKuiHKvk6MkbBGom7wpheMizn+n/AAn4leMjDGooYsyNxqMjGMJjRVHClRVtk4hJY1OX197o43RkgdeE7EcI+V3UdugDa/oITpVoHxVIB7oNNvebOJe0N84XRKJc0Kn8AebdeYGxy1oV8VWpq+u4b2ctEmR2irHGiW8rQwLagcqNXkTASWr+aNyS/DCT1gve6XLgjCQ4P/LXQe6wGQaqORNOQFPKO4/aafuJF98K3qB6lj4qEOE5H8tIOY2bfhLduZMKlyqeYneR4Mof8RDXLDpQHzHiJQHmYXndJIdiXkaewAGKYG58VH6GGKSo/DxHNIlK5pY16GFjsBMeZMB+19VfWGtKHC0bcQ8v/LwiGXuGS7PJO3tpmSrbOQn76m4O4f8ApKeREL3+vnEpHdUpSmSMLuSWAEOv8RLM9qRMAfFLQS1KpGE+CRThAix3ehSkkFSWUFVlqJSdqSCNXatDrHoQcKWiWayvopyTMQQJ0paCcW0VQWVTaCC4zpDBc954DRZIMEO0LLs6ZaJal4XVjmLZZWS5mKOHMlzTbpCMoqSe9QvX6wvJGMuijDKUV9x7Vclq+KARBydY+7Cd/DGZiRXbHpNokjKEQhaZ3LPjJI857RyZMlCpkzEoDQZk6AR5reN72g95KEyUH5XDqYa10y0EeqfxAuxS0DCMWgS4Fa94uK6U41hPTLK5YROQcQFFBLitCCAajpDMSjF7Nkc5R+0EXHMvKaELlFcxMwqwE91KlIBJSC1SAk7Pl1hr7LdsV/E+DOxoWCykrDkNmQoNUl3B20fOC/ZKyCUhGEKODF8NABTLQpQIUtlVxMVCmWJVDowXbciAorWl1bSxIL6Hbv8ALIOycK0T43O/uZq9u9KVvBjxe9kfDnoVoFt1LHwJj3S3Sg0eK/xGlYFD8/oYlh/VorT/APNsztCk91Ww+Y+oiOSXY7Qx4HLoXHOJrfO+LZpUylcL7iQoH/J+sU7KrD3Ts8vbwXig/IZu6aULYvhOuw/t5bIZhJBD6HX6wsWaay61BY8/3cc4Y7Epiz901B0IO7w6xNIKSNqkqSyg+8a/rBq75+IbDs+kVk7FU03e+kdSpZFc/e2HQi6tEk34YZSstQjnGRSTMpmeh9CIyHeq/gVwOjGRkZHpkhkaJjccqMYxDNVC12mtxJMtJajrV91OvM+sMs9QSCTpHnt6KJlA1xTlYidiASByJr/TCM0q0NxqypY7OjBMnrAwo+UHVVAH2s4oMyRviiq0KnqJDhCHAGx6ufxK1PowjqfimBMlLBKBWtMTmqm1ag18ogmzEpR8NDtr95ROp0GgAzbnCPBQl5Kky2AOk1S9d5/DuHj0iuuSmhSTUjMfSK81NRTLLZ7yjUvE4b3v3bIbxro5fyXbolYVpLuAQTwGfhSGkHDhfMJUeowjyEBbqshLb69MvrwJgvb14ZZOpZI4CnoTxTEuV2yjGqQU7FWrDMG8E9Ktzyh/mlph0xBxvIjyu6phlqSofZj06Ur4ktCwagD9n2ZeMRz7DmvIs9srLimy96C39x/WKdgsZH2oPdp5TiWtmYFJ5kke98B0LYRzmx+ONwNWyWGNYTbfZxihrts2hhVtsx1GHYm7ByJJHo/8Lvkptj02bHmH8LzTnHp684di6ZF9R7kU7dYRMFYXV9nUhThxwhtekQLEdlBMHHklHQOsVgwtUwQ+G2UYExslhGUUjkpNso3hlHjP8UAFTGJ+VOLQ1cCodwML1ap5t6/b5tI8R7cyVqnTJh+Q5cEhv15wuDXqoqUX6bIrgV8SxqRqkk8qE+PnGBygKFSC7cM/CvKKfZC04cQ0cHrSnUHlBdEr4cxSOLPuyfcQQYPIqk/3OY3cUSylgpBD6He2RI4U6Qx3dNJlgvVL9My3AueBOyFpKMJAyHlmWO4gwXuS0YCU5g5P4c37piXIh62N0jvJfcP0/ThFn4QNU0MCrvtIScL937O1tm8eREG0orTY/wBffGDwTrTI80KIUpO6MixhV7EZF32kuyGMjUaUYtEmGOTG1GsUL3vFMiWqYrJOQ2nQDeY43Rjq8yMBB19A5hBmzgUJFQEoCSdS2idM9Ttjq9u0JtAYURs1P5q+HnnAifNJYVJ3Anyy8Iiyz5OkV4oUtkF4EMQksnYKOd5J7yt/lQRwlYUVAliKEioV+bV9/PbG5d0TZi8RSUgGjt9Xi6i4kJH8xWrlj7bxgXKKVWOSbBEyz6O9fCLViu/UikX1FA7stPR68zWL9msxzNPTgNsA8jC4nVjs7U1NH2Pn73ndA+9JwVMYfKnx09Gi1a7aEjCjM67vp7rAeUrU6eJ9+W+BS8hBeyJeuwV4Q3dmb3wqShRovLjXzFOUKdmDJrmqp4BgB72RzMnthI+8pjsw4CCOsIcbYzVHp97WX4spSEs7UO8d5PIs3NtISbNMJTWhcgiHG5LwE5Dj5gA/4kkOG8SN4UN8Ld8ow2gqAoutMsWvWh/qhTQWB03Fgq8UHCTCqlTqc7YeL0lvLPCFCRZgQSpQBD93U707YoxaR3JbZ6b2DZCB1j0UEFIVHknYi2gjCFOekP6r0MuWO4pe5LP4kRoT42mJz4+TVBO1zsNdIglWh46Un4ksEgjcaHppFGVLILGCbaYqMVVeQsJkQ2ibEWKkV5syNLJo0MewT2ktwk2ebMP2EKV0B88o+fZlvnLRhmTFKA0PrqecetfxYt3w7Hg1mrSnknvHlQDnHkKksnea+gh300Vxv5ZzNJ8qT8Fu5JoTMANAp0vsxgpfk8N1qBVLRMbvIASocHAPVxzEJMlPvhDhY7cEgKLFKx3ho6WStuBZX9QjuZbtBY+qLc6UZkvEiqk14prXkcxt3R1ZZmIOc/fvpHMkKlKwhTg1lk1BbNJ5Z7i/G8kJWcSXYgFSaOgmgVvD0Oxt0SyjocmXpU50scxX3u+nRisVqcB8xl6jzhZTJIz68ffOozEErqX9k7ac9Im2mFJJobUTHAy5iNwOTaVJpsjIo9eRL6aMjiZHZgbfF5Jkyyo55JGpOyPabSVs89K2Q3rfCJCSVEPoNsedXleq7Qp1q7rltg/KKRq0z5lqnEZk5kmgA1OwCKdswoOEZ6v4ONNoTwd4klJy/BVGKj+SWXaUp0JbY8WU3wkfe4QIlIB2mLaJaBn9YS0ihNlpd6KXRCW35k8HjpNjWsgrVmNXegrvzeIv9YxZKOpbmAI7l3gpQYD+3Iev7QPF+EFyL8qUlAo3FX6RUtt4Bs30Gg/bcIrrStT1L7AfrGk2Njl9f8oyil2ayoVk1y/EfQRLJQSQPf6++UmFLs+I++Qi7Z7MXD5nQZ8zGcqRkrJEqzrQDy0gdb7RhQhO3G237I9PCDMyUzDYCeDAnyAMK/ambhmISPsJHIqdR842KPKVHMuTirHC4L1VJVIW/dUMKutDu05CDvaCZiZScsVfwmnSld4bkjyJmKTL5/8AWGORaSUo/EEvvOQPhCJxpj47pm72tASADC9PlhdIsdrpxTMDDutzECbHa0uKgcf1g4QfHkgm7lR6J2WugIklbd4ZGHu4p2NAJDx5rcd/LT3QtK0nMUPukNtn7TIlAOtKAcg4D8BrAL3bO5cMmtbHRSqRVSQTAZN/zFh0SsY2/K/MxVuq22j4xTPQlIIdOEkgDYSczvg5TJlglG7GJSYrrTFgqgJ2rvlNls65lCr5ZafvLV8o4ancDA1ZxM8s/iZbP9RbhJSe5ISxOgUplLPIYRxEJE5eJRIycNwFBBe3kolkqLzZzrUdcJJLn86q8BAgS/CLselQqXZPIgxcqcYUjX50b2DTE80V/wDzEB5dGgndiiAVJLKSUFJ2HhqNogJsbFBmy2sy+4sYpbjcQdFJfI7tpI1MGLVZ8aBNkqfDUFO93BGmWWr6msDApCxiY/DVm2ctWqX1GqTqBtpEt3FUlbhik7MjrXZQvwMTz0MWwvdtrxpcjvCi0s4IyccP01EGTYu6FoOJBZjmQDk5+0Ks+8QBKGPxEu1HKaKD6KGW7KtdXEMt12phWqFDo+YO7fpucMik3TNJtbRYk2hWEd4ZbR6xkWvhq0SFj7xZzxcZ6coyD9P9RPIiWY877SXiVrUv7KHTL4gsVf3eAh5veeUSVqGYSW46eLR51fVlaaiToBLSeKmHrHqZn4I8S3ZHPH+nkIlhhMnJxzCR8qNBzpxLjWF1ZcnZ7qd8Eu0dr+JOWdqmG5CBQecU5svBLl7VAq9B74QpjokaZmFIY1r75xJLtL5/U+UUyHieXLHCBdDEwiFDQu+lKa5Zx0+pz5H9YqSbOTkR1iYyUp+ZXIQt0ESGfs8f1eJJEpUyictukasoSflS+9WXvzg9Ks5ABVlRktUng9BuGzPSAk6CRBY7vSl6uWqTv2a12axdSnCKhnowHg+3byEW7LZnqzau/iS2zXdTRoLSrEcKK6YhkkHYdpfx3wq7CB6pg7xVkQcX5R83gyRzhHvicZk1SzmST1LtyyhpvieMOFDE6kMzJNAHzD67tc4BWKwMTMmZJIwvmpX0GfIbYtw1FWyfMnLSLEu04FIl/dSkHjn5QxicyEA5t5Qu2SSCvEcvmUs5Abo6F5Baif7eH1hWWHJ2v8j8MqVP/AUvJXxM84FyLOUqdnGoix8eCd3sqFpuKHr3WFLluizzAFKQHOoLeUN9yXTZJIBKEqWwqa5NtgFYbuCshXo8Ml23UUscI8/OEqbH5Jxa+PwGpK/iF8h7yiaez0zjJMsx1MSBnHW21sibVnEyaAlyQABUx5J2ovoWmaqYt/8ATynShORWdQN6tT9lAahJhq7Z3yBKKcRCNSPmVuT738fKLwtBmFyyQAyEDJILsBvzJOpEMwK3ZpriiuuaqYtUxVS77nyAGwaDhECR3iM6dcvq8EEy8KANTU+nvdA9STRW1/MinSK4uxHRKuW1NkELlU+JP3kluVfIGKlmrSJ5CChYUksxBrRiIXLaaHx+S/ZpipcwHQ0UNCkliCOvAwesicYxI+ZPzJ1I1B20cgjfQMIqrsomJC0MBQ6UOo2RLdstSFBYanzVdwTV2er7du6JpSsbQVs6SaooQ9KMQPmTXaKtl0g5YlAJxpBKcinPPOh1BrzeK0uSCBMQ6gWfSmhrqN+/fF+yoKe8lyk/MGZ/oR673hCewZbQUlSkkApmBjl3SfGMir8AmqQW9/hjcN5iaQPvlOJKU7VAngkg+kJd7q/9UVfdMo9Hh1t+Y/MPAH/yhIv1LWgvkQgkHYCB0r4R6WUjxivhxKmk54VNxJHo8RT5hUdwEWrcMM2a2Sj+sVmoYU2PSOAmkTIR0jUitIsSkk9YFsJE8oFmDAbdTHUmwD5lM20+68BEtlSWdhm22J7WkpScLYgwfNifbwpyd0MS1ZPLWhAckJ3keQ9ax2m9QP8AbSSTqou/1G7LdC+g4lN8xzJJJrBK3IUkUcVbZt2c/COuCujJ6DMu046TFlwHIByauXyjoIp3vaAf5YWpCWc90KKsQBqrENo4xQ7Mo75GgChxcGJr5HeSdClNN2HC/wDjA1U6O9xspIMupAWSEhiafaQGIB2E66GBMy1KxO+Tj9v0bKDIk90/iz4a+b8oEWmVXLVofCQE0V7TPUoZnIPzAr4mOLIlo6VLqeo+nvZE1nqeLw2T1oVGL5bL8qsEbsmEKitZZLwVsdnrWIZyo9CER2uFeRhwsqw0I11OAGDwxyJi+HExPGdGyQsOmY0BL1tuKj0957BGploLEqNAHgDf9t+FJUo/MznjsG4RyU3LSBhBJ7EbtZbTNn4AaJOXCpgCQSsgfepxoB0JeLNnSTjWrV/MA+JaJbllusKOQxK/t/YRfBcI/gRN8mc3izqAyxJQngDWBk8FwDoAG4CvjWL4W60j8RUfH9oqKl6mpBJO8a+BMMhrQEvkksimLGog1JlS1jTEdhY9FM9dPKBCJNW3Z7qj0i3KTlw27zUe3hUx0Andq1WdeFQeWpnGWeRDsx3HMZE5wy/6MllS1O74SK8iSKHcdnGF6yWo4WUcSDzb6efhBa7VmWCpCsSTmnN8s0n5tN+x8omm7/I1Kg3dE0pooDNnoPAGigdN+sMFmKQoghgeYI0IY8awKu+3SlsFOlxQs4I3FqtqFBxug7JsSVp/lqSW35HdqB+kLVsTNrydG5wahVOD+MajoS5gp8NZ4FJHIvGQf+oG/kXrwQ6VbcxxDN4iEi+nIE/LEVpAP3WYequcOd8qIkzCPm+z+Y0HiYW02QTRl/KRRA2tQq8T4mPXyKyGDoTb3USsrYh+9yyfziKzAcmJcbq/WLtus6jhQkEqTiIJyKaMx5HnxgdLmAKcEqDV3DUB4RRQmSWMVP5fflFqwB07wac6eZiCyDvqB4dWixZZbEA0AJCt41b3rC5DIh67rIEhL5NjO2tQ39P/ACEUb1JIU2pHUn9o6mW9SgtQzd24N9BG1I/lOK1SSeZPm0J3ytjfBSuOzAzmZ8OfKtBochzi92rZCAHGImnFi53VLR3cYEoufmZzz7zcu71MD+0M0LmbcFE+B/5FR4tBr7sgL1AhuefhWFHUsfzD6s/XZDFb7MDhYUD+LEDkPKEuyrq2n0r74w83RN+LKD5pFeT16EvHM6p2bG7VAeR3lkaZgflNc9tfCKFushAOlae9czBcS8BWr7u3r6eMd3pKCgkjIuRvo/WkcUqYXaFiXJxVGbeTxGiSQX0d+YNRDMLs+HKQVUWurHQOPABj/UIozrMxcUxZtodCOYg1kNwsmu5OsH7HKeAV0mgfafTwhqscl4jzPZbD2hSwy25QVC2ED7OholmTISmC9kk2ZQb1B+TkeIEI3bu8O6EjMn9IZ7RPZPCvgR6x5vfNq+JPGwK8qw76eNzv4F5HxizJ6cMvDuSP8kk+Rju5P9pStiFA/wBWGILQtpZfc3URZuBDy5qXzwjq8WS1AmW5A5RwzBuwD1MSz5QASrT5VcqP6xFPOKYv83rF+wHFillu8PHT3ugm62cSsgnAonM9C4Gx/wBX8YvIld0KfMOkDM7a6MaP7HE2y4yXBdJFNe62XLzER2S0F3W7uzNlpyDRyW1o7F06LdnmqxPrs2jY2UHbB99Py6p+j84pIs6vsgakUc+Ltt5ERJZLQqn6t+kRz2UpjMmwhSfiSjvILs+0ihB/EK74vXbbmU01ASMirfvLMebbneKdw2nCoEOHzGh4b/PlB21WMUWhmOmjbD6HTrCU2BL4YTloLUXTi3gVAiMijKQlh3kp3FwR0pGQ1ZEIcP5QsdpgTLEsFjMmIS+oDuSOABjpQShISkUFAw0GTN0ie95bzJX4cSumFP8A2iO97eiQj4izQhmGZOYaPbfbPPXQkW9cpCipamKapDl3LnJtXPWFq0TwVFKQwOIk8iTrziS8rSuctamJc5Z6U8Iqy7OpLqUkgMakEZgiEJK7ZQrqiaRNqFbWflSCE6hxF6tC/IUQH0gzd84LSEkwGSNbGQlei3YZzKA206/vBoLwywAKAsf7cxt+jwIkWfwIptbIc4sY2khtCCrdp9ImlsoWjieRiJSXdnPQU6AQNtYLl8/TXxaLymzDF3Ox9pYeI3RZUETE1HN6cCwpzglLiwZR5IWrMrCa0csG2bfe+Gvs8VAlQ9sMR8PdYBWqyYVBhXgfPX3ybuy6QmWuYcku3FnbqfCCzSTjYEFTI72QE94B0TCMqsff/IbYmu1SVEy1JfAxS21j3X315cI3Z5yGwLHdJIcZpJq9Ps1L7I4tdimyWWkYg+IKSxptJFK7cmDb4R4oZ07B9824mcFZpSkMdoLP1cjTLdFyZZ+7i9l6+bxzbLEJqApAYF2b7Kj/APGrZWqVepiayLKpJ2gh+RIPvdGl0qDiwfYJeGaEnIsx8ve2HS77LuhalWXEcY0ZvD30h9sSAUgjURPkdsfdRODJYRRtIgrOgVagawBxAO9CcJ3wiTv9x2qCa6aVMelLszgwhX9ZMK1NTP34RV9O6dAZlcQbeC/5ak7Ep8wIvdllgpW+dPfWBNsLp/Ml+hCm8Izs/acCm0LjyIiyUbxuiSLrISy5jrNKVi9KWxBGjHZugfNYFY2fuX3fTfE9nmuk1zBDbfdI5OIUWGbUSSFgHRxoDTLcR67oG3nI+GRMSWC/M8NddhYwcuppiQlX2gBwUkUPMRAqT3lSluRmnEKNsNXcU8dGhUZUwpKzu5bwxgBWY9vsi6uSy8JyUxTx1HB25K3QEs5QhXeRMRhOYwzAx1bukCg1OohtkSUzUDCtJYuM0kK1HeAd30eFZI0/0YcZHN3TAk4VEtpu5vDzctoB7iqgjrnUQkWmQQUkgg6vSutDzPWC1yWyrVDZH3u84lunYya5RGSZJWkkAOBlR43BOzzApIO7bGQ7hF+SXm14FC3fOn8k3zlx512ymH4hDlhlXdG4yPWykmMVVzCGIJBw5gsesavSYSpQJLBVA9BTQRuMjkRsuiAfY5eZjuwHvDl5iNRkdl0BHtDc3y8B6RPafmmDT4aTzIDnjG4yPP8AP8+S/wAAaw/Krcoeo8oI3Of5h96xuMgsvTBxly/5YExQAADDIRYsn/s0b116zPoOkZGQv+1GfZCvNX5l/wDaDPZ1RMxSSXTgJw6Oyatk8bjI3gzNlATNGEAYlJdgz55tnFudKSJgYAOtL0FXd3jcZCpdhI4QgABgB3dOEHLt/wBpPARkZCn2OXRYmiKkwVEZGRw3ghWKQidph318I1GQ/F7kD4YqH5ZfFXnA+zGvT1jcZHpx6ZDLtBi0iss6kF9/GKkv/r6RqMgI+1DX7mNfZ5VFe9YsX3/uHcqm7u6RkZE0f6jGS9oMvP5h+UHm0GezWR3oHmYyMjZfYjR7YblVsxerYWerVamykVOzxy96xkZEsuhsfI/2Idwc/MxkZGRxCH2f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2" descr="data:image/jpeg;base64,/9j/4AAQSkZJRgABAQAAAQABAAD/2wCEAAkGBxQTEhUUExQUFhQXFxcYGBgXFBQUHBccFxcXFxwUFBcYHCggGhwlHBcXITEhJSksLi4uFx8zODMsNygtLisBCgoKDg0OGxAQGiwkICQsLCwsLCwsLCwsLCwsLCwsLCwsLCwsLCwsLCwsLCwsLCwsLCwsLCwsLCwsLCwsLCwsLP/AABEIAPsAyQMBIgACEQEDEQH/xAAcAAACAgMBAQAAAAAAAAAAAAAEBQMGAQIHAAj/xAA6EAABAwIEAwYEBAUEAwAAAAABAAIRAwQFEiExQVFhBiJxgZGhE7HB8DJC0eEHFBVS8RYjYnIkU7L/xAAZAQADAQEBAAAAAAAAAAAAAAACAwQBAAX/xAAmEQACAgIBAwQCAwAAAAAAAAAAAQIRAyExEhNBBDJRYRQiBXGB/9oADAMBAAIRAxEAPwCpvwltS6ynYNn3TTE+y1LIDEHmEVToUzcFw0dkI36hNba1Ja4ud3eA6p4k5NiNkaTy0+R5oVWTtiBmbG+qraYjjC8swvLTjC8swvALjjCyGraFJTHVC3RqVkMLVGGkNp19ih6jXD8uv3qEvvRGdtmgatsmkqLOVltwdiheb4NWM2LViFu6o4AR1BUrSY23Pss7/wBHdr7Bl6EaADoYn0WlW1I1GyOOWMgZY2gSF5b5VrCaAYXoWVhccYXlleXHGq8sryw4vbcMrh2drjGseHJb1sRuQ0gtV6sgwtbT0mAfVZxS0pmnmAGkj0S0YcauWVKhLnBBimTwPoukOwxpyiPxR7osYdRpNdsIndH1HHKyFhN8dqsc6WxPRKURx4LdrZ4LVoUzWIZSoJRs9lHL2J+SmZh2bUSOgkz9R7oi1pCdZProoL3FHyQwBrRxIBJUc5OT0URikgK4oOBjcDbgR6qa1qnYn5L1rTq1TABMqw4b2QqP/GYQuSXIyMJS4QhqW7XnQZT6g/uo/wCnmePmNPVdMs+xNIDWSU0odjqfN3nBSu9EavTyOVW1k78JbO3qDsVNUptILZgAkdRxj5rq47IN6dCq32i7COhz6X4t45rllRksEkiiMw8EkmQ3kP1UtKm4mGt7vUk+YUV0K1F0VARHOdUVZYxrAATH8oV9MxcWJicp8xCX1bM8P1VmbQc/Uyeon6oC6tJ0Op4Hj6o8eZrTBnjT2ivPbC1RldmsHfqhXBWRdkzVGiwtlhEYYWIWyxC44u4va9N7S2TAj2U9PtE/K+m6ZmVbMMw1rmkuGpJjy0Ul12aZkzQJ4+aXZhU/9QDLTPFsT5JlWyV2nXuuHBUrtLa/DrEDZC2WKVKQhp05FFWjiTFsOFI6Okdd0tfA4oi7uHVT3tl6lat4hInla0h8Ma8kFN4W5rga+ikqWR/L9EIbNx3lJ6m+WO6Ug3DquZ0Sm+G4H8Qlzvwz8kBhFp3so8/0V9sKYyADSEmc64HYsfVtkdjaNaAGgBWPDrfRK6NNP7BTN2WxVDOhQARNGlBWLdG0WLKNbowKK0qUEypMWKlJG4CO7spHans2y4pkEDPGhXD8WsH29QtcIIK+mrigqL287Ntr0y4AZ2jQxv0W45uDp8G5MamrXJx2jidUaZzHKTCPpXjjqXE9CPkgLjDXMdoNtx9E0w4S3K4SPQhUuqJEnYRSa2q2DEjb/KT4haua7VMbdmR/T70PVFXtMO7p2P4T9CmYslOheTHasq6wpazIJB0IMKNXEhqvQsr0Lji/2XbCAw7ZTqPHdPrftg15qCdxI+S5UAmuG4JXqDM1pa0fmOnohaSMJ+09w15BG6QPKNv7dzHQ7VAkIJypDMcdngOZhFWj2jYT6oUQUxtWtaJdr04DxUkilDa2rNyyWgDnE/VJ7/ERMMHnxXsUvCW/2t2A5pPanM/QffNYo+Tmy3dn6c6lXHDWKr4P3QArZZVYA2jjKmybZbiVIY0qWqcWlJJaN9TnRzfUJ5YVmuGhB8DKVTHpoY0GplbsQlsm1CmjgrFZZUjdgXiFkrBanEhBWYld1QzSE1qIWo1IminHKjkva/CPg1Q6JY4wf1SK+w8shzBI2I/RdX7TYcK1FzTuBIXMWVoblfqNWnmCNNeiKEmZlSsT3FP8zT4j9twtXPzN6JpWZTd+YtIG8T6lAOty3UFrhxj6pilsU1aE942YP2f3QRCbX9PL/wBXbdCgqNAvdA3XpYpXE8/JGpA7NxKe/wAq3ogLnCnsEmCtPiv5H0KNizrjba1brlZ6BA4x2koMaWiD0C5j/Mv/ALnepWrQSu6aOWwvErr4r52CW1eSmeVFn4Dfmp5lEUSULYcdTwG3qm9rZNPeedBwGw8eqFsxx05TAk9Fvid7lECNNh15+PySHtjeELMcug50DYaKfCLcAdUlacz/ADVmtKcCVstKjce3YypVMpGkngBxTihg76utSrHJrdh+qSWjolxTrCsV1/KBzc6PQcUiWuCmO9MzX7LuGrHE9CENQu61B2kiFesKuzU0bUok8ocJjSJk/JaYrYMqS2pT+HU4Ed5rvB36wUPW/IXSlwT9msfNRve3Vxs7xcfw+s6jW+Gea6ZhBJaEPDGNJrY+N1Cgq4zSZ+NwCCvXQCVSr6i+o8wSdeA+q7uMDsxLxUx+gTAqN81tQvWP/C4HwKolDswXGXFw8NE2t+zwbqyq5rxqCQPoubs1Rrge3Y0K5B2le1lR8D82o9v09F1WhXe5pbUEVG6O5O5Pb0P0XJe11QNu3NcJHKY8wVmPmjMvFmlNjKjdvvx+hQFxh4brmeOsA/oUfb4e2O7UeOjhPnosVxVp6iKjePNM/oSJS4kFp1Hh7wpcApRW15fVZugHHMzjwO4I4KCzusjp+wq8EtUTZ4+S73FowgHLtqhP5dvIISnjwgDMIKm/qDOYVJIUujTkwFLUbGgW1mIBPl9SfRRVEUtsNaIXKMHdTOCEuTDUiY2BMLvTeAPvQc0uurkuPTgtHFaEJaQTbYRhrZeFc7O2zBVXBWd6V0TAaYgaSeASsrH4VoruMsexhy7JLZW1SpO8xI1j5rqR7NmoZqbbgcFLR7JFp7joHKEtZUkMeK3ZQsJ7P3QeQ0aHKc8d5pBBBY78uu54jRX+vVuaLvhva+5p6EPYO8OjuoTvDez7mfmb5NTSrRyt3JQSn1B44KH2ULF7P/eY9siQDBEETwK6Z2cp9xs8lSr+DUa3cl2qv+HNytAHJAuRsvaD41SLhDR4wqxVum0hq5tMDcu+gV1DZnmqB2g7JMzOOd0uBHfJeBJmRy5Lkt7BT1QTZdrbMuyfzhzf8gwD3anFe7I17rmnZ7fk4fULk9bsXcsL2isPgPcHZM5aN5Di0wDHCJ4KOl8a3rxblxZOtOdOsA6JssarTFQnK9o66Tnyu6EH78Vx3+KBy3gj+xp9yuuYNUc+kHOYWGNjC4//ABYqf+aRyYwfM/VBiX7B5n+oNgWNFujtW7dR1B3ViqPa5mZhnnz8CFzajXyuHIpzZ4gWnQwmzgIhIZ3xH4gNem37JXWbqDwOhRr64d0ndDvI8tZCPC6YOVWhc8R5LGY8ypbod7n15qFekuDz3yF0zoB1P0W72ak+MeSiadlPU+n0CBjEC1UHet0hHPbqha+rvNTzY6CAHsiAvCjpKJv2RHip67AGCNyEtsZGN2a4SYldC7L14hc8sRBKt2BXMEJeTaHYdM6xZ1wQmNNoKquGXMgKy2NSVGW9KDQ1LccqfDpucdITmjACpXb3ExLafAn1jX9PVFQK5E2E3JfWzRsul2E5dlxJ+MinUaA8NcToPH5LpHZztISACdgtarZrVqkW2kVLcW7XDvAEJbaXgqNLgQY5bJjb3IcFkX4ETi1sA/0/T/KXDoDp6FRjs3SDsxEu5pyGwslyPpF9cgN1sANF89fxXH/nv8G//IX0XXfovn/+IZH9Re7eMvs0IsepGzuUdlCG8I9i9iGtSdtBPopKDZITm7QtRp0HU2mFq4ozJLdtoQlb8R8fv2WY9s3JwDVh9+KgRLuIUOXovRg9HnzWye3bJjmNPEaqVrtAoKboMqd3Pgdx16LJmwJ7e1zPI8/aUvvLYtdKcWFbKHH/AIz46EEIW+uA8+QhRSlbKox0J78SF6ic0A7AeGq2JDnQeeqHoXeSrmAkTtvotq0ZdMLtwJ0TW0qwQl3x2OqHJqNOEcNdEbSCBobB+S7YHe7BXbD7jQLmeDO1Cvdo4tZmKkmqZdCVosr7mGkqh9prE3BBzlrmzGk7pncY61ujnAffBQDHGGIA6TGqHaGQi5PRU7bsdUe8kNDneeqtGEdknVm1KVcOpyPymD58COic2GMkHuxPTX5J5bYiD3iCDseH3qttyDeOcE6FXYfsvVtWmm980xMEcZ6cE4uCaNQf2nZMLe/a7RYxKiKjCOO4XNKvsn7kuv8AZaCbe4kLL3pJhtxpCOdVRddoXLDUtGt5WgHwXGO1dAPPxf7nOJ8Bsus3E1CWgxIOq532/oi3oCmNXVNJ5AHX2AWQdsNpJbOaEZszufsETaU/0XrZmh8Y9k2srTQFUSJomaLdMvEpZXZGnJNqroIPKPsoPE28ec/4RYuQMr0K3nisZysFar00jzmzclb0TOnP2Wi2Ywpcthx0EUncD1QJfM8xw+oRtPUjgeKHxKzLXTsVJJbKYsW1HQShpRph3ioK1sRrwWpmSRLhX4j4KxWg1CrmGu7/AJKxWx1CCY3FwO7RuV2iv9iGvtWg9fkf1XP6NRWPDr8inlnipZorgyuYpg7viyasD/kCfQymOH4fTdDXVXkxwgDy47dfonF5ZfEbzSV2CVWmWT5z7FDdrZVimoPgs2HdmaZMsq1ASAD3wfSQjLbAqoBDa5dDi6cg2HDfw9EgsMSuqX4qTnAchKc2uMVDtQqa8xHvKGoljyt8NBbLS5pElxD2/wDEQd+XFF2faNub4b5zcCQdR1U9pTqv1cI8TP6pza24jVZXwS5ssWv2p/0KbVneqcs0jzAd9US4lG1GATA3UBboSuoR1WC0qoYXEuDQBqTwG/0XHO2eL/zFZ1QE5B3WTynV3mrv20xfuuoAAQdXcTmA7vhAHquaXrcxDRz1T8aRNkk3oitG7dSnZEMA8z+iEw+1Ln7QAfVG1XzIA0Bjx1Wt7OS0B347o5HT6oW5Oak0neQD6fsjbwTSI+9ErdU7kdfknYuUIy8MXvC0Uj9lGvSXB5z5JXiPFOMOwGrUGaMreZmT4BJ51XXcLbFs0wDpr6QktW9jHKuDmNXD3B+VsnbgpbyrJDagghup+SulC3aGvqEAQ4nlo3f5ql4hctcHuI1eSYPAfljyhLlFUFCbsT3VplMjZa0zpqJHyUtpe6QdeC9A3Go4jkp3ZUha4ZHgjaU7t6iU1Hb8QtrW4y6cOC17R0HTLPbV0ys7vXdVqnWU9KuQZSmrKLOmYXdCBKsFkWmCua4diWis+E4uNJKRKBRB2X62Z0CPFu2NQEhtcQGUapjZ4kDpK2NeQckZPaDvgAbLQhYdcIavcgDdZKkLUZeTFV2qGu64DTJ0AUNW6A4qodrO0Aymkw9528cBy8ShSsY3SK9jFz8Rz3nYuJ/T2VeaRrl0JO+515dVPjFxs3gNERg1mD33bN+f7Jy0hHLGFrQFKnJ3j3OwS8aDXoib+vsOZk/fooTSkkBDHYctApfq4cP1Su7EffNNKrMu/FL6rCZ+9lVi95Ll9oueFopnU3HYE+SjyHkfReiuCB8mxXRMG7QsNJrcwDgIgmNhCoNS3cNwfHgtGjSUDq7Np0WjEMXzMfTnVzvbc/L3STHxDJ2LtB4Dkl8aj1Wt2TUO50BAn/PEJE5IbCApBIKLbVI7w3G6kFo0jvOg8x9V5luBsdNZlKbTHJMHqGdRsfYrTX7+SlqUCAZ25/VQtP7/AEK43yMLZyNYUJbt2REJDKEH0DHFHW9YjZyU03qam5CxqdFqtMbqN6o627SPbuPdVOm9FMk7JbQxSLm3tnA1aZQVz2scQ50GGgk9AOKRULFzipe1VuKFhUdsX5WDwJ19gsSTaRkpUmwI9tX135KYMayTp6BQtd395jvE9eCRdnKORrnnTh+yd2YGXMdiTJ6Dl4pzioukTxlKStkVO0L6knaYH1I68JTh7wO6IytG3LoobcwM8d491jfl+6ntaGZwbvHeeeZOsffRLkxkEBXc5mzuYn1TKgzjxMICqM1XoP3KZZ425fIrcfKMybTF+MtGURuAfLl7yhsNph51gT7xsosWuS4T1aPmdfVEYUYc3wn22VUffZJL2UPsMwhpJAA1R/8AQRy9l6xuWSHcdE1/qbeQVe6ITlDcQqAahpHh9IUFWo13AMPt6cFo18QtsoI6HSYSOn4Kep+QZ7XgTw5jUI2yNN/Q8+R4FCuBZt5/uOKzTpBxlsBx8wUqcWNhJcGWUYdlcIkx84PspW2LjIAMidPT9Vh1UHRwh3pMdUbSxPvA8Yjrw39EttjUkR0sLLqDncPlsYVbNEh0Hn9hX/BLlop1GH8Lp1PAkR7Qqrd0gHSDqXEDwGg9lsZcmSjwSNpaKXLoiLehLM3AaH0n9V74UhLsckD06anptW1GmZR1KylwmfJc2EkR0KUqz4PhJdGk/JFYP2ZmHP06K7WGEw0agDwSm7GaQks8GA1drHDgqV/Farm+DSGgkuI8BA08SuqvpNAK412+uviXjgPyAN89z8/Zdj91gZfbQoZRlgpt47nlJ1PoE0aASGD8I+XXqUsp1MoHr48ExsauRpcdymti0gqtWySTGbYDl08eaOs25WxPedq778UloGXZjwJI6nn4D5pvYS4k/fP6+yFrQSZA9sOJ6/qmmHsBOu2v6pVVfqf+37fIhFCtDWkcP8Loco7Jwxfids3LI4ucfIKbDbMuII4mFG7UgHYCfedE7sKjWwOSpxbkSZdQJbfA3ycrjESFB/T6/P2Viw/GmZeHJT/1Kn09QrEiJnF2a8fvqts3Dy3UbB09/kpWs6JQ4kDZ6jigao+G/QnKT6FEiR9+yzXYKjS2eHvzWHGl3VO5g8jz8eRQQupIB9eXRb2xzNNN2hHtGxS18tMHcJbgOjk+Sz4Zc7g8dfPmPL5KO7pgERvM+vJKrS51HkE6w5wfUAJjgElqh62SWziBHAouhQko7+nf7jWeZ8Fa8HwJhILhokORQolXsbBxcNNOauWH4O0AECXc1YKeG02jRohTfy8bafJDdheDXD6QbujqtwAEuIIW5ZO505LGzaIby5ysJ4rhVzVNStUefzVHO8th7CV1jtdiGSk88mmPRcepkkE89ugCPHwxeTlE9IyZ4A6eSkqXEzwA4oWo6BAUQqzPIHTqeqYl5AfwOKFbUczoBy6KxYS30009z9PRU6yfNQffVXTDDAHn7NAXSMQmvqsOiefv/hYtbrSOo+f+UFjdX/ed4gffqoLWrDp9FyRzY/ti0nNtwhHPtJaYJInRVx10c+Y6CRsrpYXLPhgDXb2j6qjAtsm9Q/1QI3AnktAJ1Ck/0/W/uKslliVPNrHdRv8AUWcwqmRHCWPPIx0UzakBQZ44rdtUHgJ1SxwSyDJBWHNHSVCGDQgx6KRjyOMrDiGvSObON+I5iVi7tg9ucAbc4+SNADttCo6ehjgdVxwioyH8dDsmVsHSCN1PcWozZh5oljIHl9+SFxDU2kdG7H2LKlD4pJdUJh08COA6J1RBY5VL+G+IZKxou2qDT/sNvUfJdCu7XovPyx6ZUejin1RTCrJ8hSvbCDw7QwmVw3RAmGwE1FBdVtFI8IS5P4jyC5sJFG7aVswLeABXPSdug+/qr92gpEtceJVGvKBaUzG9ATWwOu/3WGrS4Oi1a5PS0Ib2E2T4qDxVzwmvETwn78NlSmNIdKueEsD2Sd9/KI+aXMOJXu04y13dRp1G6gsaoAk66pr2ytwC08gPQgfVILafFGtoW9Ohrcd5sDRR08QqNGUEhaUKbiZO3XRMbNlJ7g15jrz8SqsTj/pLmT/wBZiVXgTPHqiP5645O9CrdhuBUmnNEneTqmfwmdFTf0Ss51/IDothhw806+At20VzwMYpoQnDuZUZw8jafvmrH/Lr38ugeKQXUitst3NIlS1LYkabp+62WrbeEPbkbaEfw+PPfovMp8ImPknD7bU9VGKOmyxwkdaF9vUcxwe0wWkEGNiNQfULvWCXzLu3ZVb+Yd4cnDQg+a4iLdXD+HeMfArGm49ypHk4beu3op82JtXQ/DOnVl9NsWOlHPbIUlRwK1adFD0lnU2L6tHVA31GGHxT1zZQ13bghY4sNSKDiVlmYPTzVKxOz1IOi6ddW5BcB6c+oVUxWxmZ0PzXRtDKTRza9tS0kGfvkhabY34K04lSLHZHiWnUcx/1KTVcP4tJI9wq4vWyOa3oktKWaPD7KsXZ6pllh4fJVa0L2GCDCaYZeFtVpPgeoKXki+BmOS5GnadkgcdI8lVKNPKdCr9ilAOaOR0VQuaBE8kOKTqjc0VyQ1KriQCdOS2eIQdXNm6oinmO6tjpEEtsZUMerNp5Wu247lCf1it/7HIW1OpCk+AnwlGtk8o70XAHos/ECZ1aQ5IZ9MTsvf6YvweZ3JIga6VJCZ2Vu2Ngj6du3kEqUYLwGsshHRtiei3fahOK9IAaBBFoQdtM3vMVVqUIfKm1xSEbJPX0OiYvTxkjvyGZLAstEajSFA15W4cUL9Khi9Qy/wCE9oMzBmPeAgpmzFxzXMqNUjYouncO5lRT/jo3aK4eudbOjMxYc1ucTB4rnzLl39xUzbl39xU8v49fI+PrPot13XaUlxKmCJB9UvNd3MrDqpjdB+EkH+UxHjltMJOaB24KxXplAOaqI+ljRLP1DcrFL7OVqLNNsqkpN3Qy9LE1Z2S21YloDuWv6obELWZ00kj0W7EUEh+kSHr1DaK5WshMwtHW2myd3DBOyhqBb2Ncgdz6EdO1gqX+X8UwctYXdkFzP//Z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4" descr="data:image/jpeg;base64,/9j/4AAQSkZJRgABAQAAAQABAAD/2wCEAAkGBxQTEhUUExQUFhQXFxcYGBgXFBQUHBccFxcXFxwUFBcYHCggGhwlHBcXITEhJSksLi4uFx8zODMsNygtLisBCgoKDg0OGxAQGiwkICQsLCwsLCwsLCwsLCwsLCwsLCwsLCwsLCwsLCwsLCwsLCwsLCwsLCwsLCwsLCwsLCwsLP/AABEIAPsAyQMBIgACEQEDEQH/xAAcAAACAgMBAQAAAAAAAAAAAAAEBQMGAQIHAAj/xAA6EAABAwIEAwYEBAUEAwAAAAABAAIRAwQFEiExQVFhBiJxgZGhE7HB8DJC0eEHFBVS8RYjYnIkU7L/xAAZAQADAQEBAAAAAAAAAAAAAAACAwQBAAX/xAAmEQACAgIBAwQCAwAAAAAAAAAAAQIRAyExEhNBBDJRYRQiBXGB/9oADAMBAAIRAxEAPwCpvwltS6ynYNn3TTE+y1LIDEHmEVToUzcFw0dkI36hNba1Ja4ud3eA6p4k5NiNkaTy0+R5oVWTtiBmbG+qraYjjC8swvLTjC8swvALjjCyGraFJTHVC3RqVkMLVGGkNp19ih6jXD8uv3qEvvRGdtmgatsmkqLOVltwdiheb4NWM2LViFu6o4AR1BUrSY23Pss7/wBHdr7Bl6EaADoYn0WlW1I1GyOOWMgZY2gSF5b5VrCaAYXoWVhccYXlleXHGq8sryw4vbcMrh2drjGseHJb1sRuQ0gtV6sgwtbT0mAfVZxS0pmnmAGkj0S0YcauWVKhLnBBimTwPoukOwxpyiPxR7osYdRpNdsIndH1HHKyFhN8dqsc6WxPRKURx4LdrZ4LVoUzWIZSoJRs9lHL2J+SmZh2bUSOgkz9R7oi1pCdZProoL3FHyQwBrRxIBJUc5OT0URikgK4oOBjcDbgR6qa1qnYn5L1rTq1TABMqw4b2QqP/GYQuSXIyMJS4QhqW7XnQZT6g/uo/wCnmePmNPVdMs+xNIDWSU0odjqfN3nBSu9EavTyOVW1k78JbO3qDsVNUptILZgAkdRxj5rq47IN6dCq32i7COhz6X4t45rllRksEkiiMw8EkmQ3kP1UtKm4mGt7vUk+YUV0K1F0VARHOdUVZYxrAATH8oV9MxcWJicp8xCX1bM8P1VmbQc/Uyeon6oC6tJ0Op4Hj6o8eZrTBnjT2ivPbC1RldmsHfqhXBWRdkzVGiwtlhEYYWIWyxC44u4va9N7S2TAj2U9PtE/K+m6ZmVbMMw1rmkuGpJjy0Ul12aZkzQJ4+aXZhU/9QDLTPFsT5JlWyV2nXuuHBUrtLa/DrEDZC2WKVKQhp05FFWjiTFsOFI6Okdd0tfA4oi7uHVT3tl6lat4hInla0h8Ma8kFN4W5rga+ikqWR/L9EIbNx3lJ6m+WO6Ug3DquZ0Sm+G4H8Qlzvwz8kBhFp3so8/0V9sKYyADSEmc64HYsfVtkdjaNaAGgBWPDrfRK6NNP7BTN2WxVDOhQARNGlBWLdG0WLKNbowKK0qUEypMWKlJG4CO7spHans2y4pkEDPGhXD8WsH29QtcIIK+mrigqL287Ntr0y4AZ2jQxv0W45uDp8G5MamrXJx2jidUaZzHKTCPpXjjqXE9CPkgLjDXMdoNtx9E0w4S3K4SPQhUuqJEnYRSa2q2DEjb/KT4haua7VMbdmR/T70PVFXtMO7p2P4T9CmYslOheTHasq6wpazIJB0IMKNXEhqvQsr0Lji/2XbCAw7ZTqPHdPrftg15qCdxI+S5UAmuG4JXqDM1pa0fmOnohaSMJ+09w15BG6QPKNv7dzHQ7VAkIJypDMcdngOZhFWj2jYT6oUQUxtWtaJdr04DxUkilDa2rNyyWgDnE/VJ7/ERMMHnxXsUvCW/2t2A5pPanM/QffNYo+Tmy3dn6c6lXHDWKr4P3QArZZVYA2jjKmybZbiVIY0qWqcWlJJaN9TnRzfUJ5YVmuGhB8DKVTHpoY0GplbsQlsm1CmjgrFZZUjdgXiFkrBanEhBWYld1QzSE1qIWo1IminHKjkva/CPg1Q6JY4wf1SK+w8shzBI2I/RdX7TYcK1FzTuBIXMWVoblfqNWnmCNNeiKEmZlSsT3FP8zT4j9twtXPzN6JpWZTd+YtIG8T6lAOty3UFrhxj6pilsU1aE942YP2f3QRCbX9PL/wBXbdCgqNAvdA3XpYpXE8/JGpA7NxKe/wAq3ogLnCnsEmCtPiv5H0KNizrjba1brlZ6BA4x2koMaWiD0C5j/Mv/ALnepWrQSu6aOWwvErr4r52CW1eSmeVFn4Dfmp5lEUSULYcdTwG3qm9rZNPeedBwGw8eqFsxx05TAk9Fvid7lECNNh15+PySHtjeELMcug50DYaKfCLcAdUlacz/ADVmtKcCVstKjce3YypVMpGkngBxTihg76utSrHJrdh+qSWjolxTrCsV1/KBzc6PQcUiWuCmO9MzX7LuGrHE9CENQu61B2kiFesKuzU0bUok8ocJjSJk/JaYrYMqS2pT+HU4Ed5rvB36wUPW/IXSlwT9msfNRve3Vxs7xcfw+s6jW+Gea6ZhBJaEPDGNJrY+N1Cgq4zSZ+NwCCvXQCVSr6i+o8wSdeA+q7uMDsxLxUx+gTAqN81tQvWP/C4HwKolDswXGXFw8NE2t+zwbqyq5rxqCQPoubs1Rrge3Y0K5B2le1lR8D82o9v09F1WhXe5pbUEVG6O5O5Pb0P0XJe11QNu3NcJHKY8wVmPmjMvFmlNjKjdvvx+hQFxh4brmeOsA/oUfb4e2O7UeOjhPnosVxVp6iKjePNM/oSJS4kFp1Hh7wpcApRW15fVZugHHMzjwO4I4KCzusjp+wq8EtUTZ4+S73FowgHLtqhP5dvIISnjwgDMIKm/qDOYVJIUujTkwFLUbGgW1mIBPl9SfRRVEUtsNaIXKMHdTOCEuTDUiY2BMLvTeAPvQc0uurkuPTgtHFaEJaQTbYRhrZeFc7O2zBVXBWd6V0TAaYgaSeASsrH4VoruMsexhy7JLZW1SpO8xI1j5rqR7NmoZqbbgcFLR7JFp7joHKEtZUkMeK3ZQsJ7P3QeQ0aHKc8d5pBBBY78uu54jRX+vVuaLvhva+5p6EPYO8OjuoTvDez7mfmb5NTSrRyt3JQSn1B44KH2ULF7P/eY9siQDBEETwK6Z2cp9xs8lSr+DUa3cl2qv+HNytAHJAuRsvaD41SLhDR4wqxVum0hq5tMDcu+gV1DZnmqB2g7JMzOOd0uBHfJeBJmRy5Lkt7BT1QTZdrbMuyfzhzf8gwD3anFe7I17rmnZ7fk4fULk9bsXcsL2isPgPcHZM5aN5Di0wDHCJ4KOl8a3rxblxZOtOdOsA6JssarTFQnK9o66Tnyu6EH78Vx3+KBy3gj+xp9yuuYNUc+kHOYWGNjC4//ABYqf+aRyYwfM/VBiX7B5n+oNgWNFujtW7dR1B3ViqPa5mZhnnz8CFzajXyuHIpzZ4gWnQwmzgIhIZ3xH4gNem37JXWbqDwOhRr64d0ndDvI8tZCPC6YOVWhc8R5LGY8ypbod7n15qFekuDz3yF0zoB1P0W72ak+MeSiadlPU+n0CBjEC1UHet0hHPbqha+rvNTzY6CAHsiAvCjpKJv2RHip67AGCNyEtsZGN2a4SYldC7L14hc8sRBKt2BXMEJeTaHYdM6xZ1wQmNNoKquGXMgKy2NSVGW9KDQ1LccqfDpucdITmjACpXb3ExLafAn1jX9PVFQK5E2E3JfWzRsul2E5dlxJ+MinUaA8NcToPH5LpHZztISACdgtarZrVqkW2kVLcW7XDvAEJbaXgqNLgQY5bJjb3IcFkX4ETi1sA/0/T/KXDoDp6FRjs3SDsxEu5pyGwslyPpF9cgN1sANF89fxXH/nv8G//IX0XXfovn/+IZH9Re7eMvs0IsepGzuUdlCG8I9i9iGtSdtBPopKDZITm7QtRp0HU2mFq4ozJLdtoQlb8R8fv2WY9s3JwDVh9+KgRLuIUOXovRg9HnzWye3bJjmNPEaqVrtAoKboMqd3Pgdx16LJmwJ7e1zPI8/aUvvLYtdKcWFbKHH/AIz46EEIW+uA8+QhRSlbKox0J78SF6ic0A7AeGq2JDnQeeqHoXeSrmAkTtvotq0ZdMLtwJ0TW0qwQl3x2OqHJqNOEcNdEbSCBobB+S7YHe7BXbD7jQLmeDO1Cvdo4tZmKkmqZdCVosr7mGkqh9prE3BBzlrmzGk7pncY61ujnAffBQDHGGIA6TGqHaGQi5PRU7bsdUe8kNDneeqtGEdknVm1KVcOpyPymD58COic2GMkHuxPTX5J5bYiD3iCDseH3qttyDeOcE6FXYfsvVtWmm980xMEcZ6cE4uCaNQf2nZMLe/a7RYxKiKjCOO4XNKvsn7kuv8AZaCbe4kLL3pJhtxpCOdVRddoXLDUtGt5WgHwXGO1dAPPxf7nOJ8Bsus3E1CWgxIOq532/oi3oCmNXVNJ5AHX2AWQdsNpJbOaEZszufsETaU/0XrZmh8Y9k2srTQFUSJomaLdMvEpZXZGnJNqroIPKPsoPE28ec/4RYuQMr0K3nisZysFar00jzmzclb0TOnP2Wi2Ywpcthx0EUncD1QJfM8xw+oRtPUjgeKHxKzLXTsVJJbKYsW1HQShpRph3ioK1sRrwWpmSRLhX4j4KxWg1CrmGu7/AJKxWx1CCY3FwO7RuV2iv9iGvtWg9fkf1XP6NRWPDr8inlnipZorgyuYpg7viyasD/kCfQymOH4fTdDXVXkxwgDy47dfonF5ZfEbzSV2CVWmWT5z7FDdrZVimoPgs2HdmaZMsq1ASAD3wfSQjLbAqoBDa5dDi6cg2HDfw9EgsMSuqX4qTnAchKc2uMVDtQqa8xHvKGoljyt8NBbLS5pElxD2/wDEQd+XFF2faNub4b5zcCQdR1U9pTqv1cI8TP6pza24jVZXwS5ssWv2p/0KbVneqcs0jzAd9US4lG1GATA3UBboSuoR1WC0qoYXEuDQBqTwG/0XHO2eL/zFZ1QE5B3WTynV3mrv20xfuuoAAQdXcTmA7vhAHquaXrcxDRz1T8aRNkk3oitG7dSnZEMA8z+iEw+1Ln7QAfVG1XzIA0Bjx1Wt7OS0B347o5HT6oW5Oak0neQD6fsjbwTSI+9ErdU7kdfknYuUIy8MXvC0Uj9lGvSXB5z5JXiPFOMOwGrUGaMreZmT4BJ51XXcLbFs0wDpr6QktW9jHKuDmNXD3B+VsnbgpbyrJDagghup+SulC3aGvqEAQ4nlo3f5ql4hctcHuI1eSYPAfljyhLlFUFCbsT3VplMjZa0zpqJHyUtpe6QdeC9A3Go4jkp3ZUha4ZHgjaU7t6iU1Hb8QtrW4y6cOC17R0HTLPbV0ys7vXdVqnWU9KuQZSmrKLOmYXdCBKsFkWmCua4diWis+E4uNJKRKBRB2X62Z0CPFu2NQEhtcQGUapjZ4kDpK2NeQckZPaDvgAbLQhYdcIavcgDdZKkLUZeTFV2qGu64DTJ0AUNW6A4qodrO0Aymkw9528cBy8ShSsY3SK9jFz8Rz3nYuJ/T2VeaRrl0JO+515dVPjFxs3gNERg1mD33bN+f7Jy0hHLGFrQFKnJ3j3OwS8aDXoib+vsOZk/fooTSkkBDHYctApfq4cP1Su7EffNNKrMu/FL6rCZ+9lVi95Ll9oueFopnU3HYE+SjyHkfReiuCB8mxXRMG7QsNJrcwDgIgmNhCoNS3cNwfHgtGjSUDq7Np0WjEMXzMfTnVzvbc/L3STHxDJ2LtB4Dkl8aj1Wt2TUO50BAn/PEJE5IbCApBIKLbVI7w3G6kFo0jvOg8x9V5luBsdNZlKbTHJMHqGdRsfYrTX7+SlqUCAZ25/VQtP7/AEK43yMLZyNYUJbt2REJDKEH0DHFHW9YjZyU03qam5CxqdFqtMbqN6o627SPbuPdVOm9FMk7JbQxSLm3tnA1aZQVz2scQ50GGgk9AOKRULFzipe1VuKFhUdsX5WDwJ19gsSTaRkpUmwI9tX135KYMayTp6BQtd395jvE9eCRdnKORrnnTh+yd2YGXMdiTJ6Dl4pzioukTxlKStkVO0L6knaYH1I68JTh7wO6IytG3LoobcwM8d491jfl+6ntaGZwbvHeeeZOsffRLkxkEBXc5mzuYn1TKgzjxMICqM1XoP3KZZ425fIrcfKMybTF+MtGURuAfLl7yhsNph51gT7xsosWuS4T1aPmdfVEYUYc3wn22VUffZJL2UPsMwhpJAA1R/8AQRy9l6xuWSHcdE1/qbeQVe6ITlDcQqAahpHh9IUFWo13AMPt6cFo18QtsoI6HSYSOn4Kep+QZ7XgTw5jUI2yNN/Q8+R4FCuBZt5/uOKzTpBxlsBx8wUqcWNhJcGWUYdlcIkx84PspW2LjIAMidPT9Vh1UHRwh3pMdUbSxPvA8Yjrw39EttjUkR0sLLqDncPlsYVbNEh0Hn9hX/BLlop1GH8Lp1PAkR7Qqrd0gHSDqXEDwGg9lsZcmSjwSNpaKXLoiLehLM3AaH0n9V74UhLsckD06anptW1GmZR1KylwmfJc2EkR0KUqz4PhJdGk/JFYP2ZmHP06K7WGEw0agDwSm7GaQks8GA1drHDgqV/Farm+DSGgkuI8BA08SuqvpNAK412+uviXjgPyAN89z8/Zdj91gZfbQoZRlgpt47nlJ1PoE0aASGD8I+XXqUsp1MoHr48ExsauRpcdymti0gqtWySTGbYDl08eaOs25WxPedq778UloGXZjwJI6nn4D5pvYS4k/fP6+yFrQSZA9sOJ6/qmmHsBOu2v6pVVfqf+37fIhFCtDWkcP8Loco7Jwxfids3LI4ucfIKbDbMuII4mFG7UgHYCfedE7sKjWwOSpxbkSZdQJbfA3ycrjESFB/T6/P2Viw/GmZeHJT/1Kn09QrEiJnF2a8fvqts3Dy3UbB09/kpWs6JQ4kDZ6jigao+G/QnKT6FEiR9+yzXYKjS2eHvzWHGl3VO5g8jz8eRQQupIB9eXRb2xzNNN2hHtGxS18tMHcJbgOjk+Sz4Zc7g8dfPmPL5KO7pgERvM+vJKrS51HkE6w5wfUAJjgElqh62SWziBHAouhQko7+nf7jWeZ8Fa8HwJhILhokORQolXsbBxcNNOauWH4O0AECXc1YKeG02jRohTfy8bafJDdheDXD6QbujqtwAEuIIW5ZO505LGzaIby5ysJ4rhVzVNStUefzVHO8th7CV1jtdiGSk88mmPRcepkkE89ugCPHwxeTlE9IyZ4A6eSkqXEzwA4oWo6BAUQqzPIHTqeqYl5AfwOKFbUczoBy6KxYS30009z9PRU6yfNQffVXTDDAHn7NAXSMQmvqsOiefv/hYtbrSOo+f+UFjdX/ed4gffqoLWrDp9FyRzY/ti0nNtwhHPtJaYJInRVx10c+Y6CRsrpYXLPhgDXb2j6qjAtsm9Q/1QI3AnktAJ1Ck/0/W/uKslliVPNrHdRv8AUWcwqmRHCWPPIx0UzakBQZ44rdtUHgJ1SxwSyDJBWHNHSVCGDQgx6KRjyOMrDiGvSObON+I5iVi7tg9ucAbc4+SNADttCo6ehjgdVxwioyH8dDsmVsHSCN1PcWozZh5oljIHl9+SFxDU2kdG7H2LKlD4pJdUJh08COA6J1RBY5VL+G+IZKxou2qDT/sNvUfJdCu7XovPyx6ZUejin1RTCrJ8hSvbCDw7QwmVw3RAmGwE1FBdVtFI8IS5P4jyC5sJFG7aVswLeABXPSdug+/qr92gpEtceJVGvKBaUzG9ATWwOu/3WGrS4Oi1a5PS0Ib2E2T4qDxVzwmvETwn78NlSmNIdKueEsD2Sd9/KI+aXMOJXu04y13dRp1G6gsaoAk66pr2ytwC08gPQgfVILafFGtoW9Ohrcd5sDRR08QqNGUEhaUKbiZO3XRMbNlJ7g15jrz8SqsTj/pLmT/wBZiVXgTPHqiP5645O9CrdhuBUmnNEneTqmfwmdFTf0Ss51/IDothhw806+At20VzwMYpoQnDuZUZw8jafvmrH/Lr38ugeKQXUitst3NIlS1LYkabp+62WrbeEPbkbaEfw+PPfovMp8ImPknD7bU9VGKOmyxwkdaF9vUcxwe0wWkEGNiNQfULvWCXzLu3ZVb+Yd4cnDQg+a4iLdXD+HeMfArGm49ypHk4beu3op82JtXQ/DOnVl9NsWOlHPbIUlRwK1adFD0lnU2L6tHVA31GGHxT1zZQ13bghY4sNSKDiVlmYPTzVKxOz1IOi6ddW5BcB6c+oVUxWxmZ0PzXRtDKTRza9tS0kGfvkhabY34K04lSLHZHiWnUcx/1KTVcP4tJI9wq4vWyOa3oktKWaPD7KsXZ6pllh4fJVa0L2GCDCaYZeFtVpPgeoKXki+BmOS5GnadkgcdI8lVKNPKdCr9ilAOaOR0VQuaBE8kOKTqjc0VyQ1KriQCdOS2eIQdXNm6oinmO6tjpEEtsZUMerNp5Wu247lCf1it/7HIW1OpCk+AnwlGtk8o70XAHos/ECZ1aQ5IZ9MTsvf6YvweZ3JIga6VJCZ2Vu2Ngj6du3kEqUYLwGsshHRtiei3fahOK9IAaBBFoQdtM3vMVVqUIfKm1xSEbJPX0OiYvTxkjvyGZLAstEajSFA15W4cUL9Khi9Qy/wCE9oMzBmPeAgpmzFxzXMqNUjYouncO5lRT/jo3aK4eudbOjMxYc1ucTB4rnzLl39xUzbl39xU8v49fI+PrPot13XaUlxKmCJB9UvNd3MrDqpjdB+EkH+UxHjltMJOaB24KxXplAOaqI+ljRLP1DcrFL7OVqLNNsqkpN3Qy9LE1Z2S21YloDuWv6obELWZ00kj0W7EUEh+kSHr1DaK5WshMwtHW2myd3DBOyhqBb2Ncgdz6EdO1gqX+X8UwctYXdkFzP//Z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12737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C3F94"/>
                </a:solidFill>
              </a:rPr>
              <a:t>Rate Design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71600"/>
            <a:ext cx="8595360" cy="42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958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UFhUXGBgbGBgYGBgXGhoaFx0XHBwaFxcYHCggGR8lHBwaITEhJSkrLi4uGB8zODMsNygtLisBCgoKDg0OGxAQGywkICQsLCwsLCwsLCwsLCwsLCwsLCwsLCwsLCwsLCwsLCwsLCwsLCwsLCwsLCwsLCwsLCwsLP/AABEIAMIBAwMBIgACEQEDEQH/xAAcAAACAgMBAQAAAAAAAAAAAAAFBgMEAAECBwj/xABBEAABAgMFBQYDBgUEAQUAAAABAhEAAyEEBRIxQVFhcYGRBiKhscHwEzLRQlJicuHxByOCkqIUM7LC0iQ0Q1OD/8QAGQEAAwEBAQAAAAAAAAAAAAAAAgMEAAEF/8QAKxEAAgICAgEDAwMFAQAAAAAAAAECEQMhEjFBEzJRBCJxYZHwM0KBgqEj/9oADAMBAAIRAxEAPwBqjIyMjo4yMjIyMYyMjIyMYyOCHjuOQYxjTCODN0FT7zjFpcVMUp8z4SCSUhCQ7mhaON0ZKyC/ryEqUtWJmS6lbBkAn8RNBzOjHxm+r3VPmFRogUSnPCOeZOZOpJgr2t7Rm0d1NEOTx0BPLzMKsLu9h9I6USYs2STiOEczu1iCUl+J8oYbts4QkqWKCqsnKtE8HbiTujk5UjsI2yWksAJbEah9B94+g9jgKJoCa5qOZzyJ0iFKiolRqpR6nYNwyi/JRhFVNzbpQ+A0zETSdFsF8F26JQQQVKbr5tHod22xJSBiA/qbyEef2CUg1K0g/kUT/csw6XQnAAypZbUhuihTxiPI9j+Ko5vSyYSVAkhWdfGvnHnl92EhRzY1B+keuWhpiWWmu4v0IqOjQBvLs98RPdD8YOE6A43o8tloY5ekHrutZHzKJGrlP0rFu3dm1pdngNNsJTmDDHNSOqDiOliWhTd8MfssCBxxAecMNgsqSO4twc00KegU6fGPKZcwDMH+4jyTBCy3ohJDTSjmpR8S0KeJ+ArTH+9LjI70t6ZgOW4UBI3HKA06zmaky1D+Yl2B+0NU9MvYju6+0iwQ0wL3KT/2oRyBhkTa5M4AqGBQyIOXqB0hadHJJpb2IV12fAtjVCtun5ujEjYNsPF2z1AALJpRzm75HeC4fXmHrXl2dBV8SWpgat3SH2guNQCwfKLEiSWGIEOGLgguAA9dSADyi/BPZFmWgpGoikKoDt8DEsXJkpkbjI1HTG43GhG4xjUZGRkcMZGRqMMYxjxuIsTkc/SOgqMY7iBSq09/WNTFliADxiNUwM5oB6ekC2dSNTZupLAZnLLj5x572jvVVsOCUcMhJqs/bIav5Rm/LNhBG8rTMvCYZEo4bOktNWPtEN3RtgP2pnJEpMqUGlDI/fKdX+6HoftFzkzqbsZFUI9rWCokUD0G7R4iCdInmyso6ky395+xBJ6ONbLd3yBnmwBba+Q5k13PBCeMQTKSdRzJfTVnxcxEcgMmvE8T9EV4rVDF2Fu4rVMtCg4T8tKPtA3OByMIyzUU5PwPxxvR3Kuz4YwihA7yssIDOH3fV4CzbdiVhkin3y5UrgNB4wb7bTygJkJJdYxr/I5wp5qc/wBI+8YHXNZNsSp1Hk+2WJW+K6LN22WYS5f/ACHkYa7ss6gQ5Lc8vSNWCQAzQas8uJ3JtjqSVFqy2EUOfP0zgzJsgMU5GUErMqkHARMqWq50qctWANs7OgvQNwh1BjDJBhjxp9ARzNHjt+9kBUoDHhCTaZGAstJA6jrH0PbruBBDR5p21uPNSRXdHITcXUhmpq12IOBUvvIV3c6ZcxDFc/aBaQHLbxVPTQwryZpSrCflJq+h2wSkJCFMoEJUQFfgUclDca89xEUZMakti4TaZ6Ldt+IVmQgq391XEfX9ILymGIDVixah2jQ+GceYzgZZYj6EekM1xXnQJSXAbuHTWj1ESLljdoOcIyQ3yZg0pu/SJXgXKtLtnwPpti2mYdKjYfrHo4c6kjz8mJxZbjIiRM67DEjxUmJNxkZGQRjIyMjRgTGRuNRsGMYprVhV5c2fofdI6mp5HQ5+xEtplYhmx0OwxXltkpIB3AQL0dN/GemStn6+sK/aK1LtE3/SSVFIH+8saCncTv27+Bgr2gXglEpA+Ie7LOWEq1fdnyhbu27jhZC1gzKrUc8B+UHXEXc8VbRCpy3QyMfITlykCUJMkhMlDgqzxHUDaCXBVrlqYT+1trStYShsCAw3ks58B0fWGC9FhCQlKnLUAHdA906wnW5irg7wuUt0MjHyCVhz7oImu2XiWaHCkNvrnzNYiT9pR2gDlU+kErik90q0cnoG9TBt1E4lcjq1EsQ1SW4qUxLcaR6z2fusSbNJlhnJrvNST4HrHmd0WXHaJQOhKz1p/lhEez3fLYoDfKw65+RiH6l9RKYa2eP9opvxbbPVoJhQn8svuJbkkHnBC7AwEDxLxLUdqlHqTBywycoDJLwWYo0HbvTlByQiBt3Iyg7IRSEo5NksoUi7IMVUJizLyhiEyLksxZRFOUYuS4fARM5mpgBflgC0kQxKEVbTLcGByRs7jlTPnftVd3w5qg0cBHxJKVVyKTXVLGu8pwniiG/+JVhYhcK3Z4PLnJ+7hmDiHDcxTnDITuF/AySqX5O5M4rlYVfNLpuIIoByChElgmFKk1/C+w1Z92XSIZaO8WzbyIOX5S0dyl/KWo5SrlkejDlGls7Ec7rvMLDKz95vnwMGJczYR70hNsymZRfOpG3afL96M93WsUCjuBGo8uUTJ09GyQ0Fpcx884mB2ViEAHPLQ/XZGfEKffrF0MzS+4hlD4LImcekaiIWr24jId68fkD038FmMMZGQ9izQjcajcYxqMUkHONxqMYXO1VmSUh3olepzKSkeccosyEJBOzEslyz5czpsbhFq/5eJJJPdSCTzBA6VPSFldrMxEtPDEN47td5IyiabUW2OirSRVvScazDQqokcX8g/TfC1aEd4gagj30EMF4zHWw0c8/lSPB+cLk6cBOQ2Tkvsagf+0HnCYK9j3oozwyUU+YE83IPgBB26JbWYbyrxMseBxCAtrGEAapdI5Z+ZHLdDNZJeGzyh+Gv+avQweV1E5jVyCHYqz4rUVNQYE9Bjb+4J8I9MshOMcQ39qj9YSewNn78xWgUp+oS/QQ7WUjEDk65Y/uH6mIMjuX7D30eWy5LLV+ZXmYNWGXC3bzPlzpgApjUwoaEkh97ERLYu0RSWWn0jrxt9FPqRSo9AsQEGpAhOuy/pRarHfDJYrWCHBBygEmgZbCzR2gxXEx427QViwjKi5LhdtF8S5YdSulYHTu2qR8iCd6i3gK8oZGaQt45MeAIhnohRsPaC0TvlAAORDesFZUu0/8A2J4M/jBOSYHpuL2xX/iPZMUknZHmvZctOUnRQI8m8THrfaaVMVIWmYlJLGqeeYMeS3anDaEaO/vwgYPUkPfhkqxhWdwfiBT1HQxxKIxKToa+vrFu9BhnpOhxA8Du4RU+EyhuYfTwg2zqDV3u28UI2ts5Md4gzYFJIOz7Qp3d/DfAy6ZVG6ctvA+cX0oUkhQocnzB2g/s4frK39wbWhgkJIFKjZWCMkgjdvgVdtpBDGgzDHTd7pwyLyUVbodeB0irDKuiHKvk6MkbBGom7wpheMizn+n/AAn4leMjDGooYsyNxqMjGMJjRVHClRVtk4hJY1OX197o43RkgdeE7EcI+V3UdugDa/oITpVoHxVIB7oNNvebOJe0N84XRKJc0Kn8AebdeYGxy1oV8VWpq+u4b2ctEmR2irHGiW8rQwLagcqNXkTASWr+aNyS/DCT1gve6XLgjCQ4P/LXQe6wGQaqORNOQFPKO4/aafuJF98K3qB6lj4qEOE5H8tIOY2bfhLduZMKlyqeYneR4Mof8RDXLDpQHzHiJQHmYXndJIdiXkaewAGKYG58VH6GGKSo/DxHNIlK5pY16GFjsBMeZMB+19VfWGtKHC0bcQ8v/LwiGXuGS7PJO3tpmSrbOQn76m4O4f8ApKeREL3+vnEpHdUpSmSMLuSWAEOv8RLM9qRMAfFLQS1KpGE+CRThAix3ehSkkFSWUFVlqJSdqSCNXatDrHoQcKWiWayvopyTMQQJ0paCcW0VQWVTaCC4zpDBc954DRZIMEO0LLs6ZaJal4XVjmLZZWS5mKOHMlzTbpCMoqSe9QvX6wvJGMuijDKUV9x7Vclq+KARBydY+7Cd/DGZiRXbHpNokjKEQhaZ3LPjJI857RyZMlCpkzEoDQZk6AR5reN72g95KEyUH5XDqYa10y0EeqfxAuxS0DCMWgS4Fa94uK6U41hPTLK5YROQcQFFBLitCCAajpDMSjF7Nkc5R+0EXHMvKaELlFcxMwqwE91KlIBJSC1SAk7Pl1hr7LdsV/E+DOxoWCykrDkNmQoNUl3B20fOC/ZKyCUhGEKODF8NABTLQpQIUtlVxMVCmWJVDowXbciAorWl1bSxIL6Hbv8ALIOycK0T43O/uZq9u9KVvBjxe9kfDnoVoFt1LHwJj3S3Sg0eK/xGlYFD8/oYlh/VorT/APNsztCk91Ww+Y+oiOSXY7Qx4HLoXHOJrfO+LZpUylcL7iQoH/J+sU7KrD3Ts8vbwXig/IZu6aULYvhOuw/t5bIZhJBD6HX6wsWaay61BY8/3cc4Y7Epiz901B0IO7w6xNIKSNqkqSyg+8a/rBq75+IbDs+kVk7FU03e+kdSpZFc/e2HQi6tEk34YZSstQjnGRSTMpmeh9CIyHeq/gVwOjGRkZHpkhkaJjccqMYxDNVC12mtxJMtJajrV91OvM+sMs9QSCTpHnt6KJlA1xTlYidiASByJr/TCM0q0NxqypY7OjBMnrAwo+UHVVAH2s4oMyRviiq0KnqJDhCHAGx6ufxK1PowjqfimBMlLBKBWtMTmqm1ag18ogmzEpR8NDtr95ROp0GgAzbnCPBQl5Kky2AOk1S9d5/DuHj0iuuSmhSTUjMfSK81NRTLLZ7yjUvE4b3v3bIbxro5fyXbolYVpLuAQTwGfhSGkHDhfMJUeowjyEBbqshLb69MvrwJgvb14ZZOpZI4CnoTxTEuV2yjGqQU7FWrDMG8E9Ktzyh/mlph0xBxvIjyu6phlqSofZj06Ur4ktCwagD9n2ZeMRz7DmvIs9srLimy96C39x/WKdgsZH2oPdp5TiWtmYFJ5kke98B0LYRzmx+ONwNWyWGNYTbfZxihrts2hhVtsx1GHYm7ByJJHo/8Lvkptj02bHmH8LzTnHp684di6ZF9R7kU7dYRMFYXV9nUhThxwhtekQLEdlBMHHklHQOsVgwtUwQ+G2UYExslhGUUjkpNso3hlHjP8UAFTGJ+VOLQ1cCodwML1ap5t6/b5tI8R7cyVqnTJh+Q5cEhv15wuDXqoqUX6bIrgV8SxqRqkk8qE+PnGBygKFSC7cM/CvKKfZC04cQ0cHrSnUHlBdEr4cxSOLPuyfcQQYPIqk/3OY3cUSylgpBD6He2RI4U6Qx3dNJlgvVL9My3AueBOyFpKMJAyHlmWO4gwXuS0YCU5g5P4c37piXIh62N0jvJfcP0/ThFn4QNU0MCrvtIScL937O1tm8eREG0orTY/wBffGDwTrTI80KIUpO6MixhV7EZF32kuyGMjUaUYtEmGOTG1GsUL3vFMiWqYrJOQ2nQDeY43Rjq8yMBB19A5hBmzgUJFQEoCSdS2idM9Ttjq9u0JtAYURs1P5q+HnnAifNJYVJ3Anyy8Iiyz5OkV4oUtkF4EMQksnYKOd5J7yt/lQRwlYUVAliKEioV+bV9/PbG5d0TZi8RSUgGjt9Xi6i4kJH8xWrlj7bxgXKKVWOSbBEyz6O9fCLViu/UikX1FA7stPR68zWL9msxzNPTgNsA8jC4nVjs7U1NH2Pn73ndA+9JwVMYfKnx09Gi1a7aEjCjM67vp7rAeUrU6eJ9+W+BS8hBeyJeuwV4Q3dmb3wqShRovLjXzFOUKdmDJrmqp4BgB72RzMnthI+8pjsw4CCOsIcbYzVHp97WX4spSEs7UO8d5PIs3NtISbNMJTWhcgiHG5LwE5Dj5gA/4kkOG8SN4UN8Ld8ow2gqAoutMsWvWh/qhTQWB03Fgq8UHCTCqlTqc7YeL0lvLPCFCRZgQSpQBD93U707YoxaR3JbZ6b2DZCB1j0UEFIVHknYi2gjCFOekP6r0MuWO4pe5LP4kRoT42mJz4+TVBO1zsNdIglWh46Un4ksEgjcaHppFGVLILGCbaYqMVVeQsJkQ2ibEWKkV5syNLJo0MewT2ktwk2ebMP2EKV0B88o+fZlvnLRhmTFKA0PrqecetfxYt3w7Hg1mrSnknvHlQDnHkKksnea+gh300Vxv5ZzNJ8qT8Fu5JoTMANAp0vsxgpfk8N1qBVLRMbvIASocHAPVxzEJMlPvhDhY7cEgKLFKx3ho6WStuBZX9QjuZbtBY+qLc6UZkvEiqk14prXkcxt3R1ZZmIOc/fvpHMkKlKwhTg1lk1BbNJ5Z7i/G8kJWcSXYgFSaOgmgVvD0Oxt0SyjocmXpU50scxX3u+nRisVqcB8xl6jzhZTJIz68ffOozEErqX9k7ac9Im2mFJJobUTHAy5iNwOTaVJpsjIo9eRL6aMjiZHZgbfF5Jkyyo55JGpOyPabSVs89K2Q3rfCJCSVEPoNsedXleq7Qp1q7rltg/KKRq0z5lqnEZk5kmgA1OwCKdswoOEZ6v4ONNoTwd4klJy/BVGKj+SWXaUp0JbY8WU3wkfe4QIlIB2mLaJaBn9YS0ihNlpd6KXRCW35k8HjpNjWsgrVmNXegrvzeIv9YxZKOpbmAI7l3gpQYD+3Iev7QPF+EFyL8qUlAo3FX6RUtt4Bs30Gg/bcIrrStT1L7AfrGk2Njl9f8oyil2ayoVk1y/EfQRLJQSQPf6++UmFLs+I++Qi7Z7MXD5nQZ8zGcqRkrJEqzrQDy0gdb7RhQhO3G237I9PCDMyUzDYCeDAnyAMK/ambhmISPsJHIqdR842KPKVHMuTirHC4L1VJVIW/dUMKutDu05CDvaCZiZScsVfwmnSld4bkjyJmKTL5/8AWGORaSUo/EEvvOQPhCJxpj47pm72tASADC9PlhdIsdrpxTMDDutzECbHa0uKgcf1g4QfHkgm7lR6J2WugIklbd4ZGHu4p2NAJDx5rcd/LT3QtK0nMUPukNtn7TIlAOtKAcg4D8BrAL3bO5cMmtbHRSqRVSQTAZN/zFh0SsY2/K/MxVuq22j4xTPQlIIdOEkgDYSczvg5TJlglG7GJSYrrTFgqgJ2rvlNls65lCr5ZafvLV8o4ancDA1ZxM8s/iZbP9RbhJSe5ISxOgUplLPIYRxEJE5eJRIycNwFBBe3kolkqLzZzrUdcJJLn86q8BAgS/CLselQqXZPIgxcqcYUjX50b2DTE80V/wDzEB5dGgndiiAVJLKSUFJ2HhqNogJsbFBmy2sy+4sYpbjcQdFJfI7tpI1MGLVZ8aBNkqfDUFO93BGmWWr6msDApCxiY/DVm2ctWqX1GqTqBtpEt3FUlbhik7MjrXZQvwMTz0MWwvdtrxpcjvCi0s4IyccP01EGTYu6FoOJBZjmQDk5+0Ks+8QBKGPxEu1HKaKD6KGW7KtdXEMt12phWqFDo+YO7fpucMik3TNJtbRYk2hWEd4ZbR6xkWvhq0SFj7xZzxcZ6coyD9P9RPIiWY877SXiVrUv7KHTL4gsVf3eAh5veeUSVqGYSW46eLR51fVlaaiToBLSeKmHrHqZn4I8S3ZHPH+nkIlhhMnJxzCR8qNBzpxLjWF1ZcnZ7qd8Eu0dr+JOWdqmG5CBQecU5svBLl7VAq9B74QpjokaZmFIY1r75xJLtL5/U+UUyHieXLHCBdDEwiFDQu+lKa5Zx0+pz5H9YqSbOTkR1iYyUp+ZXIQt0ESGfs8f1eJJEpUyictukasoSflS+9WXvzg9Ks5ABVlRktUng9BuGzPSAk6CRBY7vSl6uWqTv2a12axdSnCKhnowHg+3byEW7LZnqzau/iS2zXdTRoLSrEcKK6YhkkHYdpfx3wq7CB6pg7xVkQcX5R83gyRzhHvicZk1SzmST1LtyyhpvieMOFDE6kMzJNAHzD67tc4BWKwMTMmZJIwvmpX0GfIbYtw1FWyfMnLSLEu04FIl/dSkHjn5QxicyEA5t5Qu2SSCvEcvmUs5Abo6F5Baif7eH1hWWHJ2v8j8MqVP/AUvJXxM84FyLOUqdnGoix8eCd3sqFpuKHr3WFLluizzAFKQHOoLeUN9yXTZJIBKEqWwqa5NtgFYbuCshXo8Ml23UUscI8/OEqbH5Jxa+PwGpK/iF8h7yiaez0zjJMsx1MSBnHW21sibVnEyaAlyQABUx5J2ovoWmaqYt/8ATynShORWdQN6tT9lAahJhq7Z3yBKKcRCNSPmVuT738fKLwtBmFyyQAyEDJILsBvzJOpEMwK3ZpriiuuaqYtUxVS77nyAGwaDhECR3iM6dcvq8EEy8KANTU+nvdA9STRW1/MinSK4uxHRKuW1NkELlU+JP3kluVfIGKlmrSJ5CChYUksxBrRiIXLaaHx+S/ZpipcwHQ0UNCkliCOvAwesicYxI+ZPzJ1I1B20cgjfQMIqrsomJC0MBQ6UOo2RLdstSFBYanzVdwTV2er7du6JpSsbQVs6SaooQ9KMQPmTXaKtl0g5YlAJxpBKcinPPOh1BrzeK0uSCBMQ6gWfSmhrqN+/fF+yoKe8lyk/MGZ/oR673hCewZbQUlSkkApmBjl3SfGMir8AmqQW9/hjcN5iaQPvlOJKU7VAngkg+kJd7q/9UVfdMo9Hh1t+Y/MPAH/yhIv1LWgvkQgkHYCB0r4R6WUjxivhxKmk54VNxJHo8RT5hUdwEWrcMM2a2Sj+sVmoYU2PSOAmkTIR0jUitIsSkk9YFsJE8oFmDAbdTHUmwD5lM20+68BEtlSWdhm22J7WkpScLYgwfNifbwpyd0MS1ZPLWhAckJ3keQ9ax2m9QP8AbSSTqou/1G7LdC+g4lN8xzJJJrBK3IUkUcVbZt2c/COuCujJ6DMu046TFlwHIByauXyjoIp3vaAf5YWpCWc90KKsQBqrENo4xQ7Mo75GgChxcGJr5HeSdClNN2HC/wDjA1U6O9xspIMupAWSEhiafaQGIB2E66GBMy1KxO+Tj9v0bKDIk90/iz4a+b8oEWmVXLVofCQE0V7TPUoZnIPzAr4mOLIlo6VLqeo+nvZE1nqeLw2T1oVGL5bL8qsEbsmEKitZZLwVsdnrWIZyo9CER2uFeRhwsqw0I11OAGDwxyJi+HExPGdGyQsOmY0BL1tuKj0957BGploLEqNAHgDf9t+FJUo/MznjsG4RyU3LSBhBJ7EbtZbTNn4AaJOXCpgCQSsgfepxoB0JeLNnSTjWrV/MA+JaJbllusKOQxK/t/YRfBcI/gRN8mc3izqAyxJQngDWBk8FwDoAG4CvjWL4W60j8RUfH9oqKl6mpBJO8a+BMMhrQEvkksimLGog1JlS1jTEdhY9FM9dPKBCJNW3Z7qj0i3KTlw27zUe3hUx0Andq1WdeFQeWpnGWeRDsx3HMZE5wy/6MllS1O74SK8iSKHcdnGF6yWo4WUcSDzb6efhBa7VmWCpCsSTmnN8s0n5tN+x8omm7/I1Kg3dE0pooDNnoPAGigdN+sMFmKQoghgeYI0IY8awKu+3SlsFOlxQs4I3FqtqFBxug7JsSVp/lqSW35HdqB+kLVsTNrydG5wahVOD+MajoS5gp8NZ4FJHIvGQf+oG/kXrwQ6VbcxxDN4iEi+nIE/LEVpAP3WYequcOd8qIkzCPm+z+Y0HiYW02QTRl/KRRA2tQq8T4mPXyKyGDoTb3USsrYh+9yyfziKzAcmJcbq/WLtus6jhQkEqTiIJyKaMx5HnxgdLmAKcEqDV3DUB4RRQmSWMVP5fflFqwB07wac6eZiCyDvqB4dWixZZbEA0AJCt41b3rC5DIh67rIEhL5NjO2tQ39P/ACEUb1JIU2pHUn9o6mW9SgtQzd24N9BG1I/lOK1SSeZPm0J3ytjfBSuOzAzmZ8OfKtBochzi92rZCAHGImnFi53VLR3cYEoufmZzz7zcu71MD+0M0LmbcFE+B/5FR4tBr7sgL1AhuefhWFHUsfzD6s/XZDFb7MDhYUD+LEDkPKEuyrq2n0r74w83RN+LKD5pFeT16EvHM6p2bG7VAeR3lkaZgflNc9tfCKFushAOlae9czBcS8BWr7u3r6eMd3pKCgkjIuRvo/WkcUqYXaFiXJxVGbeTxGiSQX0d+YNRDMLs+HKQVUWurHQOPABj/UIozrMxcUxZtodCOYg1kNwsmu5OsH7HKeAV0mgfafTwhqscl4jzPZbD2hSwy25QVC2ED7OholmTISmC9kk2ZQb1B+TkeIEI3bu8O6EjMn9IZ7RPZPCvgR6x5vfNq+JPGwK8qw76eNzv4F5HxizJ6cMvDuSP8kk+Rju5P9pStiFA/wBWGILQtpZfc3URZuBDy5qXzwjq8WS1AmW5A5RwzBuwD1MSz5QASrT5VcqP6xFPOKYv83rF+wHFillu8PHT3ugm62cSsgnAonM9C4Gx/wBX8YvIld0KfMOkDM7a6MaP7HE2y4yXBdJFNe62XLzER2S0F3W7uzNlpyDRyW1o7F06LdnmqxPrs2jY2UHbB99Py6p+j84pIs6vsgakUc+Ltt5ERJZLQqn6t+kRz2UpjMmwhSfiSjvILs+0ihB/EK74vXbbmU01ASMirfvLMebbneKdw2nCoEOHzGh4b/PlB21WMUWhmOmjbD6HTrCU2BL4YTloLUXTi3gVAiMijKQlh3kp3FwR0pGQ1ZEIcP5QsdpgTLEsFjMmIS+oDuSOABjpQShISkUFAw0GTN0ie95bzJX4cSumFP8A2iO97eiQj4izQhmGZOYaPbfbPPXQkW9cpCipamKapDl3LnJtXPWFq0TwVFKQwOIk8iTrziS8rSuctamJc5Z6U8Iqy7OpLqUkgMakEZgiEJK7ZQrqiaRNqFbWflSCE6hxF6tC/IUQH0gzd84LSEkwGSNbGQlei3YZzKA206/vBoLwywAKAsf7cxt+jwIkWfwIptbIc4sY2khtCCrdp9ImlsoWjieRiJSXdnPQU6AQNtYLl8/TXxaLymzDF3Ox9pYeI3RZUETE1HN6cCwpzglLiwZR5IWrMrCa0csG2bfe+Gvs8VAlQ9sMR8PdYBWqyYVBhXgfPX3ybuy6QmWuYcku3FnbqfCCzSTjYEFTI72QE94B0TCMqsff/IbYmu1SVEy1JfAxS21j3X315cI3Z5yGwLHdJIcZpJq9Ps1L7I4tdimyWWkYg+IKSxptJFK7cmDb4R4oZ07B9824mcFZpSkMdoLP1cjTLdFyZZ+7i9l6+bxzbLEJqApAYF2b7Kj/APGrZWqVepiayLKpJ2gh+RIPvdGl0qDiwfYJeGaEnIsx8ve2HS77LuhalWXEcY0ZvD30h9sSAUgjURPkdsfdRODJYRRtIgrOgVagawBxAO9CcJ3wiTv9x2qCa6aVMelLszgwhX9ZMK1NTP34RV9O6dAZlcQbeC/5ak7Ep8wIvdllgpW+dPfWBNsLp/Ml+hCm8Izs/acCm0LjyIiyUbxuiSLrISy5jrNKVi9KWxBGjHZugfNYFY2fuX3fTfE9nmuk1zBDbfdI5OIUWGbUSSFgHRxoDTLcR67oG3nI+GRMSWC/M8NddhYwcuppiQlX2gBwUkUPMRAqT3lSluRmnEKNsNXcU8dGhUZUwpKzu5bwxgBWY9vsi6uSy8JyUxTx1HB25K3QEs5QhXeRMRhOYwzAx1bukCg1OohtkSUzUDCtJYuM0kK1HeAd30eFZI0/0YcZHN3TAk4VEtpu5vDzctoB7iqgjrnUQkWmQQUkgg6vSutDzPWC1yWyrVDZH3u84lunYya5RGSZJWkkAOBlR43BOzzApIO7bGQ7hF+SXm14FC3fOn8k3zlx512ymH4hDlhlXdG4yPWykmMVVzCGIJBw5gsesavSYSpQJLBVA9BTQRuMjkRsuiAfY5eZjuwHvDl5iNRkdl0BHtDc3y8B6RPafmmDT4aTzIDnjG4yPP8AP8+S/wAAaw/Krcoeo8oI3Of5h96xuMgsvTBxly/5YExQAADDIRYsn/s0b116zPoOkZGQv+1GfZCvNX5l/wDaDPZ1RMxSSXTgJw6Oyatk8bjI3gzNlATNGEAYlJdgz55tnFudKSJgYAOtL0FXd3jcZCpdhI4QgABgB3dOEHLt/wBpPARkZCn2OXRYmiKkwVEZGRw3ghWKQidph318I1GQ/F7kD4YqH5ZfFXnA+zGvT1jcZHpx6ZDLtBi0iss6kF9/GKkv/r6RqMgI+1DX7mNfZ5VFe9YsX3/uHcqm7u6RkZE0f6jGS9oMvP5h+UHm0GezWR3oHmYyMjZfYjR7YblVsxerYWerVamykVOzxy96xkZEsuhsfI/2Idwc/MxkZGRxCH2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 descr="data:image/jpeg;base64,/9j/4AAQSkZJRgABAQAAAQABAAD/2wCEAAkGBxQTEhUUExQUFhUXGBgbGBgYGBgXGhoaFx0XHBwaFxcYHCggGR8lHBwaITEhJSkrLi4uGB8zODMsNygtLisBCgoKDg0OGxAQGywkICQsLCwsLCwsLCwsLCwsLCwsLCwsLCwsLCwsLCwsLCwsLCwsLCwsLCwsLCwsLCwsLCwsLP/AABEIAMIBAwMBIgACEQEDEQH/xAAcAAACAgMBAQAAAAAAAAAAAAAFBgMEAAECBwj/xABBEAABAgMFBQYDBgUEAQUAAAABAhEAAyEEBRIxQVFhcYGRBiKhscHwEzLRQlJicuHxByOCkqIUM7LC0iQ0Q1OD/8QAGQEAAwEBAQAAAAAAAAAAAAAAAgMEAAEF/8QAKxEAAgICAgEDAwMFAQAAAAAAAAECEQMhEjFBEzJRBCJxYZHwM0KBgqEj/9oADAMBAAIRAxEAPwBqjIyMjo4yMjIyMYyMjIyMYyOCHjuOQYxjTCODN0FT7zjFpcVMUp8z4SCSUhCQ7mhaON0ZKyC/ryEqUtWJmS6lbBkAn8RNBzOjHxm+r3VPmFRogUSnPCOeZOZOpJgr2t7Rm0d1NEOTx0BPLzMKsLu9h9I6USYs2STiOEczu1iCUl+J8oYbts4QkqWKCqsnKtE8HbiTujk5UjsI2yWksAJbEah9B94+g9jgKJoCa5qOZzyJ0iFKiolRqpR6nYNwyi/JRhFVNzbpQ+A0zETSdFsF8F26JQQQVKbr5tHod22xJSBiA/qbyEef2CUg1K0g/kUT/csw6XQnAAypZbUhuihTxiPI9j+Ko5vSyYSVAkhWdfGvnHnl92EhRzY1B+keuWhpiWWmu4v0IqOjQBvLs98RPdD8YOE6A43o8tloY5ekHrutZHzKJGrlP0rFu3dm1pdngNNsJTmDDHNSOqDiOliWhTd8MfssCBxxAecMNgsqSO4twc00KegU6fGPKZcwDMH+4jyTBCy3ohJDTSjmpR8S0KeJ+ArTH+9LjI70t6ZgOW4UBI3HKA06zmaky1D+Yl2B+0NU9MvYju6+0iwQ0wL3KT/2oRyBhkTa5M4AqGBQyIOXqB0hadHJJpb2IV12fAtjVCtun5ujEjYNsPF2z1AALJpRzm75HeC4fXmHrXl2dBV8SWpgat3SH2guNQCwfKLEiSWGIEOGLgguAA9dSADyi/BPZFmWgpGoikKoDt8DEsXJkpkbjI1HTG43GhG4xjUZGRkcMZGRqMMYxjxuIsTkc/SOgqMY7iBSq09/WNTFliADxiNUwM5oB6ekC2dSNTZupLAZnLLj5x572jvVVsOCUcMhJqs/bIav5Rm/LNhBG8rTMvCYZEo4bOktNWPtEN3RtgP2pnJEpMqUGlDI/fKdX+6HoftFzkzqbsZFUI9rWCokUD0G7R4iCdInmyso6ky395+xBJ6ONbLd3yBnmwBba+Q5k13PBCeMQTKSdRzJfTVnxcxEcgMmvE8T9EV4rVDF2Fu4rVMtCg4T8tKPtA3OByMIyzUU5PwPxxvR3Kuz4YwihA7yssIDOH3fV4CzbdiVhkin3y5UrgNB4wb7bTygJkJJdYxr/I5wp5qc/wBI+8YHXNZNsSp1Hk+2WJW+K6LN22WYS5f/ACHkYa7ss6gQ5Lc8vSNWCQAzQas8uJ3JtjqSVFqy2EUOfP0zgzJsgMU5GUErMqkHARMqWq50qctWANs7OgvQNwh1BjDJBhjxp9ARzNHjt+9kBUoDHhCTaZGAstJA6jrH0PbruBBDR5p21uPNSRXdHITcXUhmpq12IOBUvvIV3c6ZcxDFc/aBaQHLbxVPTQwryZpSrCflJq+h2wSkJCFMoEJUQFfgUclDca89xEUZMakti4TaZ6Ldt+IVmQgq391XEfX9ILymGIDVixah2jQ+GceYzgZZYj6EekM1xXnQJSXAbuHTWj1ESLljdoOcIyQ3yZg0pu/SJXgXKtLtnwPpti2mYdKjYfrHo4c6kjz8mJxZbjIiRM67DEjxUmJNxkZGQRjIyMjRgTGRuNRsGMYprVhV5c2fofdI6mp5HQ5+xEtplYhmx0OwxXltkpIB3AQL0dN/GemStn6+sK/aK1LtE3/SSVFIH+8saCncTv27+Bgr2gXglEpA+Ie7LOWEq1fdnyhbu27jhZC1gzKrUc8B+UHXEXc8VbRCpy3QyMfITlykCUJMkhMlDgqzxHUDaCXBVrlqYT+1trStYShsCAw3ks58B0fWGC9FhCQlKnLUAHdA906wnW5irg7wuUt0MjHyCVhz7oImu2XiWaHCkNvrnzNYiT9pR2gDlU+kErik90q0cnoG9TBt1E4lcjq1EsQ1SW4qUxLcaR6z2fusSbNJlhnJrvNST4HrHmd0WXHaJQOhKz1p/lhEez3fLYoDfKw65+RiH6l9RKYa2eP9opvxbbPVoJhQn8svuJbkkHnBC7AwEDxLxLUdqlHqTBywycoDJLwWYo0HbvTlByQiBt3Iyg7IRSEo5NksoUi7IMVUJizLyhiEyLksxZRFOUYuS4fARM5mpgBflgC0kQxKEVbTLcGByRs7jlTPnftVd3w5qg0cBHxJKVVyKTXVLGu8pwniiG/+JVhYhcK3Z4PLnJ+7hmDiHDcxTnDITuF/AySqX5O5M4rlYVfNLpuIIoByChElgmFKk1/C+w1Z92XSIZaO8WzbyIOX5S0dyl/KWo5SrlkejDlGls7Ec7rvMLDKz95vnwMGJczYR70hNsymZRfOpG3afL96M93WsUCjuBGo8uUTJ09GyQ0Fpcx884mB2ViEAHPLQ/XZGfEKffrF0MzS+4hlD4LImcekaiIWr24jId68fkD038FmMMZGQ9izQjcajcYxqMUkHONxqMYXO1VmSUh3olepzKSkeccosyEJBOzEslyz5czpsbhFq/5eJJJPdSCTzBA6VPSFldrMxEtPDEN47td5IyiabUW2OirSRVvScazDQqokcX8g/TfC1aEd4gagj30EMF4zHWw0c8/lSPB+cLk6cBOQ2Tkvsagf+0HnCYK9j3oozwyUU+YE83IPgBB26JbWYbyrxMseBxCAtrGEAapdI5Z+ZHLdDNZJeGzyh+Gv+avQweV1E5jVyCHYqz4rUVNQYE9Bjb+4J8I9MshOMcQ39qj9YSewNn78xWgUp+oS/QQ7WUjEDk65Y/uH6mIMjuX7D30eWy5LLV+ZXmYNWGXC3bzPlzpgApjUwoaEkh97ERLYu0RSWWn0jrxt9FPqRSo9AsQEGpAhOuy/pRarHfDJYrWCHBBygEmgZbCzR2gxXEx427QViwjKi5LhdtF8S5YdSulYHTu2qR8iCd6i3gK8oZGaQt45MeAIhnohRsPaC0TvlAAORDesFZUu0/8A2J4M/jBOSYHpuL2xX/iPZMUknZHmvZctOUnRQI8m8THrfaaVMVIWmYlJLGqeeYMeS3anDaEaO/vwgYPUkPfhkqxhWdwfiBT1HQxxKIxKToa+vrFu9BhnpOhxA8Du4RU+EyhuYfTwg2zqDV3u28UI2ts5Md4gzYFJIOz7Qp3d/DfAy6ZVG6ctvA+cX0oUkhQocnzB2g/s4frK39wbWhgkJIFKjZWCMkgjdvgVdtpBDGgzDHTd7pwyLyUVbodeB0irDKuiHKvk6MkbBGom7wpheMizn+n/AAn4leMjDGooYsyNxqMjGMJjRVHClRVtk4hJY1OX197o43RkgdeE7EcI+V3UdugDa/oITpVoHxVIB7oNNvebOJe0N84XRKJc0Kn8AebdeYGxy1oV8VWpq+u4b2ctEmR2irHGiW8rQwLagcqNXkTASWr+aNyS/DCT1gve6XLgjCQ4P/LXQe6wGQaqORNOQFPKO4/aafuJF98K3qB6lj4qEOE5H8tIOY2bfhLduZMKlyqeYneR4Mof8RDXLDpQHzHiJQHmYXndJIdiXkaewAGKYG58VH6GGKSo/DxHNIlK5pY16GFjsBMeZMB+19VfWGtKHC0bcQ8v/LwiGXuGS7PJO3tpmSrbOQn76m4O4f8ApKeREL3+vnEpHdUpSmSMLuSWAEOv8RLM9qRMAfFLQS1KpGE+CRThAix3ehSkkFSWUFVlqJSdqSCNXatDrHoQcKWiWayvopyTMQQJ0paCcW0VQWVTaCC4zpDBc954DRZIMEO0LLs6ZaJal4XVjmLZZWS5mKOHMlzTbpCMoqSe9QvX6wvJGMuijDKUV9x7Vclq+KARBydY+7Cd/DGZiRXbHpNokjKEQhaZ3LPjJI857RyZMlCpkzEoDQZk6AR5reN72g95KEyUH5XDqYa10y0EeqfxAuxS0DCMWgS4Fa94uK6U41hPTLK5YROQcQFFBLitCCAajpDMSjF7Nkc5R+0EXHMvKaELlFcxMwqwE91KlIBJSC1SAk7Pl1hr7LdsV/E+DOxoWCykrDkNmQoNUl3B20fOC/ZKyCUhGEKODF8NABTLQpQIUtlVxMVCmWJVDowXbciAorWl1bSxIL6Hbv8ALIOycK0T43O/uZq9u9KVvBjxe9kfDnoVoFt1LHwJj3S3Sg0eK/xGlYFD8/oYlh/VorT/APNsztCk91Ww+Y+oiOSXY7Qx4HLoXHOJrfO+LZpUylcL7iQoH/J+sU7KrD3Ts8vbwXig/IZu6aULYvhOuw/t5bIZhJBD6HX6wsWaay61BY8/3cc4Y7Epiz901B0IO7w6xNIKSNqkqSyg+8a/rBq75+IbDs+kVk7FU03e+kdSpZFc/e2HQi6tEk34YZSstQjnGRSTMpmeh9CIyHeq/gVwOjGRkZHpkhkaJjccqMYxDNVC12mtxJMtJajrV91OvM+sMs9QSCTpHnt6KJlA1xTlYidiASByJr/TCM0q0NxqypY7OjBMnrAwo+UHVVAH2s4oMyRviiq0KnqJDhCHAGx6ufxK1PowjqfimBMlLBKBWtMTmqm1ag18ogmzEpR8NDtr95ROp0GgAzbnCPBQl5Kky2AOk1S9d5/DuHj0iuuSmhSTUjMfSK81NRTLLZ7yjUvE4b3v3bIbxro5fyXbolYVpLuAQTwGfhSGkHDhfMJUeowjyEBbqshLb69MvrwJgvb14ZZOpZI4CnoTxTEuV2yjGqQU7FWrDMG8E9Ktzyh/mlph0xBxvIjyu6phlqSofZj06Ur4ktCwagD9n2ZeMRz7DmvIs9srLimy96C39x/WKdgsZH2oPdp5TiWtmYFJ5kke98B0LYRzmx+ONwNWyWGNYTbfZxihrts2hhVtsx1GHYm7ByJJHo/8Lvkptj02bHmH8LzTnHp684di6ZF9R7kU7dYRMFYXV9nUhThxwhtekQLEdlBMHHklHQOsVgwtUwQ+G2UYExslhGUUjkpNso3hlHjP8UAFTGJ+VOLQ1cCodwML1ap5t6/b5tI8R7cyVqnTJh+Q5cEhv15wuDXqoqUX6bIrgV8SxqRqkk8qE+PnGBygKFSC7cM/CvKKfZC04cQ0cHrSnUHlBdEr4cxSOLPuyfcQQYPIqk/3OY3cUSylgpBD6He2RI4U6Qx3dNJlgvVL9My3AueBOyFpKMJAyHlmWO4gwXuS0YCU5g5P4c37piXIh62N0jvJfcP0/ThFn4QNU0MCrvtIScL937O1tm8eREG0orTY/wBffGDwTrTI80KIUpO6MixhV7EZF32kuyGMjUaUYtEmGOTG1GsUL3vFMiWqYrJOQ2nQDeY43Rjq8yMBB19A5hBmzgUJFQEoCSdS2idM9Ttjq9u0JtAYURs1P5q+HnnAifNJYVJ3Anyy8Iiyz5OkV4oUtkF4EMQksnYKOd5J7yt/lQRwlYUVAliKEioV+bV9/PbG5d0TZi8RSUgGjt9Xi6i4kJH8xWrlj7bxgXKKVWOSbBEyz6O9fCLViu/UikX1FA7stPR68zWL9msxzNPTgNsA8jC4nVjs7U1NH2Pn73ndA+9JwVMYfKnx09Gi1a7aEjCjM67vp7rAeUrU6eJ9+W+BS8hBeyJeuwV4Q3dmb3wqShRovLjXzFOUKdmDJrmqp4BgB72RzMnthI+8pjsw4CCOsIcbYzVHp97WX4spSEs7UO8d5PIs3NtISbNMJTWhcgiHG5LwE5Dj5gA/4kkOG8SN4UN8Ld8ow2gqAoutMsWvWh/qhTQWB03Fgq8UHCTCqlTqc7YeL0lvLPCFCRZgQSpQBD93U707YoxaR3JbZ6b2DZCB1j0UEFIVHknYi2gjCFOekP6r0MuWO4pe5LP4kRoT42mJz4+TVBO1zsNdIglWh46Un4ksEgjcaHppFGVLILGCbaYqMVVeQsJkQ2ibEWKkV5syNLJo0MewT2ktwk2ebMP2EKV0B88o+fZlvnLRhmTFKA0PrqecetfxYt3w7Hg1mrSnknvHlQDnHkKksnea+gh300Vxv5ZzNJ8qT8Fu5JoTMANAp0vsxgpfk8N1qBVLRMbvIASocHAPVxzEJMlPvhDhY7cEgKLFKx3ho6WStuBZX9QjuZbtBY+qLc6UZkvEiqk14prXkcxt3R1ZZmIOc/fvpHMkKlKwhTg1lk1BbNJ5Z7i/G8kJWcSXYgFSaOgmgVvD0Oxt0SyjocmXpU50scxX3u+nRisVqcB8xl6jzhZTJIz68ffOozEErqX9k7ac9Im2mFJJobUTHAy5iNwOTaVJpsjIo9eRL6aMjiZHZgbfF5Jkyyo55JGpOyPabSVs89K2Q3rfCJCSVEPoNsedXleq7Qp1q7rltg/KKRq0z5lqnEZk5kmgA1OwCKdswoOEZ6v4ONNoTwd4klJy/BVGKj+SWXaUp0JbY8WU3wkfe4QIlIB2mLaJaBn9YS0ihNlpd6KXRCW35k8HjpNjWsgrVmNXegrvzeIv9YxZKOpbmAI7l3gpQYD+3Iev7QPF+EFyL8qUlAo3FX6RUtt4Bs30Gg/bcIrrStT1L7AfrGk2Njl9f8oyil2ayoVk1y/EfQRLJQSQPf6++UmFLs+I++Qi7Z7MXD5nQZ8zGcqRkrJEqzrQDy0gdb7RhQhO3G237I9PCDMyUzDYCeDAnyAMK/ambhmISPsJHIqdR842KPKVHMuTirHC4L1VJVIW/dUMKutDu05CDvaCZiZScsVfwmnSld4bkjyJmKTL5/8AWGORaSUo/EEvvOQPhCJxpj47pm72tASADC9PlhdIsdrpxTMDDutzECbHa0uKgcf1g4QfHkgm7lR6J2WugIklbd4ZGHu4p2NAJDx5rcd/LT3QtK0nMUPukNtn7TIlAOtKAcg4D8BrAL3bO5cMmtbHRSqRVSQTAZN/zFh0SsY2/K/MxVuq22j4xTPQlIIdOEkgDYSczvg5TJlglG7GJSYrrTFgqgJ2rvlNls65lCr5ZafvLV8o4ancDA1ZxM8s/iZbP9RbhJSe5ISxOgUplLPIYRxEJE5eJRIycNwFBBe3kolkqLzZzrUdcJJLn86q8BAgS/CLselQqXZPIgxcqcYUjX50b2DTE80V/wDzEB5dGgndiiAVJLKSUFJ2HhqNogJsbFBmy2sy+4sYpbjcQdFJfI7tpI1MGLVZ8aBNkqfDUFO93BGmWWr6msDApCxiY/DVm2ctWqX1GqTqBtpEt3FUlbhik7MjrXZQvwMTz0MWwvdtrxpcjvCi0s4IyccP01EGTYu6FoOJBZjmQDk5+0Ks+8QBKGPxEu1HKaKD6KGW7KtdXEMt12phWqFDo+YO7fpucMik3TNJtbRYk2hWEd4ZbR6xkWvhq0SFj7xZzxcZ6coyD9P9RPIiWY877SXiVrUv7KHTL4gsVf3eAh5veeUSVqGYSW46eLR51fVlaaiToBLSeKmHrHqZn4I8S3ZHPH+nkIlhhMnJxzCR8qNBzpxLjWF1ZcnZ7qd8Eu0dr+JOWdqmG5CBQecU5svBLl7VAq9B74QpjokaZmFIY1r75xJLtL5/U+UUyHieXLHCBdDEwiFDQu+lKa5Zx0+pz5H9YqSbOTkR1iYyUp+ZXIQt0ESGfs8f1eJJEpUyictukasoSflS+9WXvzg9Ks5ABVlRktUng9BuGzPSAk6CRBY7vSl6uWqTv2a12axdSnCKhnowHg+3byEW7LZnqzau/iS2zXdTRoLSrEcKK6YhkkHYdpfx3wq7CB6pg7xVkQcX5R83gyRzhHvicZk1SzmST1LtyyhpvieMOFDE6kMzJNAHzD67tc4BWKwMTMmZJIwvmpX0GfIbYtw1FWyfMnLSLEu04FIl/dSkHjn5QxicyEA5t5Qu2SSCvEcvmUs5Abo6F5Baif7eH1hWWHJ2v8j8MqVP/AUvJXxM84FyLOUqdnGoix8eCd3sqFpuKHr3WFLluizzAFKQHOoLeUN9yXTZJIBKEqWwqa5NtgFYbuCshXo8Ml23UUscI8/OEqbH5Jxa+PwGpK/iF8h7yiaez0zjJMsx1MSBnHW21sibVnEyaAlyQABUx5J2ovoWmaqYt/8ATynShORWdQN6tT9lAahJhq7Z3yBKKcRCNSPmVuT738fKLwtBmFyyQAyEDJILsBvzJOpEMwK3ZpriiuuaqYtUxVS77nyAGwaDhECR3iM6dcvq8EEy8KANTU+nvdA9STRW1/MinSK4uxHRKuW1NkELlU+JP3kluVfIGKlmrSJ5CChYUksxBrRiIXLaaHx+S/ZpipcwHQ0UNCkliCOvAwesicYxI+ZPzJ1I1B20cgjfQMIqrsomJC0MBQ6UOo2RLdstSFBYanzVdwTV2er7du6JpSsbQVs6SaooQ9KMQPmTXaKtl0g5YlAJxpBKcinPPOh1BrzeK0uSCBMQ6gWfSmhrqN+/fF+yoKe8lyk/MGZ/oR673hCewZbQUlSkkApmBjl3SfGMir8AmqQW9/hjcN5iaQPvlOJKU7VAngkg+kJd7q/9UVfdMo9Hh1t+Y/MPAH/yhIv1LWgvkQgkHYCB0r4R6WUjxivhxKmk54VNxJHo8RT5hUdwEWrcMM2a2Sj+sVmoYU2PSOAmkTIR0jUitIsSkk9YFsJE8oFmDAbdTHUmwD5lM20+68BEtlSWdhm22J7WkpScLYgwfNifbwpyd0MS1ZPLWhAckJ3keQ9ax2m9QP8AbSSTqou/1G7LdC+g4lN8xzJJJrBK3IUkUcVbZt2c/COuCujJ6DMu046TFlwHIByauXyjoIp3vaAf5YWpCWc90KKsQBqrENo4xQ7Mo75GgChxcGJr5HeSdClNN2HC/wDjA1U6O9xspIMupAWSEhiafaQGIB2E66GBMy1KxO+Tj9v0bKDIk90/iz4a+b8oEWmVXLVofCQE0V7TPUoZnIPzAr4mOLIlo6VLqeo+nvZE1nqeLw2T1oVGL5bL8qsEbsmEKitZZLwVsdnrWIZyo9CER2uFeRhwsqw0I11OAGDwxyJi+HExPGdGyQsOmY0BL1tuKj0957BGploLEqNAHgDf9t+FJUo/MznjsG4RyU3LSBhBJ7EbtZbTNn4AaJOXCpgCQSsgfepxoB0JeLNnSTjWrV/MA+JaJbllusKOQxK/t/YRfBcI/gRN8mc3izqAyxJQngDWBk8FwDoAG4CvjWL4W60j8RUfH9oqKl6mpBJO8a+BMMhrQEvkksimLGog1JlS1jTEdhY9FM9dPKBCJNW3Z7qj0i3KTlw27zUe3hUx0Andq1WdeFQeWpnGWeRDsx3HMZE5wy/6MllS1O74SK8iSKHcdnGF6yWo4WUcSDzb6efhBa7VmWCpCsSTmnN8s0n5tN+x8omm7/I1Kg3dE0pooDNnoPAGigdN+sMFmKQoghgeYI0IY8awKu+3SlsFOlxQs4I3FqtqFBxug7JsSVp/lqSW35HdqB+kLVsTNrydG5wahVOD+MajoS5gp8NZ4FJHIvGQf+oG/kXrwQ6VbcxxDN4iEi+nIE/LEVpAP3WYequcOd8qIkzCPm+z+Y0HiYW02QTRl/KRRA2tQq8T4mPXyKyGDoTb3USsrYh+9yyfziKzAcmJcbq/WLtus6jhQkEqTiIJyKaMx5HnxgdLmAKcEqDV3DUB4RRQmSWMVP5fflFqwB07wac6eZiCyDvqB4dWixZZbEA0AJCt41b3rC5DIh67rIEhL5NjO2tQ39P/ACEUb1JIU2pHUn9o6mW9SgtQzd24N9BG1I/lOK1SSeZPm0J3ytjfBSuOzAzmZ8OfKtBochzi92rZCAHGImnFi53VLR3cYEoufmZzz7zcu71MD+0M0LmbcFE+B/5FR4tBr7sgL1AhuefhWFHUsfzD6s/XZDFb7MDhYUD+LEDkPKEuyrq2n0r74w83RN+LKD5pFeT16EvHM6p2bG7VAeR3lkaZgflNc9tfCKFushAOlae9czBcS8BWr7u3r6eMd3pKCgkjIuRvo/WkcUqYXaFiXJxVGbeTxGiSQX0d+YNRDMLs+HKQVUWurHQOPABj/UIozrMxcUxZtodCOYg1kNwsmu5OsH7HKeAV0mgfafTwhqscl4jzPZbD2hSwy25QVC2ED7OholmTISmC9kk2ZQb1B+TkeIEI3bu8O6EjMn9IZ7RPZPCvgR6x5vfNq+JPGwK8qw76eNzv4F5HxizJ6cMvDuSP8kk+Rju5P9pStiFA/wBWGILQtpZfc3URZuBDy5qXzwjq8WS1AmW5A5RwzBuwD1MSz5QASrT5VcqP6xFPOKYv83rF+wHFillu8PHT3ugm62cSsgnAonM9C4Gx/wBX8YvIld0KfMOkDM7a6MaP7HE2y4yXBdJFNe62XLzER2S0F3W7uzNlpyDRyW1o7F06LdnmqxPrs2jY2UHbB99Py6p+j84pIs6vsgakUc+Ltt5ERJZLQqn6t+kRz2UpjMmwhSfiSjvILs+0ihB/EK74vXbbmU01ASMirfvLMebbneKdw2nCoEOHzGh4b/PlB21WMUWhmOmjbD6HTrCU2BL4YTloLUXTi3gVAiMijKQlh3kp3FwR0pGQ1ZEIcP5QsdpgTLEsFjMmIS+oDuSOABjpQShISkUFAw0GTN0ie95bzJX4cSumFP8A2iO97eiQj4izQhmGZOYaPbfbPPXQkW9cpCipamKapDl3LnJtXPWFq0TwVFKQwOIk8iTrziS8rSuctamJc5Z6U8Iqy7OpLqUkgMakEZgiEJK7ZQrqiaRNqFbWflSCE6hxF6tC/IUQH0gzd84LSEkwGSNbGQlei3YZzKA206/vBoLwywAKAsf7cxt+jwIkWfwIptbIc4sY2khtCCrdp9ImlsoWjieRiJSXdnPQU6AQNtYLl8/TXxaLymzDF3Ox9pYeI3RZUETE1HN6cCwpzglLiwZR5IWrMrCa0csG2bfe+Gvs8VAlQ9sMR8PdYBWqyYVBhXgfPX3ybuy6QmWuYcku3FnbqfCCzSTjYEFTI72QE94B0TCMqsff/IbYmu1SVEy1JfAxS21j3X315cI3Z5yGwLHdJIcZpJq9Ps1L7I4tdimyWWkYg+IKSxptJFK7cmDb4R4oZ07B9824mcFZpSkMdoLP1cjTLdFyZZ+7i9l6+bxzbLEJqApAYF2b7Kj/APGrZWqVepiayLKpJ2gh+RIPvdGl0qDiwfYJeGaEnIsx8ve2HS77LuhalWXEcY0ZvD30h9sSAUgjURPkdsfdRODJYRRtIgrOgVagawBxAO9CcJ3wiTv9x2qCa6aVMelLszgwhX9ZMK1NTP34RV9O6dAZlcQbeC/5ak7Ep8wIvdllgpW+dPfWBNsLp/Ml+hCm8Izs/acCm0LjyIiyUbxuiSLrISy5jrNKVi9KWxBGjHZugfNYFY2fuX3fTfE9nmuk1zBDbfdI5OIUWGbUSSFgHRxoDTLcR67oG3nI+GRMSWC/M8NddhYwcuppiQlX2gBwUkUPMRAqT3lSluRmnEKNsNXcU8dGhUZUwpKzu5bwxgBWY9vsi6uSy8JyUxTx1HB25K3QEs5QhXeRMRhOYwzAx1bukCg1OohtkSUzUDCtJYuM0kK1HeAd30eFZI0/0YcZHN3TAk4VEtpu5vDzctoB7iqgjrnUQkWmQQUkgg6vSutDzPWC1yWyrVDZH3u84lunYya5RGSZJWkkAOBlR43BOzzApIO7bGQ7hF+SXm14FC3fOn8k3zlx512ymH4hDlhlXdG4yPWykmMVVzCGIJBw5gsesavSYSpQJLBVA9BTQRuMjkRsuiAfY5eZjuwHvDl5iNRkdl0BHtDc3y8B6RPafmmDT4aTzIDnjG4yPP8AP8+S/wAAaw/Krcoeo8oI3Of5h96xuMgsvTBxly/5YExQAADDIRYsn/s0b116zPoOkZGQv+1GfZCvNX5l/wDaDPZ1RMxSSXTgJw6Oyatk8bjI3gzNlATNGEAYlJdgz55tnFudKSJgYAOtL0FXd3jcZCpdhI4QgABgB3dOEHLt/wBpPARkZCn2OXRYmiKkwVEZGRw3ghWKQidph318I1GQ/F7kD4YqH5ZfFXnA+zGvT1jcZHpx6ZDLtBi0iss6kF9/GKkv/r6RqMgI+1DX7mNfZ5VFe9YsX3/uHcqm7u6RkZE0f6jGS9oMvP5h+UHm0GezWR3oHmYyMjZfYjR7YblVsxerYWerVamykVOzxy96xkZEsuhsfI/2Idwc/MxkZGRxCH2f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2" descr="data:image/jpeg;base64,/9j/4AAQSkZJRgABAQAAAQABAAD/2wCEAAkGBxQTEhUUExQUFhQXFxcYGBgXFBQUHBccFxcXFxwUFBcYHCggGhwlHBcXITEhJSksLi4uFx8zODMsNygtLisBCgoKDg0OGxAQGiwkICQsLCwsLCwsLCwsLCwsLCwsLCwsLCwsLCwsLCwsLCwsLCwsLCwsLCwsLCwsLCwsLCwsLP/AABEIAPsAyQMBIgACEQEDEQH/xAAcAAACAgMBAQAAAAAAAAAAAAAEBQMGAQIHAAj/xAA6EAABAwIEAwYEBAUEAwAAAAABAAIRAwQFEiExQVFhBiJxgZGhE7HB8DJC0eEHFBVS8RYjYnIkU7L/xAAZAQADAQEBAAAAAAAAAAAAAAACAwQBAAX/xAAmEQACAgIBAwQCAwAAAAAAAAAAAQIRAyExEhNBBDJRYRQiBXGB/9oADAMBAAIRAxEAPwCpvwltS6ynYNn3TTE+y1LIDEHmEVToUzcFw0dkI36hNba1Ja4ud3eA6p4k5NiNkaTy0+R5oVWTtiBmbG+qraYjjC8swvLTjC8swvALjjCyGraFJTHVC3RqVkMLVGGkNp19ih6jXD8uv3qEvvRGdtmgatsmkqLOVltwdiheb4NWM2LViFu6o4AR1BUrSY23Pss7/wBHdr7Bl6EaADoYn0WlW1I1GyOOWMgZY2gSF5b5VrCaAYXoWVhccYXlleXHGq8sryw4vbcMrh2drjGseHJb1sRuQ0gtV6sgwtbT0mAfVZxS0pmnmAGkj0S0YcauWVKhLnBBimTwPoukOwxpyiPxR7osYdRpNdsIndH1HHKyFhN8dqsc6WxPRKURx4LdrZ4LVoUzWIZSoJRs9lHL2J+SmZh2bUSOgkz9R7oi1pCdZProoL3FHyQwBrRxIBJUc5OT0URikgK4oOBjcDbgR6qa1qnYn5L1rTq1TABMqw4b2QqP/GYQuSXIyMJS4QhqW7XnQZT6g/uo/wCnmePmNPVdMs+xNIDWSU0odjqfN3nBSu9EavTyOVW1k78JbO3qDsVNUptILZgAkdRxj5rq47IN6dCq32i7COhz6X4t45rllRksEkiiMw8EkmQ3kP1UtKm4mGt7vUk+YUV0K1F0VARHOdUVZYxrAATH8oV9MxcWJicp8xCX1bM8P1VmbQc/Uyeon6oC6tJ0Op4Hj6o8eZrTBnjT2ivPbC1RldmsHfqhXBWRdkzVGiwtlhEYYWIWyxC44u4va9N7S2TAj2U9PtE/K+m6ZmVbMMw1rmkuGpJjy0Ul12aZkzQJ4+aXZhU/9QDLTPFsT5JlWyV2nXuuHBUrtLa/DrEDZC2WKVKQhp05FFWjiTFsOFI6Okdd0tfA4oi7uHVT3tl6lat4hInla0h8Ma8kFN4W5rga+ikqWR/L9EIbNx3lJ6m+WO6Ug3DquZ0Sm+G4H8Qlzvwz8kBhFp3so8/0V9sKYyADSEmc64HYsfVtkdjaNaAGgBWPDrfRK6NNP7BTN2WxVDOhQARNGlBWLdG0WLKNbowKK0qUEypMWKlJG4CO7spHans2y4pkEDPGhXD8WsH29QtcIIK+mrigqL287Ntr0y4AZ2jQxv0W45uDp8G5MamrXJx2jidUaZzHKTCPpXjjqXE9CPkgLjDXMdoNtx9E0w4S3K4SPQhUuqJEnYRSa2q2DEjb/KT4haua7VMbdmR/T70PVFXtMO7p2P4T9CmYslOheTHasq6wpazIJB0IMKNXEhqvQsr0Lji/2XbCAw7ZTqPHdPrftg15qCdxI+S5UAmuG4JXqDM1pa0fmOnohaSMJ+09w15BG6QPKNv7dzHQ7VAkIJypDMcdngOZhFWj2jYT6oUQUxtWtaJdr04DxUkilDa2rNyyWgDnE/VJ7/ERMMHnxXsUvCW/2t2A5pPanM/QffNYo+Tmy3dn6c6lXHDWKr4P3QArZZVYA2jjKmybZbiVIY0qWqcWlJJaN9TnRzfUJ5YVmuGhB8DKVTHpoY0GplbsQlsm1CmjgrFZZUjdgXiFkrBanEhBWYld1QzSE1qIWo1IminHKjkva/CPg1Q6JY4wf1SK+w8shzBI2I/RdX7TYcK1FzTuBIXMWVoblfqNWnmCNNeiKEmZlSsT3FP8zT4j9twtXPzN6JpWZTd+YtIG8T6lAOty3UFrhxj6pilsU1aE942YP2f3QRCbX9PL/wBXbdCgqNAvdA3XpYpXE8/JGpA7NxKe/wAq3ogLnCnsEmCtPiv5H0KNizrjba1brlZ6BA4x2koMaWiD0C5j/Mv/ALnepWrQSu6aOWwvErr4r52CW1eSmeVFn4Dfmp5lEUSULYcdTwG3qm9rZNPeedBwGw8eqFsxx05TAk9Fvid7lECNNh15+PySHtjeELMcug50DYaKfCLcAdUlacz/ADVmtKcCVstKjce3YypVMpGkngBxTihg76utSrHJrdh+qSWjolxTrCsV1/KBzc6PQcUiWuCmO9MzX7LuGrHE9CENQu61B2kiFesKuzU0bUok8ocJjSJk/JaYrYMqS2pT+HU4Ed5rvB36wUPW/IXSlwT9msfNRve3Vxs7xcfw+s6jW+Gea6ZhBJaEPDGNJrY+N1Cgq4zSZ+NwCCvXQCVSr6i+o8wSdeA+q7uMDsxLxUx+gTAqN81tQvWP/C4HwKolDswXGXFw8NE2t+zwbqyq5rxqCQPoubs1Rrge3Y0K5B2le1lR8D82o9v09F1WhXe5pbUEVG6O5O5Pb0P0XJe11QNu3NcJHKY8wVmPmjMvFmlNjKjdvvx+hQFxh4brmeOsA/oUfb4e2O7UeOjhPnosVxVp6iKjePNM/oSJS4kFp1Hh7wpcApRW15fVZugHHMzjwO4I4KCzusjp+wq8EtUTZ4+S73FowgHLtqhP5dvIISnjwgDMIKm/qDOYVJIUujTkwFLUbGgW1mIBPl9SfRRVEUtsNaIXKMHdTOCEuTDUiY2BMLvTeAPvQc0uurkuPTgtHFaEJaQTbYRhrZeFc7O2zBVXBWd6V0TAaYgaSeASsrH4VoruMsexhy7JLZW1SpO8xI1j5rqR7NmoZqbbgcFLR7JFp7joHKEtZUkMeK3ZQsJ7P3QeQ0aHKc8d5pBBBY78uu54jRX+vVuaLvhva+5p6EPYO8OjuoTvDez7mfmb5NTSrRyt3JQSn1B44KH2ULF7P/eY9siQDBEETwK6Z2cp9xs8lSr+DUa3cl2qv+HNytAHJAuRsvaD41SLhDR4wqxVum0hq5tMDcu+gV1DZnmqB2g7JMzOOd0uBHfJeBJmRy5Lkt7BT1QTZdrbMuyfzhzf8gwD3anFe7I17rmnZ7fk4fULk9bsXcsL2isPgPcHZM5aN5Di0wDHCJ4KOl8a3rxblxZOtOdOsA6JssarTFQnK9o66Tnyu6EH78Vx3+KBy3gj+xp9yuuYNUc+kHOYWGNjC4//ABYqf+aRyYwfM/VBiX7B5n+oNgWNFujtW7dR1B3ViqPa5mZhnnz8CFzajXyuHIpzZ4gWnQwmzgIhIZ3xH4gNem37JXWbqDwOhRr64d0ndDvI8tZCPC6YOVWhc8R5LGY8ypbod7n15qFekuDz3yF0zoB1P0W72ak+MeSiadlPU+n0CBjEC1UHet0hHPbqha+rvNTzY6CAHsiAvCjpKJv2RHip67AGCNyEtsZGN2a4SYldC7L14hc8sRBKt2BXMEJeTaHYdM6xZ1wQmNNoKquGXMgKy2NSVGW9KDQ1LccqfDpucdITmjACpXb3ExLafAn1jX9PVFQK5E2E3JfWzRsul2E5dlxJ+MinUaA8NcToPH5LpHZztISACdgtarZrVqkW2kVLcW7XDvAEJbaXgqNLgQY5bJjb3IcFkX4ETi1sA/0/T/KXDoDp6FRjs3SDsxEu5pyGwslyPpF9cgN1sANF89fxXH/nv8G//IX0XXfovn/+IZH9Re7eMvs0IsepGzuUdlCG8I9i9iGtSdtBPopKDZITm7QtRp0HU2mFq4ozJLdtoQlb8R8fv2WY9s3JwDVh9+KgRLuIUOXovRg9HnzWye3bJjmNPEaqVrtAoKboMqd3Pgdx16LJmwJ7e1zPI8/aUvvLYtdKcWFbKHH/AIz46EEIW+uA8+QhRSlbKox0J78SF6ic0A7AeGq2JDnQeeqHoXeSrmAkTtvotq0ZdMLtwJ0TW0qwQl3x2OqHJqNOEcNdEbSCBobB+S7YHe7BXbD7jQLmeDO1Cvdo4tZmKkmqZdCVosr7mGkqh9prE3BBzlrmzGk7pncY61ujnAffBQDHGGIA6TGqHaGQi5PRU7bsdUe8kNDneeqtGEdknVm1KVcOpyPymD58COic2GMkHuxPTX5J5bYiD3iCDseH3qttyDeOcE6FXYfsvVtWmm980xMEcZ6cE4uCaNQf2nZMLe/a7RYxKiKjCOO4XNKvsn7kuv8AZaCbe4kLL3pJhtxpCOdVRddoXLDUtGt5WgHwXGO1dAPPxf7nOJ8Bsus3E1CWgxIOq532/oi3oCmNXVNJ5AHX2AWQdsNpJbOaEZszufsETaU/0XrZmh8Y9k2srTQFUSJomaLdMvEpZXZGnJNqroIPKPsoPE28ec/4RYuQMr0K3nisZysFar00jzmzclb0TOnP2Wi2Ywpcthx0EUncD1QJfM8xw+oRtPUjgeKHxKzLXTsVJJbKYsW1HQShpRph3ioK1sRrwWpmSRLhX4j4KxWg1CrmGu7/AJKxWx1CCY3FwO7RuV2iv9iGvtWg9fkf1XP6NRWPDr8inlnipZorgyuYpg7viyasD/kCfQymOH4fTdDXVXkxwgDy47dfonF5ZfEbzSV2CVWmWT5z7FDdrZVimoPgs2HdmaZMsq1ASAD3wfSQjLbAqoBDa5dDi6cg2HDfw9EgsMSuqX4qTnAchKc2uMVDtQqa8xHvKGoljyt8NBbLS5pElxD2/wDEQd+XFF2faNub4b5zcCQdR1U9pTqv1cI8TP6pza24jVZXwS5ssWv2p/0KbVneqcs0jzAd9US4lG1GATA3UBboSuoR1WC0qoYXEuDQBqTwG/0XHO2eL/zFZ1QE5B3WTynV3mrv20xfuuoAAQdXcTmA7vhAHquaXrcxDRz1T8aRNkk3oitG7dSnZEMA8z+iEw+1Ln7QAfVG1XzIA0Bjx1Wt7OS0B347o5HT6oW5Oak0neQD6fsjbwTSI+9ErdU7kdfknYuUIy8MXvC0Uj9lGvSXB5z5JXiPFOMOwGrUGaMreZmT4BJ51XXcLbFs0wDpr6QktW9jHKuDmNXD3B+VsnbgpbyrJDagghup+SulC3aGvqEAQ4nlo3f5ql4hctcHuI1eSYPAfljyhLlFUFCbsT3VplMjZa0zpqJHyUtpe6QdeC9A3Go4jkp3ZUha4ZHgjaU7t6iU1Hb8QtrW4y6cOC17R0HTLPbV0ys7vXdVqnWU9KuQZSmrKLOmYXdCBKsFkWmCua4diWis+E4uNJKRKBRB2X62Z0CPFu2NQEhtcQGUapjZ4kDpK2NeQckZPaDvgAbLQhYdcIavcgDdZKkLUZeTFV2qGu64DTJ0AUNW6A4qodrO0Aymkw9528cBy8ShSsY3SK9jFz8Rz3nYuJ/T2VeaRrl0JO+515dVPjFxs3gNERg1mD33bN+f7Jy0hHLGFrQFKnJ3j3OwS8aDXoib+vsOZk/fooTSkkBDHYctApfq4cP1Su7EffNNKrMu/FL6rCZ+9lVi95Ll9oueFopnU3HYE+SjyHkfReiuCB8mxXRMG7QsNJrcwDgIgmNhCoNS3cNwfHgtGjSUDq7Np0WjEMXzMfTnVzvbc/L3STHxDJ2LtB4Dkl8aj1Wt2TUO50BAn/PEJE5IbCApBIKLbVI7w3G6kFo0jvOg8x9V5luBsdNZlKbTHJMHqGdRsfYrTX7+SlqUCAZ25/VQtP7/AEK43yMLZyNYUJbt2REJDKEH0DHFHW9YjZyU03qam5CxqdFqtMbqN6o627SPbuPdVOm9FMk7JbQxSLm3tnA1aZQVz2scQ50GGgk9AOKRULFzipe1VuKFhUdsX5WDwJ19gsSTaRkpUmwI9tX135KYMayTp6BQtd395jvE9eCRdnKORrnnTh+yd2YGXMdiTJ6Dl4pzioukTxlKStkVO0L6knaYH1I68JTh7wO6IytG3LoobcwM8d491jfl+6ntaGZwbvHeeeZOsffRLkxkEBXc5mzuYn1TKgzjxMICqM1XoP3KZZ425fIrcfKMybTF+MtGURuAfLl7yhsNph51gT7xsosWuS4T1aPmdfVEYUYc3wn22VUffZJL2UPsMwhpJAA1R/8AQRy9l6xuWSHcdE1/qbeQVe6ITlDcQqAahpHh9IUFWo13AMPt6cFo18QtsoI6HSYSOn4Kep+QZ7XgTw5jUI2yNN/Q8+R4FCuBZt5/uOKzTpBxlsBx8wUqcWNhJcGWUYdlcIkx84PspW2LjIAMidPT9Vh1UHRwh3pMdUbSxPvA8Yjrw39EttjUkR0sLLqDncPlsYVbNEh0Hn9hX/BLlop1GH8Lp1PAkR7Qqrd0gHSDqXEDwGg9lsZcmSjwSNpaKXLoiLehLM3AaH0n9V74UhLsckD06anptW1GmZR1KylwmfJc2EkR0KUqz4PhJdGk/JFYP2ZmHP06K7WGEw0agDwSm7GaQks8GA1drHDgqV/Farm+DSGgkuI8BA08SuqvpNAK412+uviXjgPyAN89z8/Zdj91gZfbQoZRlgpt47nlJ1PoE0aASGD8I+XXqUsp1MoHr48ExsauRpcdymti0gqtWySTGbYDl08eaOs25WxPedq778UloGXZjwJI6nn4D5pvYS4k/fP6+yFrQSZA9sOJ6/qmmHsBOu2v6pVVfqf+37fIhFCtDWkcP8Loco7Jwxfids3LI4ucfIKbDbMuII4mFG7UgHYCfedE7sKjWwOSpxbkSZdQJbfA3ycrjESFB/T6/P2Viw/GmZeHJT/1Kn09QrEiJnF2a8fvqts3Dy3UbB09/kpWs6JQ4kDZ6jigao+G/QnKT6FEiR9+yzXYKjS2eHvzWHGl3VO5g8jz8eRQQupIB9eXRb2xzNNN2hHtGxS18tMHcJbgOjk+Sz4Zc7g8dfPmPL5KO7pgERvM+vJKrS51HkE6w5wfUAJjgElqh62SWziBHAouhQko7+nf7jWeZ8Fa8HwJhILhokORQolXsbBxcNNOauWH4O0AECXc1YKeG02jRohTfy8bafJDdheDXD6QbujqtwAEuIIW5ZO505LGzaIby5ysJ4rhVzVNStUefzVHO8th7CV1jtdiGSk88mmPRcepkkE89ugCPHwxeTlE9IyZ4A6eSkqXEzwA4oWo6BAUQqzPIHTqeqYl5AfwOKFbUczoBy6KxYS30009z9PRU6yfNQffVXTDDAHn7NAXSMQmvqsOiefv/hYtbrSOo+f+UFjdX/ed4gffqoLWrDp9FyRzY/ti0nNtwhHPtJaYJInRVx10c+Y6CRsrpYXLPhgDXb2j6qjAtsm9Q/1QI3AnktAJ1Ck/0/W/uKslliVPNrHdRv8AUWcwqmRHCWPPIx0UzakBQZ44rdtUHgJ1SxwSyDJBWHNHSVCGDQgx6KRjyOMrDiGvSObON+I5iVi7tg9ucAbc4+SNADttCo6ehjgdVxwioyH8dDsmVsHSCN1PcWozZh5oljIHl9+SFxDU2kdG7H2LKlD4pJdUJh08COA6J1RBY5VL+G+IZKxou2qDT/sNvUfJdCu7XovPyx6ZUejin1RTCrJ8hSvbCDw7QwmVw3RAmGwE1FBdVtFI8IS5P4jyC5sJFG7aVswLeABXPSdug+/qr92gpEtceJVGvKBaUzG9ATWwOu/3WGrS4Oi1a5PS0Ib2E2T4qDxVzwmvETwn78NlSmNIdKueEsD2Sd9/KI+aXMOJXu04y13dRp1G6gsaoAk66pr2ytwC08gPQgfVILafFGtoW9Ohrcd5sDRR08QqNGUEhaUKbiZO3XRMbNlJ7g15jrz8SqsTj/pLmT/wBZiVXgTPHqiP5645O9CrdhuBUmnNEneTqmfwmdFTf0Ss51/IDothhw806+At20VzwMYpoQnDuZUZw8jafvmrH/Lr38ugeKQXUitst3NIlS1LYkabp+62WrbeEPbkbaEfw+PPfovMp8ImPknD7bU9VGKOmyxwkdaF9vUcxwe0wWkEGNiNQfULvWCXzLu3ZVb+Yd4cnDQg+a4iLdXD+HeMfArGm49ypHk4beu3op82JtXQ/DOnVl9NsWOlHPbIUlRwK1adFD0lnU2L6tHVA31GGHxT1zZQ13bghY4sNSKDiVlmYPTzVKxOz1IOi6ddW5BcB6c+oVUxWxmZ0PzXRtDKTRza9tS0kGfvkhabY34K04lSLHZHiWnUcx/1KTVcP4tJI9wq4vWyOa3oktKWaPD7KsXZ6pllh4fJVa0L2GCDCaYZeFtVpPgeoKXki+BmOS5GnadkgcdI8lVKNPKdCr9ilAOaOR0VQuaBE8kOKTqjc0VyQ1KriQCdOS2eIQdXNm6oinmO6tjpEEtsZUMerNp5Wu247lCf1it/7HIW1OpCk+AnwlGtk8o70XAHos/ECZ1aQ5IZ9MTsvf6YvweZ3JIga6VJCZ2Vu2Ngj6du3kEqUYLwGsshHRtiei3fahOK9IAaBBFoQdtM3vMVVqUIfKm1xSEbJPX0OiYvTxkjvyGZLAstEajSFA15W4cUL9Khi9Qy/wCE9oMzBmPeAgpmzFxzXMqNUjYouncO5lRT/jo3aK4eudbOjMxYc1ucTB4rnzLl39xUzbl39xU8v49fI+PrPot13XaUlxKmCJB9UvNd3MrDqpjdB+EkH+UxHjltMJOaB24KxXplAOaqI+ljRLP1DcrFL7OVqLNNsqkpN3Qy9LE1Z2S21YloDuWv6obELWZ00kj0W7EUEh+kSHr1DaK5WshMwtHW2myd3DBOyhqBb2Ncgdz6EdO1gqX+X8UwctYXdkFzP//Z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4" descr="data:image/jpeg;base64,/9j/4AAQSkZJRgABAQAAAQABAAD/2wCEAAkGBxQTEhUUExQUFhQXFxcYGBgXFBQUHBccFxcXFxwUFBcYHCggGhwlHBcXITEhJSksLi4uFx8zODMsNygtLisBCgoKDg0OGxAQGiwkICQsLCwsLCwsLCwsLCwsLCwsLCwsLCwsLCwsLCwsLCwsLCwsLCwsLCwsLCwsLCwsLCwsLP/AABEIAPsAyQMBIgACEQEDEQH/xAAcAAACAgMBAQAAAAAAAAAAAAAEBQMGAQIHAAj/xAA6EAABAwIEAwYEBAUEAwAAAAABAAIRAwQFEiExQVFhBiJxgZGhE7HB8DJC0eEHFBVS8RYjYnIkU7L/xAAZAQADAQEBAAAAAAAAAAAAAAACAwQBAAX/xAAmEQACAgIBAwQCAwAAAAAAAAAAAQIRAyExEhNBBDJRYRQiBXGB/9oADAMBAAIRAxEAPwCpvwltS6ynYNn3TTE+y1LIDEHmEVToUzcFw0dkI36hNba1Ja4ud3eA6p4k5NiNkaTy0+R5oVWTtiBmbG+qraYjjC8swvLTjC8swvALjjCyGraFJTHVC3RqVkMLVGGkNp19ih6jXD8uv3qEvvRGdtmgatsmkqLOVltwdiheb4NWM2LViFu6o4AR1BUrSY23Pss7/wBHdr7Bl6EaADoYn0WlW1I1GyOOWMgZY2gSF5b5VrCaAYXoWVhccYXlleXHGq8sryw4vbcMrh2drjGseHJb1sRuQ0gtV6sgwtbT0mAfVZxS0pmnmAGkj0S0YcauWVKhLnBBimTwPoukOwxpyiPxR7osYdRpNdsIndH1HHKyFhN8dqsc6WxPRKURx4LdrZ4LVoUzWIZSoJRs9lHL2J+SmZh2bUSOgkz9R7oi1pCdZProoL3FHyQwBrRxIBJUc5OT0URikgK4oOBjcDbgR6qa1qnYn5L1rTq1TABMqw4b2QqP/GYQuSXIyMJS4QhqW7XnQZT6g/uo/wCnmePmNPVdMs+xNIDWSU0odjqfN3nBSu9EavTyOVW1k78JbO3qDsVNUptILZgAkdRxj5rq47IN6dCq32i7COhz6X4t45rllRksEkiiMw8EkmQ3kP1UtKm4mGt7vUk+YUV0K1F0VARHOdUVZYxrAATH8oV9MxcWJicp8xCX1bM8P1VmbQc/Uyeon6oC6tJ0Op4Hj6o8eZrTBnjT2ivPbC1RldmsHfqhXBWRdkzVGiwtlhEYYWIWyxC44u4va9N7S2TAj2U9PtE/K+m6ZmVbMMw1rmkuGpJjy0Ul12aZkzQJ4+aXZhU/9QDLTPFsT5JlWyV2nXuuHBUrtLa/DrEDZC2WKVKQhp05FFWjiTFsOFI6Okdd0tfA4oi7uHVT3tl6lat4hInla0h8Ma8kFN4W5rga+ikqWR/L9EIbNx3lJ6m+WO6Ug3DquZ0Sm+G4H8Qlzvwz8kBhFp3so8/0V9sKYyADSEmc64HYsfVtkdjaNaAGgBWPDrfRK6NNP7BTN2WxVDOhQARNGlBWLdG0WLKNbowKK0qUEypMWKlJG4CO7spHans2y4pkEDPGhXD8WsH29QtcIIK+mrigqL287Ntr0y4AZ2jQxv0W45uDp8G5MamrXJx2jidUaZzHKTCPpXjjqXE9CPkgLjDXMdoNtx9E0w4S3K4SPQhUuqJEnYRSa2q2DEjb/KT4haua7VMbdmR/T70PVFXtMO7p2P4T9CmYslOheTHasq6wpazIJB0IMKNXEhqvQsr0Lji/2XbCAw7ZTqPHdPrftg15qCdxI+S5UAmuG4JXqDM1pa0fmOnohaSMJ+09w15BG6QPKNv7dzHQ7VAkIJypDMcdngOZhFWj2jYT6oUQUxtWtaJdr04DxUkilDa2rNyyWgDnE/VJ7/ERMMHnxXsUvCW/2t2A5pPanM/QffNYo+Tmy3dn6c6lXHDWKr4P3QArZZVYA2jjKmybZbiVIY0qWqcWlJJaN9TnRzfUJ5YVmuGhB8DKVTHpoY0GplbsQlsm1CmjgrFZZUjdgXiFkrBanEhBWYld1QzSE1qIWo1IminHKjkva/CPg1Q6JY4wf1SK+w8shzBI2I/RdX7TYcK1FzTuBIXMWVoblfqNWnmCNNeiKEmZlSsT3FP8zT4j9twtXPzN6JpWZTd+YtIG8T6lAOty3UFrhxj6pilsU1aE942YP2f3QRCbX9PL/wBXbdCgqNAvdA3XpYpXE8/JGpA7NxKe/wAq3ogLnCnsEmCtPiv5H0KNizrjba1brlZ6BA4x2koMaWiD0C5j/Mv/ALnepWrQSu6aOWwvErr4r52CW1eSmeVFn4Dfmp5lEUSULYcdTwG3qm9rZNPeedBwGw8eqFsxx05TAk9Fvid7lECNNh15+PySHtjeELMcug50DYaKfCLcAdUlacz/ADVmtKcCVstKjce3YypVMpGkngBxTihg76utSrHJrdh+qSWjolxTrCsV1/KBzc6PQcUiWuCmO9MzX7LuGrHE9CENQu61B2kiFesKuzU0bUok8ocJjSJk/JaYrYMqS2pT+HU4Ed5rvB36wUPW/IXSlwT9msfNRve3Vxs7xcfw+s6jW+Gea6ZhBJaEPDGNJrY+N1Cgq4zSZ+NwCCvXQCVSr6i+o8wSdeA+q7uMDsxLxUx+gTAqN81tQvWP/C4HwKolDswXGXFw8NE2t+zwbqyq5rxqCQPoubs1Rrge3Y0K5B2le1lR8D82o9v09F1WhXe5pbUEVG6O5O5Pb0P0XJe11QNu3NcJHKY8wVmPmjMvFmlNjKjdvvx+hQFxh4brmeOsA/oUfb4e2O7UeOjhPnosVxVp6iKjePNM/oSJS4kFp1Hh7wpcApRW15fVZugHHMzjwO4I4KCzusjp+wq8EtUTZ4+S73FowgHLtqhP5dvIISnjwgDMIKm/qDOYVJIUujTkwFLUbGgW1mIBPl9SfRRVEUtsNaIXKMHdTOCEuTDUiY2BMLvTeAPvQc0uurkuPTgtHFaEJaQTbYRhrZeFc7O2zBVXBWd6V0TAaYgaSeASsrH4VoruMsexhy7JLZW1SpO8xI1j5rqR7NmoZqbbgcFLR7JFp7joHKEtZUkMeK3ZQsJ7P3QeQ0aHKc8d5pBBBY78uu54jRX+vVuaLvhva+5p6EPYO8OjuoTvDez7mfmb5NTSrRyt3JQSn1B44KH2ULF7P/eY9siQDBEETwK6Z2cp9xs8lSr+DUa3cl2qv+HNytAHJAuRsvaD41SLhDR4wqxVum0hq5tMDcu+gV1DZnmqB2g7JMzOOd0uBHfJeBJmRy5Lkt7BT1QTZdrbMuyfzhzf8gwD3anFe7I17rmnZ7fk4fULk9bsXcsL2isPgPcHZM5aN5Di0wDHCJ4KOl8a3rxblxZOtOdOsA6JssarTFQnK9o66Tnyu6EH78Vx3+KBy3gj+xp9yuuYNUc+kHOYWGNjC4//ABYqf+aRyYwfM/VBiX7B5n+oNgWNFujtW7dR1B3ViqPa5mZhnnz8CFzajXyuHIpzZ4gWnQwmzgIhIZ3xH4gNem37JXWbqDwOhRr64d0ndDvI8tZCPC6YOVWhc8R5LGY8ypbod7n15qFekuDz3yF0zoB1P0W72ak+MeSiadlPU+n0CBjEC1UHet0hHPbqha+rvNTzY6CAHsiAvCjpKJv2RHip67AGCNyEtsZGN2a4SYldC7L14hc8sRBKt2BXMEJeTaHYdM6xZ1wQmNNoKquGXMgKy2NSVGW9KDQ1LccqfDpucdITmjACpXb3ExLafAn1jX9PVFQK5E2E3JfWzRsul2E5dlxJ+MinUaA8NcToPH5LpHZztISACdgtarZrVqkW2kVLcW7XDvAEJbaXgqNLgQY5bJjb3IcFkX4ETi1sA/0/T/KXDoDp6FRjs3SDsxEu5pyGwslyPpF9cgN1sANF89fxXH/nv8G//IX0XXfovn/+IZH9Re7eMvs0IsepGzuUdlCG8I9i9iGtSdtBPopKDZITm7QtRp0HU2mFq4ozJLdtoQlb8R8fv2WY9s3JwDVh9+KgRLuIUOXovRg9HnzWye3bJjmNPEaqVrtAoKboMqd3Pgdx16LJmwJ7e1zPI8/aUvvLYtdKcWFbKHH/AIz46EEIW+uA8+QhRSlbKox0J78SF6ic0A7AeGq2JDnQeeqHoXeSrmAkTtvotq0ZdMLtwJ0TW0qwQl3x2OqHJqNOEcNdEbSCBobB+S7YHe7BXbD7jQLmeDO1Cvdo4tZmKkmqZdCVosr7mGkqh9prE3BBzlrmzGk7pncY61ujnAffBQDHGGIA6TGqHaGQi5PRU7bsdUe8kNDneeqtGEdknVm1KVcOpyPymD58COic2GMkHuxPTX5J5bYiD3iCDseH3qttyDeOcE6FXYfsvVtWmm980xMEcZ6cE4uCaNQf2nZMLe/a7RYxKiKjCOO4XNKvsn7kuv8AZaCbe4kLL3pJhtxpCOdVRddoXLDUtGt5WgHwXGO1dAPPxf7nOJ8Bsus3E1CWgxIOq532/oi3oCmNXVNJ5AHX2AWQdsNpJbOaEZszufsETaU/0XrZmh8Y9k2srTQFUSJomaLdMvEpZXZGnJNqroIPKPsoPE28ec/4RYuQMr0K3nisZysFar00jzmzclb0TOnP2Wi2Ywpcthx0EUncD1QJfM8xw+oRtPUjgeKHxKzLXTsVJJbKYsW1HQShpRph3ioK1sRrwWpmSRLhX4j4KxWg1CrmGu7/AJKxWx1CCY3FwO7RuV2iv9iGvtWg9fkf1XP6NRWPDr8inlnipZorgyuYpg7viyasD/kCfQymOH4fTdDXVXkxwgDy47dfonF5ZfEbzSV2CVWmWT5z7FDdrZVimoPgs2HdmaZMsq1ASAD3wfSQjLbAqoBDa5dDi6cg2HDfw9EgsMSuqX4qTnAchKc2uMVDtQqa8xHvKGoljyt8NBbLS5pElxD2/wDEQd+XFF2faNub4b5zcCQdR1U9pTqv1cI8TP6pza24jVZXwS5ssWv2p/0KbVneqcs0jzAd9US4lG1GATA3UBboSuoR1WC0qoYXEuDQBqTwG/0XHO2eL/zFZ1QE5B3WTynV3mrv20xfuuoAAQdXcTmA7vhAHquaXrcxDRz1T8aRNkk3oitG7dSnZEMA8z+iEw+1Ln7QAfVG1XzIA0Bjx1Wt7OS0B347o5HT6oW5Oak0neQD6fsjbwTSI+9ErdU7kdfknYuUIy8MXvC0Uj9lGvSXB5z5JXiPFOMOwGrUGaMreZmT4BJ51XXcLbFs0wDpr6QktW9jHKuDmNXD3B+VsnbgpbyrJDagghup+SulC3aGvqEAQ4nlo3f5ql4hctcHuI1eSYPAfljyhLlFUFCbsT3VplMjZa0zpqJHyUtpe6QdeC9A3Go4jkp3ZUha4ZHgjaU7t6iU1Hb8QtrW4y6cOC17R0HTLPbV0ys7vXdVqnWU9KuQZSmrKLOmYXdCBKsFkWmCua4diWis+E4uNJKRKBRB2X62Z0CPFu2NQEhtcQGUapjZ4kDpK2NeQckZPaDvgAbLQhYdcIavcgDdZKkLUZeTFV2qGu64DTJ0AUNW6A4qodrO0Aymkw9528cBy8ShSsY3SK9jFz8Rz3nYuJ/T2VeaRrl0JO+515dVPjFxs3gNERg1mD33bN+f7Jy0hHLGFrQFKnJ3j3OwS8aDXoib+vsOZk/fooTSkkBDHYctApfq4cP1Su7EffNNKrMu/FL6rCZ+9lVi95Ll9oueFopnU3HYE+SjyHkfReiuCB8mxXRMG7QsNJrcwDgIgmNhCoNS3cNwfHgtGjSUDq7Np0WjEMXzMfTnVzvbc/L3STHxDJ2LtB4Dkl8aj1Wt2TUO50BAn/PEJE5IbCApBIKLbVI7w3G6kFo0jvOg8x9V5luBsdNZlKbTHJMHqGdRsfYrTX7+SlqUCAZ25/VQtP7/AEK43yMLZyNYUJbt2REJDKEH0DHFHW9YjZyU03qam5CxqdFqtMbqN6o627SPbuPdVOm9FMk7JbQxSLm3tnA1aZQVz2scQ50GGgk9AOKRULFzipe1VuKFhUdsX5WDwJ19gsSTaRkpUmwI9tX135KYMayTp6BQtd395jvE9eCRdnKORrnnTh+yd2YGXMdiTJ6Dl4pzioukTxlKStkVO0L6knaYH1I68JTh7wO6IytG3LoobcwM8d491jfl+6ntaGZwbvHeeeZOsffRLkxkEBXc5mzuYn1TKgzjxMICqM1XoP3KZZ425fIrcfKMybTF+MtGURuAfLl7yhsNph51gT7xsosWuS4T1aPmdfVEYUYc3wn22VUffZJL2UPsMwhpJAA1R/8AQRy9l6xuWSHcdE1/qbeQVe6ITlDcQqAahpHh9IUFWo13AMPt6cFo18QtsoI6HSYSOn4Kep+QZ7XgTw5jUI2yNN/Q8+R4FCuBZt5/uOKzTpBxlsBx8wUqcWNhJcGWUYdlcIkx84PspW2LjIAMidPT9Vh1UHRwh3pMdUbSxPvA8Yjrw39EttjUkR0sLLqDncPlsYVbNEh0Hn9hX/BLlop1GH8Lp1PAkR7Qqrd0gHSDqXEDwGg9lsZcmSjwSNpaKXLoiLehLM3AaH0n9V74UhLsckD06anptW1GmZR1KylwmfJc2EkR0KUqz4PhJdGk/JFYP2ZmHP06K7WGEw0agDwSm7GaQks8GA1drHDgqV/Farm+DSGgkuI8BA08SuqvpNAK412+uviXjgPyAN89z8/Zdj91gZfbQoZRlgpt47nlJ1PoE0aASGD8I+XXqUsp1MoHr48ExsauRpcdymti0gqtWySTGbYDl08eaOs25WxPedq778UloGXZjwJI6nn4D5pvYS4k/fP6+yFrQSZA9sOJ6/qmmHsBOu2v6pVVfqf+37fIhFCtDWkcP8Loco7Jwxfids3LI4ucfIKbDbMuII4mFG7UgHYCfedE7sKjWwOSpxbkSZdQJbfA3ycrjESFB/T6/P2Viw/GmZeHJT/1Kn09QrEiJnF2a8fvqts3Dy3UbB09/kpWs6JQ4kDZ6jigao+G/QnKT6FEiR9+yzXYKjS2eHvzWHGl3VO5g8jz8eRQQupIB9eXRb2xzNNN2hHtGxS18tMHcJbgOjk+Sz4Zc7g8dfPmPL5KO7pgERvM+vJKrS51HkE6w5wfUAJjgElqh62SWziBHAouhQko7+nf7jWeZ8Fa8HwJhILhokORQolXsbBxcNNOauWH4O0AECXc1YKeG02jRohTfy8bafJDdheDXD6QbujqtwAEuIIW5ZO505LGzaIby5ysJ4rhVzVNStUefzVHO8th7CV1jtdiGSk88mmPRcepkkE89ugCPHwxeTlE9IyZ4A6eSkqXEzwA4oWo6BAUQqzPIHTqeqYl5AfwOKFbUczoBy6KxYS30009z9PRU6yfNQffVXTDDAHn7NAXSMQmvqsOiefv/hYtbrSOo+f+UFjdX/ed4gffqoLWrDp9FyRzY/ti0nNtwhHPtJaYJInRVx10c+Y6CRsrpYXLPhgDXb2j6qjAtsm9Q/1QI3AnktAJ1Ck/0/W/uKslliVPNrHdRv8AUWcwqmRHCWPPIx0UzakBQZ44rdtUHgJ1SxwSyDJBWHNHSVCGDQgx6KRjyOMrDiGvSObON+I5iVi7tg9ucAbc4+SNADttCo6ehjgdVxwioyH8dDsmVsHSCN1PcWozZh5oljIHl9+SFxDU2kdG7H2LKlD4pJdUJh08COA6J1RBY5VL+G+IZKxou2qDT/sNvUfJdCu7XovPyx6ZUejin1RTCrJ8hSvbCDw7QwmVw3RAmGwE1FBdVtFI8IS5P4jyC5sJFG7aVswLeABXPSdug+/qr92gpEtceJVGvKBaUzG9ATWwOu/3WGrS4Oi1a5PS0Ib2E2T4qDxVzwmvETwn78NlSmNIdKueEsD2Sd9/KI+aXMOJXu04y13dRp1G6gsaoAk66pr2ytwC08gPQgfVILafFGtoW9Ohrcd5sDRR08QqNGUEhaUKbiZO3XRMbNlJ7g15jrz8SqsTj/pLmT/wBZiVXgTPHqiP5645O9CrdhuBUmnNEneTqmfwmdFTf0Ss51/IDothhw806+At20VzwMYpoQnDuZUZw8jafvmrH/Lr38ugeKQXUitst3NIlS1LYkabp+62WrbeEPbkbaEfw+PPfovMp8ImPknD7bU9VGKOmyxwkdaF9vUcxwe0wWkEGNiNQfULvWCXzLu3ZVb+Yd4cnDQg+a4iLdXD+HeMfArGm49ypHk4beu3op82JtXQ/DOnVl9NsWOlHPbIUlRwK1adFD0lnU2L6tHVA31GGHxT1zZQ13bghY4sNSKDiVlmYPTzVKxOz1IOi6ddW5BcB6c+oVUxWxmZ0PzXRtDKTRza9tS0kGfvkhabY34K04lSLHZHiWnUcx/1KTVcP4tJI9wq4vWyOa3oktKWaPD7KsXZ6pllh4fJVa0L2GCDCaYZeFtVpPgeoKXki+BmOS5GnadkgcdI8lVKNPKdCr9ilAOaOR0VQuaBE8kOKTqjc0VyQ1KriQCdOS2eIQdXNm6oinmO6tjpEEtsZUMerNp5Wu247lCf1it/7HIW1OpCk+AnwlGtk8o70XAHos/ECZ1aQ5IZ9MTsvf6YvweZ3JIga6VJCZ2Vu2Ngj6du3kEqUYLwGsshHRtiei3fahOK9IAaBBFoQdtM3vMVVqUIfKm1xSEbJPX0OiYvTxkjvyGZLAstEajSFA15W4cUL9Khi9Qy/wCE9oMzBmPeAgpmzFxzXMqNUjYouncO5lRT/jo3aK4eudbOjMxYc1ucTB4rnzLl39xUzbl39xU8v49fI+PrPot13XaUlxKmCJB9UvNd3MrDqpjdB+EkH+UxHjltMJOaB24KxXplAOaqI+ljRLP1DcrFL7OVqLNNsqkpN3Qy9LE1Z2S21YloDuWv6obELWZ00kj0W7EUEh+kSHr1DaK5WshMwtHW2myd3DBOyhqBb2Ncgdz6EdO1gqX+X8UwctYXdkFzP//Z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12737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1C3F94"/>
                </a:solidFill>
              </a:rPr>
              <a:t>Consumption Distribution </a:t>
            </a:r>
            <a:endParaRPr lang="en-US" sz="3200" dirty="0">
              <a:solidFill>
                <a:srgbClr val="1C3F9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90600"/>
            <a:ext cx="8686800" cy="548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1" y="2362200"/>
            <a:ext cx="4276732" cy="15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410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UFhUXGBgbGBgYGBgXGhoaFx0XHBwaFxcYHCggGR8lHBwaITEhJSkrLi4uGB8zODMsNygtLisBCgoKDg0OGxAQGywkICQsLCwsLCwsLCwsLCwsLCwsLCwsLCwsLCwsLCwsLCwsLCwsLCwsLCwsLCwsLCwsLCwsLP/AABEIAMIBAwMBIgACEQEDEQH/xAAcAAACAgMBAQAAAAAAAAAAAAAFBgMEAAECBwj/xABBEAABAgMFBQYDBgUEAQUAAAABAhEAAyEEBRIxQVFhcYGRBiKhscHwEzLRQlJicuHxByOCkqIUM7LC0iQ0Q1OD/8QAGQEAAwEBAQAAAAAAAAAAAAAAAgMEAAEF/8QAKxEAAgICAgEDAwMFAQAAAAAAAAECEQMhEjFBEzJRBCJxYZHwM0KBgqEj/9oADAMBAAIRAxEAPwBqjIyMjo4yMjIyMYyMjIyMYyOCHjuOQYxjTCODN0FT7zjFpcVMUp8z4SCSUhCQ7mhaON0ZKyC/ryEqUtWJmS6lbBkAn8RNBzOjHxm+r3VPmFRogUSnPCOeZOZOpJgr2t7Rm0d1NEOTx0BPLzMKsLu9h9I6USYs2STiOEczu1iCUl+J8oYbts4QkqWKCqsnKtE8HbiTujk5UjsI2yWksAJbEah9B94+g9jgKJoCa5qOZzyJ0iFKiolRqpR6nYNwyi/JRhFVNzbpQ+A0zETSdFsF8F26JQQQVKbr5tHod22xJSBiA/qbyEef2CUg1K0g/kUT/csw6XQnAAypZbUhuihTxiPI9j+Ko5vSyYSVAkhWdfGvnHnl92EhRzY1B+keuWhpiWWmu4v0IqOjQBvLs98RPdD8YOE6A43o8tloY5ekHrutZHzKJGrlP0rFu3dm1pdngNNsJTmDDHNSOqDiOliWhTd8MfssCBxxAecMNgsqSO4twc00KegU6fGPKZcwDMH+4jyTBCy3ohJDTSjmpR8S0KeJ+ArTH+9LjI70t6ZgOW4UBI3HKA06zmaky1D+Yl2B+0NU9MvYju6+0iwQ0wL3KT/2oRyBhkTa5M4AqGBQyIOXqB0hadHJJpb2IV12fAtjVCtun5ujEjYNsPF2z1AALJpRzm75HeC4fXmHrXl2dBV8SWpgat3SH2guNQCwfKLEiSWGIEOGLgguAA9dSADyi/BPZFmWgpGoikKoDt8DEsXJkpkbjI1HTG43GhG4xjUZGRkcMZGRqMMYxjxuIsTkc/SOgqMY7iBSq09/WNTFliADxiNUwM5oB6ekC2dSNTZupLAZnLLj5x572jvVVsOCUcMhJqs/bIav5Rm/LNhBG8rTMvCYZEo4bOktNWPtEN3RtgP2pnJEpMqUGlDI/fKdX+6HoftFzkzqbsZFUI9rWCokUD0G7R4iCdInmyso6ky395+xBJ6ONbLd3yBnmwBba+Q5k13PBCeMQTKSdRzJfTVnxcxEcgMmvE8T9EV4rVDF2Fu4rVMtCg4T8tKPtA3OByMIyzUU5PwPxxvR3Kuz4YwihA7yssIDOH3fV4CzbdiVhkin3y5UrgNB4wb7bTygJkJJdYxr/I5wp5qc/wBI+8YHXNZNsSp1Hk+2WJW+K6LN22WYS5f/ACHkYa7ss6gQ5Lc8vSNWCQAzQas8uJ3JtjqSVFqy2EUOfP0zgzJsgMU5GUErMqkHARMqWq50qctWANs7OgvQNwh1BjDJBhjxp9ARzNHjt+9kBUoDHhCTaZGAstJA6jrH0PbruBBDR5p21uPNSRXdHITcXUhmpq12IOBUvvIV3c6ZcxDFc/aBaQHLbxVPTQwryZpSrCflJq+h2wSkJCFMoEJUQFfgUclDca89xEUZMakti4TaZ6Ldt+IVmQgq391XEfX9ILymGIDVixah2jQ+GceYzgZZYj6EekM1xXnQJSXAbuHTWj1ESLljdoOcIyQ3yZg0pu/SJXgXKtLtnwPpti2mYdKjYfrHo4c6kjz8mJxZbjIiRM67DEjxUmJNxkZGQRjIyMjRgTGRuNRsGMYprVhV5c2fofdI6mp5HQ5+xEtplYhmx0OwxXltkpIB3AQL0dN/GemStn6+sK/aK1LtE3/SSVFIH+8saCncTv27+Bgr2gXglEpA+Ie7LOWEq1fdnyhbu27jhZC1gzKrUc8B+UHXEXc8VbRCpy3QyMfITlykCUJMkhMlDgqzxHUDaCXBVrlqYT+1trStYShsCAw3ks58B0fWGC9FhCQlKnLUAHdA906wnW5irg7wuUt0MjHyCVhz7oImu2XiWaHCkNvrnzNYiT9pR2gDlU+kErik90q0cnoG9TBt1E4lcjq1EsQ1SW4qUxLcaR6z2fusSbNJlhnJrvNST4HrHmd0WXHaJQOhKz1p/lhEez3fLYoDfKw65+RiH6l9RKYa2eP9opvxbbPVoJhQn8svuJbkkHnBC7AwEDxLxLUdqlHqTBywycoDJLwWYo0HbvTlByQiBt3Iyg7IRSEo5NksoUi7IMVUJizLyhiEyLksxZRFOUYuS4fARM5mpgBflgC0kQxKEVbTLcGByRs7jlTPnftVd3w5qg0cBHxJKVVyKTXVLGu8pwniiG/+JVhYhcK3Z4PLnJ+7hmDiHDcxTnDITuF/AySqX5O5M4rlYVfNLpuIIoByChElgmFKk1/C+w1Z92XSIZaO8WzbyIOX5S0dyl/KWo5SrlkejDlGls7Ec7rvMLDKz95vnwMGJczYR70hNsymZRfOpG3afL96M93WsUCjuBGo8uUTJ09GyQ0Fpcx884mB2ViEAHPLQ/XZGfEKffrF0MzS+4hlD4LImcekaiIWr24jId68fkD038FmMMZGQ9izQjcajcYxqMUkHONxqMYXO1VmSUh3olepzKSkeccosyEJBOzEslyz5czpsbhFq/5eJJJPdSCTzBA6VPSFldrMxEtPDEN47td5IyiabUW2OirSRVvScazDQqokcX8g/TfC1aEd4gagj30EMF4zHWw0c8/lSPB+cLk6cBOQ2Tkvsagf+0HnCYK9j3oozwyUU+YE83IPgBB26JbWYbyrxMseBxCAtrGEAapdI5Z+ZHLdDNZJeGzyh+Gv+avQweV1E5jVyCHYqz4rUVNQYE9Bjb+4J8I9MshOMcQ39qj9YSewNn78xWgUp+oS/QQ7WUjEDk65Y/uH6mIMjuX7D30eWy5LLV+ZXmYNWGXC3bzPlzpgApjUwoaEkh97ERLYu0RSWWn0jrxt9FPqRSo9AsQEGpAhOuy/pRarHfDJYrWCHBBygEmgZbCzR2gxXEx427QViwjKi5LhdtF8S5YdSulYHTu2qR8iCd6i3gK8oZGaQt45MeAIhnohRsPaC0TvlAAORDesFZUu0/8A2J4M/jBOSYHpuL2xX/iPZMUknZHmvZctOUnRQI8m8THrfaaVMVIWmYlJLGqeeYMeS3anDaEaO/vwgYPUkPfhkqxhWdwfiBT1HQxxKIxKToa+vrFu9BhnpOhxA8Du4RU+EyhuYfTwg2zqDV3u28UI2ts5Md4gzYFJIOz7Qp3d/DfAy6ZVG6ctvA+cX0oUkhQocnzB2g/s4frK39wbWhgkJIFKjZWCMkgjdvgVdtpBDGgzDHTd7pwyLyUVbodeB0irDKuiHKvk6MkbBGom7wpheMizn+n/AAn4leMjDGooYsyNxqMjGMJjRVHClRVtk4hJY1OX197o43RkgdeE7EcI+V3UdugDa/oITpVoHxVIB7oNNvebOJe0N84XRKJc0Kn8AebdeYGxy1oV8VWpq+u4b2ctEmR2irHGiW8rQwLagcqNXkTASWr+aNyS/DCT1gve6XLgjCQ4P/LXQe6wGQaqORNOQFPKO4/aafuJF98K3qB6lj4qEOE5H8tIOY2bfhLduZMKlyqeYneR4Mof8RDXLDpQHzHiJQHmYXndJIdiXkaewAGKYG58VH6GGKSo/DxHNIlK5pY16GFjsBMeZMB+19VfWGtKHC0bcQ8v/LwiGXuGS7PJO3tpmSrbOQn76m4O4f8ApKeREL3+vnEpHdUpSmSMLuSWAEOv8RLM9qRMAfFLQS1KpGE+CRThAix3ehSkkFSWUFVlqJSdqSCNXatDrHoQcKWiWayvopyTMQQJ0paCcW0VQWVTaCC4zpDBc954DRZIMEO0LLs6ZaJal4XVjmLZZWS5mKOHMlzTbpCMoqSe9QvX6wvJGMuijDKUV9x7Vclq+KARBydY+7Cd/DGZiRXbHpNokjKEQhaZ3LPjJI857RyZMlCpkzEoDQZk6AR5reN72g95KEyUH5XDqYa10y0EeqfxAuxS0DCMWgS4Fa94uK6U41hPTLK5YROQcQFFBLitCCAajpDMSjF7Nkc5R+0EXHMvKaELlFcxMwqwE91KlIBJSC1SAk7Pl1hr7LdsV/E+DOxoWCykrDkNmQoNUl3B20fOC/ZKyCUhGEKODF8NABTLQpQIUtlVxMVCmWJVDowXbciAorWl1bSxIL6Hbv8ALIOycK0T43O/uZq9u9KVvBjxe9kfDnoVoFt1LHwJj3S3Sg0eK/xGlYFD8/oYlh/VorT/APNsztCk91Ww+Y+oiOSXY7Qx4HLoXHOJrfO+LZpUylcL7iQoH/J+sU7KrD3Ts8vbwXig/IZu6aULYvhOuw/t5bIZhJBD6HX6wsWaay61BY8/3cc4Y7Epiz901B0IO7w6xNIKSNqkqSyg+8a/rBq75+IbDs+kVk7FU03e+kdSpZFc/e2HQi6tEk34YZSstQjnGRSTMpmeh9CIyHeq/gVwOjGRkZHpkhkaJjccqMYxDNVC12mtxJMtJajrV91OvM+sMs9QSCTpHnt6KJlA1xTlYidiASByJr/TCM0q0NxqypY7OjBMnrAwo+UHVVAH2s4oMyRviiq0KnqJDhCHAGx6ufxK1PowjqfimBMlLBKBWtMTmqm1ag18ogmzEpR8NDtr95ROp0GgAzbnCPBQl5Kky2AOk1S9d5/DuHj0iuuSmhSTUjMfSK81NRTLLZ7yjUvE4b3v3bIbxro5fyXbolYVpLuAQTwGfhSGkHDhfMJUeowjyEBbqshLb69MvrwJgvb14ZZOpZI4CnoTxTEuV2yjGqQU7FWrDMG8E9Ktzyh/mlph0xBxvIjyu6phlqSofZj06Ur4ktCwagD9n2ZeMRz7DmvIs9srLimy96C39x/WKdgsZH2oPdp5TiWtmYFJ5kke98B0LYRzmx+ONwNWyWGNYTbfZxihrts2hhVtsx1GHYm7ByJJHo/8Lvkptj02bHmH8LzTnHp684di6ZF9R7kU7dYRMFYXV9nUhThxwhtekQLEdlBMHHklHQOsVgwtUwQ+G2UYExslhGUUjkpNso3hlHjP8UAFTGJ+VOLQ1cCodwML1ap5t6/b5tI8R7cyVqnTJh+Q5cEhv15wuDXqoqUX6bIrgV8SxqRqkk8qE+PnGBygKFSC7cM/CvKKfZC04cQ0cHrSnUHlBdEr4cxSOLPuyfcQQYPIqk/3OY3cUSylgpBD6He2RI4U6Qx3dNJlgvVL9My3AueBOyFpKMJAyHlmWO4gwXuS0YCU5g5P4c37piXIh62N0jvJfcP0/ThFn4QNU0MCrvtIScL937O1tm8eREG0orTY/wBffGDwTrTI80KIUpO6MixhV7EZF32kuyGMjUaUYtEmGOTG1GsUL3vFMiWqYrJOQ2nQDeY43Rjq8yMBB19A5hBmzgUJFQEoCSdS2idM9Ttjq9u0JtAYURs1P5q+HnnAifNJYVJ3Anyy8Iiyz5OkV4oUtkF4EMQksnYKOd5J7yt/lQRwlYUVAliKEioV+bV9/PbG5d0TZi8RSUgGjt9Xi6i4kJH8xWrlj7bxgXKKVWOSbBEyz6O9fCLViu/UikX1FA7stPR68zWL9msxzNPTgNsA8jC4nVjs7U1NH2Pn73ndA+9JwVMYfKnx09Gi1a7aEjCjM67vp7rAeUrU6eJ9+W+BS8hBeyJeuwV4Q3dmb3wqShRovLjXzFOUKdmDJrmqp4BgB72RzMnthI+8pjsw4CCOsIcbYzVHp97WX4spSEs7UO8d5PIs3NtISbNMJTWhcgiHG5LwE5Dj5gA/4kkOG8SN4UN8Ld8ow2gqAoutMsWvWh/qhTQWB03Fgq8UHCTCqlTqc7YeL0lvLPCFCRZgQSpQBD93U707YoxaR3JbZ6b2DZCB1j0UEFIVHknYi2gjCFOekP6r0MuWO4pe5LP4kRoT42mJz4+TVBO1zsNdIglWh46Un4ksEgjcaHppFGVLILGCbaYqMVVeQsJkQ2ibEWKkV5syNLJo0MewT2ktwk2ebMP2EKV0B88o+fZlvnLRhmTFKA0PrqecetfxYt3w7Hg1mrSnknvHlQDnHkKksnea+gh300Vxv5ZzNJ8qT8Fu5JoTMANAp0vsxgpfk8N1qBVLRMbvIASocHAPVxzEJMlPvhDhY7cEgKLFKx3ho6WStuBZX9QjuZbtBY+qLc6UZkvEiqk14prXkcxt3R1ZZmIOc/fvpHMkKlKwhTg1lk1BbNJ5Z7i/G8kJWcSXYgFSaOgmgVvD0Oxt0SyjocmXpU50scxX3u+nRisVqcB8xl6jzhZTJIz68ffOozEErqX9k7ac9Im2mFJJobUTHAy5iNwOTaVJpsjIo9eRL6aMjiZHZgbfF5Jkyyo55JGpOyPabSVs89K2Q3rfCJCSVEPoNsedXleq7Qp1q7rltg/KKRq0z5lqnEZk5kmgA1OwCKdswoOEZ6v4ONNoTwd4klJy/BVGKj+SWXaUp0JbY8WU3wkfe4QIlIB2mLaJaBn9YS0ihNlpd6KXRCW35k8HjpNjWsgrVmNXegrvzeIv9YxZKOpbmAI7l3gpQYD+3Iev7QPF+EFyL8qUlAo3FX6RUtt4Bs30Gg/bcIrrStT1L7AfrGk2Njl9f8oyil2ayoVk1y/EfQRLJQSQPf6++UmFLs+I++Qi7Z7MXD5nQZ8zGcqRkrJEqzrQDy0gdb7RhQhO3G237I9PCDMyUzDYCeDAnyAMK/ambhmISPsJHIqdR842KPKVHMuTirHC4L1VJVIW/dUMKutDu05CDvaCZiZScsVfwmnSld4bkjyJmKTL5/8AWGORaSUo/EEvvOQPhCJxpj47pm72tASADC9PlhdIsdrpxTMDDutzECbHa0uKgcf1g4QfHkgm7lR6J2WugIklbd4ZGHu4p2NAJDx5rcd/LT3QtK0nMUPukNtn7TIlAOtKAcg4D8BrAL3bO5cMmtbHRSqRVSQTAZN/zFh0SsY2/K/MxVuq22j4xTPQlIIdOEkgDYSczvg5TJlglG7GJSYrrTFgqgJ2rvlNls65lCr5ZafvLV8o4ancDA1ZxM8s/iZbP9RbhJSe5ISxOgUplLPIYRxEJE5eJRIycNwFBBe3kolkqLzZzrUdcJJLn86q8BAgS/CLselQqXZPIgxcqcYUjX50b2DTE80V/wDzEB5dGgndiiAVJLKSUFJ2HhqNogJsbFBmy2sy+4sYpbjcQdFJfI7tpI1MGLVZ8aBNkqfDUFO93BGmWWr6msDApCxiY/DVm2ctWqX1GqTqBtpEt3FUlbhik7MjrXZQvwMTz0MWwvdtrxpcjvCi0s4IyccP01EGTYu6FoOJBZjmQDk5+0Ks+8QBKGPxEu1HKaKD6KGW7KtdXEMt12phWqFDo+YO7fpucMik3TNJtbRYk2hWEd4ZbR6xkWvhq0SFj7xZzxcZ6coyD9P9RPIiWY877SXiVrUv7KHTL4gsVf3eAh5veeUSVqGYSW46eLR51fVlaaiToBLSeKmHrHqZn4I8S3ZHPH+nkIlhhMnJxzCR8qNBzpxLjWF1ZcnZ7qd8Eu0dr+JOWdqmG5CBQecU5svBLl7VAq9B74QpjokaZmFIY1r75xJLtL5/U+UUyHieXLHCBdDEwiFDQu+lKa5Zx0+pz5H9YqSbOTkR1iYyUp+ZXIQt0ESGfs8f1eJJEpUyictukasoSflS+9WXvzg9Ks5ABVlRktUng9BuGzPSAk6CRBY7vSl6uWqTv2a12axdSnCKhnowHg+3byEW7LZnqzau/iS2zXdTRoLSrEcKK6YhkkHYdpfx3wq7CB6pg7xVkQcX5R83gyRzhHvicZk1SzmST1LtyyhpvieMOFDE6kMzJNAHzD67tc4BWKwMTMmZJIwvmpX0GfIbYtw1FWyfMnLSLEu04FIl/dSkHjn5QxicyEA5t5Qu2SSCvEcvmUs5Abo6F5Baif7eH1hWWHJ2v8j8MqVP/AUvJXxM84FyLOUqdnGoix8eCd3sqFpuKHr3WFLluizzAFKQHOoLeUN9yXTZJIBKEqWwqa5NtgFYbuCshXo8Ml23UUscI8/OEqbH5Jxa+PwGpK/iF8h7yiaez0zjJMsx1MSBnHW21sibVnEyaAlyQABUx5J2ovoWmaqYt/8ATynShORWdQN6tT9lAahJhq7Z3yBKKcRCNSPmVuT738fKLwtBmFyyQAyEDJILsBvzJOpEMwK3ZpriiuuaqYtUxVS77nyAGwaDhECR3iM6dcvq8EEy8KANTU+nvdA9STRW1/MinSK4uxHRKuW1NkELlU+JP3kluVfIGKlmrSJ5CChYUksxBrRiIXLaaHx+S/ZpipcwHQ0UNCkliCOvAwesicYxI+ZPzJ1I1B20cgjfQMIqrsomJC0MBQ6UOo2RLdstSFBYanzVdwTV2er7du6JpSsbQVs6SaooQ9KMQPmTXaKtl0g5YlAJxpBKcinPPOh1BrzeK0uSCBMQ6gWfSmhrqN+/fF+yoKe8lyk/MGZ/oR673hCewZbQUlSkkApmBjl3SfGMir8AmqQW9/hjcN5iaQPvlOJKU7VAngkg+kJd7q/9UVfdMo9Hh1t+Y/MPAH/yhIv1LWgvkQgkHYCB0r4R6WUjxivhxKmk54VNxJHo8RT5hUdwEWrcMM2a2Sj+sVmoYU2PSOAmkTIR0jUitIsSkk9YFsJE8oFmDAbdTHUmwD5lM20+68BEtlSWdhm22J7WkpScLYgwfNifbwpyd0MS1ZPLWhAckJ3keQ9ax2m9QP8AbSSTqou/1G7LdC+g4lN8xzJJJrBK3IUkUcVbZt2c/COuCujJ6DMu046TFlwHIByauXyjoIp3vaAf5YWpCWc90KKsQBqrENo4xQ7Mo75GgChxcGJr5HeSdClNN2HC/wDjA1U6O9xspIMupAWSEhiafaQGIB2E66GBMy1KxO+Tj9v0bKDIk90/iz4a+b8oEWmVXLVofCQE0V7TPUoZnIPzAr4mOLIlo6VLqeo+nvZE1nqeLw2T1oVGL5bL8qsEbsmEKitZZLwVsdnrWIZyo9CER2uFeRhwsqw0I11OAGDwxyJi+HExPGdGyQsOmY0BL1tuKj0957BGploLEqNAHgDf9t+FJUo/MznjsG4RyU3LSBhBJ7EbtZbTNn4AaJOXCpgCQSsgfepxoB0JeLNnSTjWrV/MA+JaJbllusKOQxK/t/YRfBcI/gRN8mc3izqAyxJQngDWBk8FwDoAG4CvjWL4W60j8RUfH9oqKl6mpBJO8a+BMMhrQEvkksimLGog1JlS1jTEdhY9FM9dPKBCJNW3Z7qj0i3KTlw27zUe3hUx0Andq1WdeFQeWpnGWeRDsx3HMZE5wy/6MllS1O74SK8iSKHcdnGF6yWo4WUcSDzb6efhBa7VmWCpCsSTmnN8s0n5tN+x8omm7/I1Kg3dE0pooDNnoPAGigdN+sMFmKQoghgeYI0IY8awKu+3SlsFOlxQs4I3FqtqFBxug7JsSVp/lqSW35HdqB+kLVsTNrydG5wahVOD+MajoS5gp8NZ4FJHIvGQf+oG/kXrwQ6VbcxxDN4iEi+nIE/LEVpAP3WYequcOd8qIkzCPm+z+Y0HiYW02QTRl/KRRA2tQq8T4mPXyKyGDoTb3USsrYh+9yyfziKzAcmJcbq/WLtus6jhQkEqTiIJyKaMx5HnxgdLmAKcEqDV3DUB4RRQmSWMVP5fflFqwB07wac6eZiCyDvqB4dWixZZbEA0AJCt41b3rC5DIh67rIEhL5NjO2tQ39P/ACEUb1JIU2pHUn9o6mW9SgtQzd24N9BG1I/lOK1SSeZPm0J3ytjfBSuOzAzmZ8OfKtBochzi92rZCAHGImnFi53VLR3cYEoufmZzz7zcu71MD+0M0LmbcFE+B/5FR4tBr7sgL1AhuefhWFHUsfzD6s/XZDFb7MDhYUD+LEDkPKEuyrq2n0r74w83RN+LKD5pFeT16EvHM6p2bG7VAeR3lkaZgflNc9tfCKFushAOlae9czBcS8BWr7u3r6eMd3pKCgkjIuRvo/WkcUqYXaFiXJxVGbeTxGiSQX0d+YNRDMLs+HKQVUWurHQOPABj/UIozrMxcUxZtodCOYg1kNwsmu5OsH7HKeAV0mgfafTwhqscl4jzPZbD2hSwy25QVC2ED7OholmTISmC9kk2ZQb1B+TkeIEI3bu8O6EjMn9IZ7RPZPCvgR6x5vfNq+JPGwK8qw76eNzv4F5HxizJ6cMvDuSP8kk+Rju5P9pStiFA/wBWGILQtpZfc3URZuBDy5qXzwjq8WS1AmW5A5RwzBuwD1MSz5QASrT5VcqP6xFPOKYv83rF+wHFillu8PHT3ugm62cSsgnAonM9C4Gx/wBX8YvIld0KfMOkDM7a6MaP7HE2y4yXBdJFNe62XLzER2S0F3W7uzNlpyDRyW1o7F06LdnmqxPrs2jY2UHbB99Py6p+j84pIs6vsgakUc+Ltt5ERJZLQqn6t+kRz2UpjMmwhSfiSjvILs+0ihB/EK74vXbbmU01ASMirfvLMebbneKdw2nCoEOHzGh4b/PlB21WMUWhmOmjbD6HTrCU2BL4YTloLUXTi3gVAiMijKQlh3kp3FwR0pGQ1ZEIcP5QsdpgTLEsFjMmIS+oDuSOABjpQShISkUFAw0GTN0ie95bzJX4cSumFP8A2iO97eiQj4izQhmGZOYaPbfbPPXQkW9cpCipamKapDl3LnJtXPWFq0TwVFKQwOIk8iTrziS8rSuctamJc5Z6U8Iqy7OpLqUkgMakEZgiEJK7ZQrqiaRNqFbWflSCE6hxF6tC/IUQH0gzd84LSEkwGSNbGQlei3YZzKA206/vBoLwywAKAsf7cxt+jwIkWfwIptbIc4sY2khtCCrdp9ImlsoWjieRiJSXdnPQU6AQNtYLl8/TXxaLymzDF3Ox9pYeI3RZUETE1HN6cCwpzglLiwZR5IWrMrCa0csG2bfe+Gvs8VAlQ9sMR8PdYBWqyYVBhXgfPX3ybuy6QmWuYcku3FnbqfCCzSTjYEFTI72QE94B0TCMqsff/IbYmu1SVEy1JfAxS21j3X315cI3Z5yGwLHdJIcZpJq9Ps1L7I4tdimyWWkYg+IKSxptJFK7cmDb4R4oZ07B9824mcFZpSkMdoLP1cjTLdFyZZ+7i9l6+bxzbLEJqApAYF2b7Kj/APGrZWqVepiayLKpJ2gh+RIPvdGl0qDiwfYJeGaEnIsx8ve2HS77LuhalWXEcY0ZvD30h9sSAUgjURPkdsfdRODJYRRtIgrOgVagawBxAO9CcJ3wiTv9x2qCa6aVMelLszgwhX9ZMK1NTP34RV9O6dAZlcQbeC/5ak7Ep8wIvdllgpW+dPfWBNsLp/Ml+hCm8Izs/acCm0LjyIiyUbxuiSLrISy5jrNKVi9KWxBGjHZugfNYFY2fuX3fTfE9nmuk1zBDbfdI5OIUWGbUSSFgHRxoDTLcR67oG3nI+GRMSWC/M8NddhYwcuppiQlX2gBwUkUPMRAqT3lSluRmnEKNsNXcU8dGhUZUwpKzu5bwxgBWY9vsi6uSy8JyUxTx1HB25K3QEs5QhXeRMRhOYwzAx1bukCg1OohtkSUzUDCtJYuM0kK1HeAd30eFZI0/0YcZHN3TAk4VEtpu5vDzctoB7iqgjrnUQkWmQQUkgg6vSutDzPWC1yWyrVDZH3u84lunYya5RGSZJWkkAOBlR43BOzzApIO7bGQ7hF+SXm14FC3fOn8k3zlx512ymH4hDlhlXdG4yPWykmMVVzCGIJBw5gsesavSYSpQJLBVA9BTQRuMjkRsuiAfY5eZjuwHvDl5iNRkdl0BHtDc3y8B6RPafmmDT4aTzIDnjG4yPP8AP8+S/wAAaw/Krcoeo8oI3Of5h96xuMgsvTBxly/5YExQAADDIRYsn/s0b116zPoOkZGQv+1GfZCvNX5l/wDaDPZ1RMxSSXTgJw6Oyatk8bjI3gzNlATNGEAYlJdgz55tnFudKSJgYAOtL0FXd3jcZCpdhI4QgABgB3dOEHLt/wBpPARkZCn2OXRYmiKkwVEZGRw3ghWKQidph318I1GQ/F7kD4YqH5ZfFXnA+zGvT1jcZHpx6ZDLtBi0iss6kF9/GKkv/r6RqMgI+1DX7mNfZ5VFe9YsX3/uHcqm7u6RkZE0f6jGS9oMvP5h+UHm0GezWR3oHmYyMjZfYjR7YblVsxerYWerVamykVOzxy96xkZEsuhsfI/2Idwc/MxkZGRxCH2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2" descr="data:image/jpeg;base64,/9j/4AAQSkZJRgABAQAAAQABAAD/2wCEAAkGBxQTEhUUExQUFhQXFxcYGBgXFBQUHBccFxcXFxwUFBcYHCggGhwlHBcXITEhJSksLi4uFx8zODMsNygtLisBCgoKDg0OGxAQGiwkICQsLCwsLCwsLCwsLCwsLCwsLCwsLCwsLCwsLCwsLCwsLCwsLCwsLCwsLCwsLCwsLCwsLP/AABEIAPsAyQMBIgACEQEDEQH/xAAcAAACAgMBAQAAAAAAAAAAAAAEBQMGAQIHAAj/xAA6EAABAwIEAwYEBAUEAwAAAAABAAIRAwQFEiExQVFhBiJxgZGhE7HB8DJC0eEHFBVS8RYjYnIkU7L/xAAZAQADAQEBAAAAAAAAAAAAAAACAwQBAAX/xAAmEQACAgIBAwQCAwAAAAAAAAAAAQIRAyExEhNBBDJRYRQiBXGB/9oADAMBAAIRAxEAPwCpvwltS6ynYNn3TTE+y1LIDEHmEVToUzcFw0dkI36hNba1Ja4ud3eA6p4k5NiNkaTy0+R5oVWTtiBmbG+qraYjjC8swvLTjC8swvALjjCyGraFJTHVC3RqVkMLVGGkNp19ih6jXD8uv3qEvvRGdtmgatsmkqLOVltwdiheb4NWM2LViFu6o4AR1BUrSY23Pss7/wBHdr7Bl6EaADoYn0WlW1I1GyOOWMgZY2gSF5b5VrCaAYXoWVhccYXlleXHGq8sryw4vbcMrh2drjGseHJb1sRuQ0gtV6sgwtbT0mAfVZxS0pmnmAGkj0S0YcauWVKhLnBBimTwPoukOwxpyiPxR7osYdRpNdsIndH1HHKyFhN8dqsc6WxPRKURx4LdrZ4LVoUzWIZSoJRs9lHL2J+SmZh2bUSOgkz9R7oi1pCdZProoL3FHyQwBrRxIBJUc5OT0URikgK4oOBjcDbgR6qa1qnYn5L1rTq1TABMqw4b2QqP/GYQuSXIyMJS4QhqW7XnQZT6g/uo/wCnmePmNPVdMs+xNIDWSU0odjqfN3nBSu9EavTyOVW1k78JbO3qDsVNUptILZgAkdRxj5rq47IN6dCq32i7COhz6X4t45rllRksEkiiMw8EkmQ3kP1UtKm4mGt7vUk+YUV0K1F0VARHOdUVZYxrAATH8oV9MxcWJicp8xCX1bM8P1VmbQc/Uyeon6oC6tJ0Op4Hj6o8eZrTBnjT2ivPbC1RldmsHfqhXBWRdkzVGiwtlhEYYWIWyxC44u4va9N7S2TAj2U9PtE/K+m6ZmVbMMw1rmkuGpJjy0Ul12aZkzQJ4+aXZhU/9QDLTPFsT5JlWyV2nXuuHBUrtLa/DrEDZC2WKVKQhp05FFWjiTFsOFI6Okdd0tfA4oi7uHVT3tl6lat4hInla0h8Ma8kFN4W5rga+ikqWR/L9EIbNx3lJ6m+WO6Ug3DquZ0Sm+G4H8Qlzvwz8kBhFp3so8/0V9sKYyADSEmc64HYsfVtkdjaNaAGgBWPDrfRK6NNP7BTN2WxVDOhQARNGlBWLdG0WLKNbowKK0qUEypMWKlJG4CO7spHans2y4pkEDPGhXD8WsH29QtcIIK+mrigqL287Ntr0y4AZ2jQxv0W45uDp8G5MamrXJx2jidUaZzHKTCPpXjjqXE9CPkgLjDXMdoNtx9E0w4S3K4SPQhUuqJEnYRSa2q2DEjb/KT4haua7VMbdmR/T70PVFXtMO7p2P4T9CmYslOheTHasq6wpazIJB0IMKNXEhqvQsr0Lji/2XbCAw7ZTqPHdPrftg15qCdxI+S5UAmuG4JXqDM1pa0fmOnohaSMJ+09w15BG6QPKNv7dzHQ7VAkIJypDMcdngOZhFWj2jYT6oUQUxtWtaJdr04DxUkilDa2rNyyWgDnE/VJ7/ERMMHnxXsUvCW/2t2A5pPanM/QffNYo+Tmy3dn6c6lXHDWKr4P3QArZZVYA2jjKmybZbiVIY0qWqcWlJJaN9TnRzfUJ5YVmuGhB8DKVTHpoY0GplbsQlsm1CmjgrFZZUjdgXiFkrBanEhBWYld1QzSE1qIWo1IminHKjkva/CPg1Q6JY4wf1SK+w8shzBI2I/RdX7TYcK1FzTuBIXMWVoblfqNWnmCNNeiKEmZlSsT3FP8zT4j9twtXPzN6JpWZTd+YtIG8T6lAOty3UFrhxj6pilsU1aE942YP2f3QRCbX9PL/wBXbdCgqNAvdA3XpYpXE8/JGpA7NxKe/wAq3ogLnCnsEmCtPiv5H0KNizrjba1brlZ6BA4x2koMaWiD0C5j/Mv/ALnepWrQSu6aOWwvErr4r52CW1eSmeVFn4Dfmp5lEUSULYcdTwG3qm9rZNPeedBwGw8eqFsxx05TAk9Fvid7lECNNh15+PySHtjeELMcug50DYaKfCLcAdUlacz/ADVmtKcCVstKjce3YypVMpGkngBxTihg76utSrHJrdh+qSWjolxTrCsV1/KBzc6PQcUiWuCmO9MzX7LuGrHE9CENQu61B2kiFesKuzU0bUok8ocJjSJk/JaYrYMqS2pT+HU4Ed5rvB36wUPW/IXSlwT9msfNRve3Vxs7xcfw+s6jW+Gea6ZhBJaEPDGNJrY+N1Cgq4zSZ+NwCCvXQCVSr6i+o8wSdeA+q7uMDsxLxUx+gTAqN81tQvWP/C4HwKolDswXGXFw8NE2t+zwbqyq5rxqCQPoubs1Rrge3Y0K5B2le1lR8D82o9v09F1WhXe5pbUEVG6O5O5Pb0P0XJe11QNu3NcJHKY8wVmPmjMvFmlNjKjdvvx+hQFxh4brmeOsA/oUfb4e2O7UeOjhPnosVxVp6iKjePNM/oSJS4kFp1Hh7wpcApRW15fVZugHHMzjwO4I4KCzusjp+wq8EtUTZ4+S73FowgHLtqhP5dvIISnjwgDMIKm/qDOYVJIUujTkwFLUbGgW1mIBPl9SfRRVEUtsNaIXKMHdTOCEuTDUiY2BMLvTeAPvQc0uurkuPTgtHFaEJaQTbYRhrZeFc7O2zBVXBWd6V0TAaYgaSeASsrH4VoruMsexhy7JLZW1SpO8xI1j5rqR7NmoZqbbgcFLR7JFp7joHKEtZUkMeK3ZQsJ7P3QeQ0aHKc8d5pBBBY78uu54jRX+vVuaLvhva+5p6EPYO8OjuoTvDez7mfmb5NTSrRyt3JQSn1B44KH2ULF7P/eY9siQDBEETwK6Z2cp9xs8lSr+DUa3cl2qv+HNytAHJAuRsvaD41SLhDR4wqxVum0hq5tMDcu+gV1DZnmqB2g7JMzOOd0uBHfJeBJmRy5Lkt7BT1QTZdrbMuyfzhzf8gwD3anFe7I17rmnZ7fk4fULk9bsXcsL2isPgPcHZM5aN5Di0wDHCJ4KOl8a3rxblxZOtOdOsA6JssarTFQnK9o66Tnyu6EH78Vx3+KBy3gj+xp9yuuYNUc+kHOYWGNjC4//ABYqf+aRyYwfM/VBiX7B5n+oNgWNFujtW7dR1B3ViqPa5mZhnnz8CFzajXyuHIpzZ4gWnQwmzgIhIZ3xH4gNem37JXWbqDwOhRr64d0ndDvI8tZCPC6YOVWhc8R5LGY8ypbod7n15qFekuDz3yF0zoB1P0W72ak+MeSiadlPU+n0CBjEC1UHet0hHPbqha+rvNTzY6CAHsiAvCjpKJv2RHip67AGCNyEtsZGN2a4SYldC7L14hc8sRBKt2BXMEJeTaHYdM6xZ1wQmNNoKquGXMgKy2NSVGW9KDQ1LccqfDpucdITmjACpXb3ExLafAn1jX9PVFQK5E2E3JfWzRsul2E5dlxJ+MinUaA8NcToPH5LpHZztISACdgtarZrVqkW2kVLcW7XDvAEJbaXgqNLgQY5bJjb3IcFkX4ETi1sA/0/T/KXDoDp6FRjs3SDsxEu5pyGwslyPpF9cgN1sANF89fxXH/nv8G//IX0XXfovn/+IZH9Re7eMvs0IsepGzuUdlCG8I9i9iGtSdtBPopKDZITm7QtRp0HU2mFq4ozJLdtoQlb8R8fv2WY9s3JwDVh9+KgRLuIUOXovRg9HnzWye3bJjmNPEaqVrtAoKboMqd3Pgdx16LJmwJ7e1zPI8/aUvvLYtdKcWFbKHH/AIz46EEIW+uA8+QhRSlbKox0J78SF6ic0A7AeGq2JDnQeeqHoXeSrmAkTtvotq0ZdMLtwJ0TW0qwQl3x2OqHJqNOEcNdEbSCBobB+S7YHe7BXbD7jQLmeDO1Cvdo4tZmKkmqZdCVosr7mGkqh9prE3BBzlrmzGk7pncY61ujnAffBQDHGGIA6TGqHaGQi5PRU7bsdUe8kNDneeqtGEdknVm1KVcOpyPymD58COic2GMkHuxPTX5J5bYiD3iCDseH3qttyDeOcE6FXYfsvVtWmm980xMEcZ6cE4uCaNQf2nZMLe/a7RYxKiKjCOO4XNKvsn7kuv8AZaCbe4kLL3pJhtxpCOdVRddoXLDUtGt5WgHwXGO1dAPPxf7nOJ8Bsus3E1CWgxIOq532/oi3oCmNXVNJ5AHX2AWQdsNpJbOaEZszufsETaU/0XrZmh8Y9k2srTQFUSJomaLdMvEpZXZGnJNqroIPKPsoPE28ec/4RYuQMr0K3nisZysFar00jzmzclb0TOnP2Wi2Ywpcthx0EUncD1QJfM8xw+oRtPUjgeKHxKzLXTsVJJbKYsW1HQShpRph3ioK1sRrwWpmSRLhX4j4KxWg1CrmGu7/AJKxWx1CCY3FwO7RuV2iv9iGvtWg9fkf1XP6NRWPDr8inlnipZorgyuYpg7viyasD/kCfQymOH4fTdDXVXkxwgDy47dfonF5ZfEbzSV2CVWmWT5z7FDdrZVimoPgs2HdmaZMsq1ASAD3wfSQjLbAqoBDa5dDi6cg2HDfw9EgsMSuqX4qTnAchKc2uMVDtQqa8xHvKGoljyt8NBbLS5pElxD2/wDEQd+XFF2faNub4b5zcCQdR1U9pTqv1cI8TP6pza24jVZXwS5ssWv2p/0KbVneqcs0jzAd9US4lG1GATA3UBboSuoR1WC0qoYXEuDQBqTwG/0XHO2eL/zFZ1QE5B3WTynV3mrv20xfuuoAAQdXcTmA7vhAHquaXrcxDRz1T8aRNkk3oitG7dSnZEMA8z+iEw+1Ln7QAfVG1XzIA0Bjx1Wt7OS0B347o5HT6oW5Oak0neQD6fsjbwTSI+9ErdU7kdfknYuUIy8MXvC0Uj9lGvSXB5z5JXiPFOMOwGrUGaMreZmT4BJ51XXcLbFs0wDpr6QktW9jHKuDmNXD3B+VsnbgpbyrJDagghup+SulC3aGvqEAQ4nlo3f5ql4hctcHuI1eSYPAfljyhLlFUFCbsT3VplMjZa0zpqJHyUtpe6QdeC9A3Go4jkp3ZUha4ZHgjaU7t6iU1Hb8QtrW4y6cOC17R0HTLPbV0ys7vXdVqnWU9KuQZSmrKLOmYXdCBKsFkWmCua4diWis+E4uNJKRKBRB2X62Z0CPFu2NQEhtcQGUapjZ4kDpK2NeQckZPaDvgAbLQhYdcIavcgDdZKkLUZeTFV2qGu64DTJ0AUNW6A4qodrO0Aymkw9528cBy8ShSsY3SK9jFz8Rz3nYuJ/T2VeaRrl0JO+515dVPjFxs3gNERg1mD33bN+f7Jy0hHLGFrQFKnJ3j3OwS8aDXoib+vsOZk/fooTSkkBDHYctApfq4cP1Su7EffNNKrMu/FL6rCZ+9lVi95Ll9oueFopnU3HYE+SjyHkfReiuCB8mxXRMG7QsNJrcwDgIgmNhCoNS3cNwfHgtGjSUDq7Np0WjEMXzMfTnVzvbc/L3STHxDJ2LtB4Dkl8aj1Wt2TUO50BAn/PEJE5IbCApBIKLbVI7w3G6kFo0jvOg8x9V5luBsdNZlKbTHJMHqGdRsfYrTX7+SlqUCAZ25/VQtP7/AEK43yMLZyNYUJbt2REJDKEH0DHFHW9YjZyU03qam5CxqdFqtMbqN6o627SPbuPdVOm9FMk7JbQxSLm3tnA1aZQVz2scQ50GGgk9AOKRULFzipe1VuKFhUdsX5WDwJ19gsSTaRkpUmwI9tX135KYMayTp6BQtd395jvE9eCRdnKORrnnTh+yd2YGXMdiTJ6Dl4pzioukTxlKStkVO0L6knaYH1I68JTh7wO6IytG3LoobcwM8d491jfl+6ntaGZwbvHeeeZOsffRLkxkEBXc5mzuYn1TKgzjxMICqM1XoP3KZZ425fIrcfKMybTF+MtGURuAfLl7yhsNph51gT7xsosWuS4T1aPmdfVEYUYc3wn22VUffZJL2UPsMwhpJAA1R/8AQRy9l6xuWSHcdE1/qbeQVe6ITlDcQqAahpHh9IUFWo13AMPt6cFo18QtsoI6HSYSOn4Kep+QZ7XgTw5jUI2yNN/Q8+R4FCuBZt5/uOKzTpBxlsBx8wUqcWNhJcGWUYdlcIkx84PspW2LjIAMidPT9Vh1UHRwh3pMdUbSxPvA8Yjrw39EttjUkR0sLLqDncPlsYVbNEh0Hn9hX/BLlop1GH8Lp1PAkR7Qqrd0gHSDqXEDwGg9lsZcmSjwSNpaKXLoiLehLM3AaH0n9V74UhLsckD06anptW1GmZR1KylwmfJc2EkR0KUqz4PhJdGk/JFYP2ZmHP06K7WGEw0agDwSm7GaQks8GA1drHDgqV/Farm+DSGgkuI8BA08SuqvpNAK412+uviXjgPyAN89z8/Zdj91gZfbQoZRlgpt47nlJ1PoE0aASGD8I+XXqUsp1MoHr48ExsauRpcdymti0gqtWySTGbYDl08eaOs25WxPedq778UloGXZjwJI6nn4D5pvYS4k/fP6+yFrQSZA9sOJ6/qmmHsBOu2v6pVVfqf+37fIhFCtDWkcP8Loco7Jwxfids3LI4ucfIKbDbMuII4mFG7UgHYCfedE7sKjWwOSpxbkSZdQJbfA3ycrjESFB/T6/P2Viw/GmZeHJT/1Kn09QrEiJnF2a8fvqts3Dy3UbB09/kpWs6JQ4kDZ6jigao+G/QnKT6FEiR9+yzXYKjS2eHvzWHGl3VO5g8jz8eRQQupIB9eXRb2xzNNN2hHtGxS18tMHcJbgOjk+Sz4Zc7g8dfPmPL5KO7pgERvM+vJKrS51HkE6w5wfUAJjgElqh62SWziBHAouhQko7+nf7jWeZ8Fa8HwJhILhokORQolXsbBxcNNOauWH4O0AECXc1YKeG02jRohTfy8bafJDdheDXD6QbujqtwAEuIIW5ZO505LGzaIby5ysJ4rhVzVNStUefzVHO8th7CV1jtdiGSk88mmPRcepkkE89ugCPHwxeTlE9IyZ4A6eSkqXEzwA4oWo6BAUQqzPIHTqeqYl5AfwOKFbUczoBy6KxYS30009z9PRU6yfNQffVXTDDAHn7NAXSMQmvqsOiefv/hYtbrSOo+f+UFjdX/ed4gffqoLWrDp9FyRzY/ti0nNtwhHPtJaYJInRVx10c+Y6CRsrpYXLPhgDXb2j6qjAtsm9Q/1QI3AnktAJ1Ck/0/W/uKslliVPNrHdRv8AUWcwqmRHCWPPIx0UzakBQZ44rdtUHgJ1SxwSyDJBWHNHSVCGDQgx6KRjyOMrDiGvSObON+I5iVi7tg9ucAbc4+SNADttCo6ehjgdVxwioyH8dDsmVsHSCN1PcWozZh5oljIHl9+SFxDU2kdG7H2LKlD4pJdUJh08COA6J1RBY5VL+G+IZKxou2qDT/sNvUfJdCu7XovPyx6ZUejin1RTCrJ8hSvbCDw7QwmVw3RAmGwE1FBdVtFI8IS5P4jyC5sJFG7aVswLeABXPSdug+/qr92gpEtceJVGvKBaUzG9ATWwOu/3WGrS4Oi1a5PS0Ib2E2T4qDxVzwmvETwn78NlSmNIdKueEsD2Sd9/KI+aXMOJXu04y13dRp1G6gsaoAk66pr2ytwC08gPQgfVILafFGtoW9Ohrcd5sDRR08QqNGUEhaUKbiZO3XRMbNlJ7g15jrz8SqsTj/pLmT/wBZiVXgTPHqiP5645O9CrdhuBUmnNEneTqmfwmdFTf0Ss51/IDothhw806+At20VzwMYpoQnDuZUZw8jafvmrH/Lr38ugeKQXUitst3NIlS1LYkabp+62WrbeEPbkbaEfw+PPfovMp8ImPknD7bU9VGKOmyxwkdaF9vUcxwe0wWkEGNiNQfULvWCXzLu3ZVb+Yd4cnDQg+a4iLdXD+HeMfArGm49ypHk4beu3op82JtXQ/DOnVl9NsWOlHPbIUlRwK1adFD0lnU2L6tHVA31GGHxT1zZQ13bghY4sNSKDiVlmYPTzVKxOz1IOi6ddW5BcB6c+oVUxWxmZ0PzXRtDKTRza9tS0kGfvkhabY34K04lSLHZHiWnUcx/1KTVcP4tJI9wq4vWyOa3oktKWaPD7KsXZ6pllh4fJVa0L2GCDCaYZeFtVpPgeoKXki+BmOS5GnadkgcdI8lVKNPKdCr9ilAOaOR0VQuaBE8kOKTqjc0VyQ1KriQCdOS2eIQdXNm6oinmO6tjpEEtsZUMerNp5Wu247lCf1it/7HIW1OpCk+AnwlGtk8o70XAHos/ECZ1aQ5IZ9MTsvf6YvweZ3JIga6VJCZ2Vu2Ngj6du3kEqUYLwGsshHRtiei3fahOK9IAaBBFoQdtM3vMVVqUIfKm1xSEbJPX0OiYvTxkjvyGZLAstEajSFA15W4cUL9Khi9Qy/wCE9oMzBmPeAgpmzFxzXMqNUjYouncO5lRT/jo3aK4eudbOjMxYc1ucTB4rnzLl39xUzbl39xU8v49fI+PrPot13XaUlxKmCJB9UvNd3MrDqpjdB+EkH+UxHjltMJOaB24KxXplAOaqI+ljRLP1DcrFL7OVqLNNsqkpN3Qy9LE1Z2S21YloDuWv6obELWZ00kj0W7EUEh+kSHr1DaK5WshMwtHW2myd3DBOyhqBb2Ncgdz6EdO1gqX+X8UwctYXdkFzP//Z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53425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C3F94"/>
                </a:solidFill>
              </a:rPr>
              <a:t>Rate Design, cont.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49" y="1143000"/>
            <a:ext cx="852790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264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UFhUXGBgbGBgYGBgXGhoaFx0XHBwaFxcYHCggGR8lHBwaITEhJSkrLi4uGB8zODMsNygtLisBCgoKDg0OGxAQGywkICQsLCwsLCwsLCwsLCwsLCwsLCwsLCwsLCwsLCwsLCwsLCwsLCwsLCwsLCwsLCwsLCwsLP/AABEIAMIBAwMBIgACEQEDEQH/xAAcAAACAgMBAQAAAAAAAAAAAAAFBgMEAAECBwj/xABBEAABAgMFBQYDBgUEAQUAAAABAhEAAyEEBRIxQVFhcYGRBiKhscHwEzLRQlJicuHxByOCkqIUM7LC0iQ0Q1OD/8QAGQEAAwEBAQAAAAAAAAAAAAAAAgMEAAEF/8QAKxEAAgICAgEDAwMFAQAAAAAAAAECEQMhEjFBEzJRBCJxYZHwM0KBgqEj/9oADAMBAAIRAxEAPwBqjIyMjo4yMjIyMYyMjIyMYyOCHjuOQYxjTCODN0FT7zjFpcVMUp8z4SCSUhCQ7mhaON0ZKyC/ryEqUtWJmS6lbBkAn8RNBzOjHxm+r3VPmFRogUSnPCOeZOZOpJgr2t7Rm0d1NEOTx0BPLzMKsLu9h9I6USYs2STiOEczu1iCUl+J8oYbts4QkqWKCqsnKtE8HbiTujk5UjsI2yWksAJbEah9B94+g9jgKJoCa5qOZzyJ0iFKiolRqpR6nYNwyi/JRhFVNzbpQ+A0zETSdFsF8F26JQQQVKbr5tHod22xJSBiA/qbyEef2CUg1K0g/kUT/csw6XQnAAypZbUhuihTxiPI9j+Ko5vSyYSVAkhWdfGvnHnl92EhRzY1B+keuWhpiWWmu4v0IqOjQBvLs98RPdD8YOE6A43o8tloY5ekHrutZHzKJGrlP0rFu3dm1pdngNNsJTmDDHNSOqDiOliWhTd8MfssCBxxAecMNgsqSO4twc00KegU6fGPKZcwDMH+4jyTBCy3ohJDTSjmpR8S0KeJ+ArTH+9LjI70t6ZgOW4UBI3HKA06zmaky1D+Yl2B+0NU9MvYju6+0iwQ0wL3KT/2oRyBhkTa5M4AqGBQyIOXqB0hadHJJpb2IV12fAtjVCtun5ujEjYNsPF2z1AALJpRzm75HeC4fXmHrXl2dBV8SWpgat3SH2guNQCwfKLEiSWGIEOGLgguAA9dSADyi/BPZFmWgpGoikKoDt8DEsXJkpkbjI1HTG43GhG4xjUZGRkcMZGRqMMYxjxuIsTkc/SOgqMY7iBSq09/WNTFliADxiNUwM5oB6ekC2dSNTZupLAZnLLj5x572jvVVsOCUcMhJqs/bIav5Rm/LNhBG8rTMvCYZEo4bOktNWPtEN3RtgP2pnJEpMqUGlDI/fKdX+6HoftFzkzqbsZFUI9rWCokUD0G7R4iCdInmyso6ky395+xBJ6ONbLd3yBnmwBba+Q5k13PBCeMQTKSdRzJfTVnxcxEcgMmvE8T9EV4rVDF2Fu4rVMtCg4T8tKPtA3OByMIyzUU5PwPxxvR3Kuz4YwihA7yssIDOH3fV4CzbdiVhkin3y5UrgNB4wb7bTygJkJJdYxr/I5wp5qc/wBI+8YHXNZNsSp1Hk+2WJW+K6LN22WYS5f/ACHkYa7ss6gQ5Lc8vSNWCQAzQas8uJ3JtjqSVFqy2EUOfP0zgzJsgMU5GUErMqkHARMqWq50qctWANs7OgvQNwh1BjDJBhjxp9ARzNHjt+9kBUoDHhCTaZGAstJA6jrH0PbruBBDR5p21uPNSRXdHITcXUhmpq12IOBUvvIV3c6ZcxDFc/aBaQHLbxVPTQwryZpSrCflJq+h2wSkJCFMoEJUQFfgUclDca89xEUZMakti4TaZ6Ldt+IVmQgq391XEfX9ILymGIDVixah2jQ+GceYzgZZYj6EekM1xXnQJSXAbuHTWj1ESLljdoOcIyQ3yZg0pu/SJXgXKtLtnwPpti2mYdKjYfrHo4c6kjz8mJxZbjIiRM67DEjxUmJNxkZGQRjIyMjRgTGRuNRsGMYprVhV5c2fofdI6mp5HQ5+xEtplYhmx0OwxXltkpIB3AQL0dN/GemStn6+sK/aK1LtE3/SSVFIH+8saCncTv27+Bgr2gXglEpA+Ie7LOWEq1fdnyhbu27jhZC1gzKrUc8B+UHXEXc8VbRCpy3QyMfITlykCUJMkhMlDgqzxHUDaCXBVrlqYT+1trStYShsCAw3ks58B0fWGC9FhCQlKnLUAHdA906wnW5irg7wuUt0MjHyCVhz7oImu2XiWaHCkNvrnzNYiT9pR2gDlU+kErik90q0cnoG9TBt1E4lcjq1EsQ1SW4qUxLcaR6z2fusSbNJlhnJrvNST4HrHmd0WXHaJQOhKz1p/lhEez3fLYoDfKw65+RiH6l9RKYa2eP9opvxbbPVoJhQn8svuJbkkHnBC7AwEDxLxLUdqlHqTBywycoDJLwWYo0HbvTlByQiBt3Iyg7IRSEo5NksoUi7IMVUJizLyhiEyLksxZRFOUYuS4fARM5mpgBflgC0kQxKEVbTLcGByRs7jlTPnftVd3w5qg0cBHxJKVVyKTXVLGu8pwniiG/+JVhYhcK3Z4PLnJ+7hmDiHDcxTnDITuF/AySqX5O5M4rlYVfNLpuIIoByChElgmFKk1/C+w1Z92XSIZaO8WzbyIOX5S0dyl/KWo5SrlkejDlGls7Ec7rvMLDKz95vnwMGJczYR70hNsymZRfOpG3afL96M93WsUCjuBGo8uUTJ09GyQ0Fpcx884mB2ViEAHPLQ/XZGfEKffrF0MzS+4hlD4LImcekaiIWr24jId68fkD038FmMMZGQ9izQjcajcYxqMUkHONxqMYXO1VmSUh3olepzKSkeccosyEJBOzEslyz5czpsbhFq/5eJJJPdSCTzBA6VPSFldrMxEtPDEN47td5IyiabUW2OirSRVvScazDQqokcX8g/TfC1aEd4gagj30EMF4zHWw0c8/lSPB+cLk6cBOQ2Tkvsagf+0HnCYK9j3oozwyUU+YE83IPgBB26JbWYbyrxMseBxCAtrGEAapdI5Z+ZHLdDNZJeGzyh+Gv+avQweV1E5jVyCHYqz4rUVNQYE9Bjb+4J8I9MshOMcQ39qj9YSewNn78xWgUp+oS/QQ7WUjEDk65Y/uH6mIMjuX7D30eWy5LLV+ZXmYNWGXC3bzPlzpgApjUwoaEkh97ERLYu0RSWWn0jrxt9FPqRSo9AsQEGpAhOuy/pRarHfDJYrWCHBBygEmgZbCzR2gxXEx427QViwjKi5LhdtF8S5YdSulYHTu2qR8iCd6i3gK8oZGaQt45MeAIhnohRsPaC0TvlAAORDesFZUu0/8A2J4M/jBOSYHpuL2xX/iPZMUknZHmvZctOUnRQI8m8THrfaaVMVIWmYlJLGqeeYMeS3anDaEaO/vwgYPUkPfhkqxhWdwfiBT1HQxxKIxKToa+vrFu9BhnpOhxA8Du4RU+EyhuYfTwg2zqDV3u28UI2ts5Md4gzYFJIOz7Qp3d/DfAy6ZVG6ctvA+cX0oUkhQocnzB2g/s4frK39wbWhgkJIFKjZWCMkgjdvgVdtpBDGgzDHTd7pwyLyUVbodeB0irDKuiHKvk6MkbBGom7wpheMizn+n/AAn4leMjDGooYsyNxqMjGMJjRVHClRVtk4hJY1OX197o43RkgdeE7EcI+V3UdugDa/oITpVoHxVIB7oNNvebOJe0N84XRKJc0Kn8AebdeYGxy1oV8VWpq+u4b2ctEmR2irHGiW8rQwLagcqNXkTASWr+aNyS/DCT1gve6XLgjCQ4P/LXQe6wGQaqORNOQFPKO4/aafuJF98K3qB6lj4qEOE5H8tIOY2bfhLduZMKlyqeYneR4Mof8RDXLDpQHzHiJQHmYXndJIdiXkaewAGKYG58VH6GGKSo/DxHNIlK5pY16GFjsBMeZMB+19VfWGtKHC0bcQ8v/LwiGXuGS7PJO3tpmSrbOQn76m4O4f8ApKeREL3+vnEpHdUpSmSMLuSWAEOv8RLM9qRMAfFLQS1KpGE+CRThAix3ehSkkFSWUFVlqJSdqSCNXatDrHoQcKWiWayvopyTMQQJ0paCcW0VQWVTaCC4zpDBc954DRZIMEO0LLs6ZaJal4XVjmLZZWS5mKOHMlzTbpCMoqSe9QvX6wvJGMuijDKUV9x7Vclq+KARBydY+7Cd/DGZiRXbHpNokjKEQhaZ3LPjJI857RyZMlCpkzEoDQZk6AR5reN72g95KEyUH5XDqYa10y0EeqfxAuxS0DCMWgS4Fa94uK6U41hPTLK5YROQcQFFBLitCCAajpDMSjF7Nkc5R+0EXHMvKaELlFcxMwqwE91KlIBJSC1SAk7Pl1hr7LdsV/E+DOxoWCykrDkNmQoNUl3B20fOC/ZKyCUhGEKODF8NABTLQpQIUtlVxMVCmWJVDowXbciAorWl1bSxIL6Hbv8ALIOycK0T43O/uZq9u9KVvBjxe9kfDnoVoFt1LHwJj3S3Sg0eK/xGlYFD8/oYlh/VorT/APNsztCk91Ww+Y+oiOSXY7Qx4HLoXHOJrfO+LZpUylcL7iQoH/J+sU7KrD3Ts8vbwXig/IZu6aULYvhOuw/t5bIZhJBD6HX6wsWaay61BY8/3cc4Y7Epiz901B0IO7w6xNIKSNqkqSyg+8a/rBq75+IbDs+kVk7FU03e+kdSpZFc/e2HQi6tEk34YZSstQjnGRSTMpmeh9CIyHeq/gVwOjGRkZHpkhkaJjccqMYxDNVC12mtxJMtJajrV91OvM+sMs9QSCTpHnt6KJlA1xTlYidiASByJr/TCM0q0NxqypY7OjBMnrAwo+UHVVAH2s4oMyRviiq0KnqJDhCHAGx6ufxK1PowjqfimBMlLBKBWtMTmqm1ag18ogmzEpR8NDtr95ROp0GgAzbnCPBQl5Kky2AOk1S9d5/DuHj0iuuSmhSTUjMfSK81NRTLLZ7yjUvE4b3v3bIbxro5fyXbolYVpLuAQTwGfhSGkHDhfMJUeowjyEBbqshLb69MvrwJgvb14ZZOpZI4CnoTxTEuV2yjGqQU7FWrDMG8E9Ktzyh/mlph0xBxvIjyu6phlqSofZj06Ur4ktCwagD9n2ZeMRz7DmvIs9srLimy96C39x/WKdgsZH2oPdp5TiWtmYFJ5kke98B0LYRzmx+ONwNWyWGNYTbfZxihrts2hhVtsx1GHYm7ByJJHo/8Lvkptj02bHmH8LzTnHp684di6ZF9R7kU7dYRMFYXV9nUhThxwhtekQLEdlBMHHklHQOsVgwtUwQ+G2UYExslhGUUjkpNso3hlHjP8UAFTGJ+VOLQ1cCodwML1ap5t6/b5tI8R7cyVqnTJh+Q5cEhv15wuDXqoqUX6bIrgV8SxqRqkk8qE+PnGBygKFSC7cM/CvKKfZC04cQ0cHrSnUHlBdEr4cxSOLPuyfcQQYPIqk/3OY3cUSylgpBD6He2RI4U6Qx3dNJlgvVL9My3AueBOyFpKMJAyHlmWO4gwXuS0YCU5g5P4c37piXIh62N0jvJfcP0/ThFn4QNU0MCrvtIScL937O1tm8eREG0orTY/wBffGDwTrTI80KIUpO6MixhV7EZF32kuyGMjUaUYtEmGOTG1GsUL3vFMiWqYrJOQ2nQDeY43Rjq8yMBB19A5hBmzgUJFQEoCSdS2idM9Ttjq9u0JtAYURs1P5q+HnnAifNJYVJ3Anyy8Iiyz5OkV4oUtkF4EMQksnYKOd5J7yt/lQRwlYUVAliKEioV+bV9/PbG5d0TZi8RSUgGjt9Xi6i4kJH8xWrlj7bxgXKKVWOSbBEyz6O9fCLViu/UikX1FA7stPR68zWL9msxzNPTgNsA8jC4nVjs7U1NH2Pn73ndA+9JwVMYfKnx09Gi1a7aEjCjM67vp7rAeUrU6eJ9+W+BS8hBeyJeuwV4Q3dmb3wqShRovLjXzFOUKdmDJrmqp4BgB72RzMnthI+8pjsw4CCOsIcbYzVHp97WX4spSEs7UO8d5PIs3NtISbNMJTWhcgiHG5LwE5Dj5gA/4kkOG8SN4UN8Ld8ow2gqAoutMsWvWh/qhTQWB03Fgq8UHCTCqlTqc7YeL0lvLPCFCRZgQSpQBD93U707YoxaR3JbZ6b2DZCB1j0UEFIVHknYi2gjCFOekP6r0MuWO4pe5LP4kRoT42mJz4+TVBO1zsNdIglWh46Un4ksEgjcaHppFGVLILGCbaYqMVVeQsJkQ2ibEWKkV5syNLJo0MewT2ktwk2ebMP2EKV0B88o+fZlvnLRhmTFKA0PrqecetfxYt3w7Hg1mrSnknvHlQDnHkKksnea+gh300Vxv5ZzNJ8qT8Fu5JoTMANAp0vsxgpfk8N1qBVLRMbvIASocHAPVxzEJMlPvhDhY7cEgKLFKx3ho6WStuBZX9QjuZbtBY+qLc6UZkvEiqk14prXkcxt3R1ZZmIOc/fvpHMkKlKwhTg1lk1BbNJ5Z7i/G8kJWcSXYgFSaOgmgVvD0Oxt0SyjocmXpU50scxX3u+nRisVqcB8xl6jzhZTJIz68ffOozEErqX9k7ac9Im2mFJJobUTHAy5iNwOTaVJpsjIo9eRL6aMjiZHZgbfF5Jkyyo55JGpOyPabSVs89K2Q3rfCJCSVEPoNsedXleq7Qp1q7rltg/KKRq0z5lqnEZk5kmgA1OwCKdswoOEZ6v4ONNoTwd4klJy/BVGKj+SWXaUp0JbY8WU3wkfe4QIlIB2mLaJaBn9YS0ihNlpd6KXRCW35k8HjpNjWsgrVmNXegrvzeIv9YxZKOpbmAI7l3gpQYD+3Iev7QPF+EFyL8qUlAo3FX6RUtt4Bs30Gg/bcIrrStT1L7AfrGk2Njl9f8oyil2ayoVk1y/EfQRLJQSQPf6++UmFLs+I++Qi7Z7MXD5nQZ8zGcqRkrJEqzrQDy0gdb7RhQhO3G237I9PCDMyUzDYCeDAnyAMK/ambhmISPsJHIqdR842KPKVHMuTirHC4L1VJVIW/dUMKutDu05CDvaCZiZScsVfwmnSld4bkjyJmKTL5/8AWGORaSUo/EEvvOQPhCJxpj47pm72tASADC9PlhdIsdrpxTMDDutzECbHa0uKgcf1g4QfHkgm7lR6J2WugIklbd4ZGHu4p2NAJDx5rcd/LT3QtK0nMUPukNtn7TIlAOtKAcg4D8BrAL3bO5cMmtbHRSqRVSQTAZN/zFh0SsY2/K/MxVuq22j4xTPQlIIdOEkgDYSczvg5TJlglG7GJSYrrTFgqgJ2rvlNls65lCr5ZafvLV8o4ancDA1ZxM8s/iZbP9RbhJSe5ISxOgUplLPIYRxEJE5eJRIycNwFBBe3kolkqLzZzrUdcJJLn86q8BAgS/CLselQqXZPIgxcqcYUjX50b2DTE80V/wDzEB5dGgndiiAVJLKSUFJ2HhqNogJsbFBmy2sy+4sYpbjcQdFJfI7tpI1MGLVZ8aBNkqfDUFO93BGmWWr6msDApCxiY/DVm2ctWqX1GqTqBtpEt3FUlbhik7MjrXZQvwMTz0MWwvdtrxpcjvCi0s4IyccP01EGTYu6FoOJBZjmQDk5+0Ks+8QBKGPxEu1HKaKD6KGW7KtdXEMt12phWqFDo+YO7fpucMik3TNJtbRYk2hWEd4ZbR6xkWvhq0SFj7xZzxcZ6coyD9P9RPIiWY877SXiVrUv7KHTL4gsVf3eAh5veeUSVqGYSW46eLR51fVlaaiToBLSeKmHrHqZn4I8S3ZHPH+nkIlhhMnJxzCR8qNBzpxLjWF1ZcnZ7qd8Eu0dr+JOWdqmG5CBQecU5svBLl7VAq9B74QpjokaZmFIY1r75xJLtL5/U+UUyHieXLHCBdDEwiFDQu+lKa5Zx0+pz5H9YqSbOTkR1iYyUp+ZXIQt0ESGfs8f1eJJEpUyictukasoSflS+9WXvzg9Ks5ABVlRktUng9BuGzPSAk6CRBY7vSl6uWqTv2a12axdSnCKhnowHg+3byEW7LZnqzau/iS2zXdTRoLSrEcKK6YhkkHYdpfx3wq7CB6pg7xVkQcX5R83gyRzhHvicZk1SzmST1LtyyhpvieMOFDE6kMzJNAHzD67tc4BWKwMTMmZJIwvmpX0GfIbYtw1FWyfMnLSLEu04FIl/dSkHjn5QxicyEA5t5Qu2SSCvEcvmUs5Abo6F5Baif7eH1hWWHJ2v8j8MqVP/AUvJXxM84FyLOUqdnGoix8eCd3sqFpuKHr3WFLluizzAFKQHOoLeUN9yXTZJIBKEqWwqa5NtgFYbuCshXo8Ml23UUscI8/OEqbH5Jxa+PwGpK/iF8h7yiaez0zjJMsx1MSBnHW21sibVnEyaAlyQABUx5J2ovoWmaqYt/8ATynShORWdQN6tT9lAahJhq7Z3yBKKcRCNSPmVuT738fKLwtBmFyyQAyEDJILsBvzJOpEMwK3ZpriiuuaqYtUxVS77nyAGwaDhECR3iM6dcvq8EEy8KANTU+nvdA9STRW1/MinSK4uxHRKuW1NkELlU+JP3kluVfIGKlmrSJ5CChYUksxBrRiIXLaaHx+S/ZpipcwHQ0UNCkliCOvAwesicYxI+ZPzJ1I1B20cgjfQMIqrsomJC0MBQ6UOo2RLdstSFBYanzVdwTV2er7du6JpSsbQVs6SaooQ9KMQPmTXaKtl0g5YlAJxpBKcinPPOh1BrzeK0uSCBMQ6gWfSmhrqN+/fF+yoKe8lyk/MGZ/oR673hCewZbQUlSkkApmBjl3SfGMir8AmqQW9/hjcN5iaQPvlOJKU7VAngkg+kJd7q/9UVfdMo9Hh1t+Y/MPAH/yhIv1LWgvkQgkHYCB0r4R6WUjxivhxKmk54VNxJHo8RT5hUdwEWrcMM2a2Sj+sVmoYU2PSOAmkTIR0jUitIsSkk9YFsJE8oFmDAbdTHUmwD5lM20+68BEtlSWdhm22J7WkpScLYgwfNifbwpyd0MS1ZPLWhAckJ3keQ9ax2m9QP8AbSSTqou/1G7LdC+g4lN8xzJJJrBK3IUkUcVbZt2c/COuCujJ6DMu046TFlwHIByauXyjoIp3vaAf5YWpCWc90KKsQBqrENo4xQ7Mo75GgChxcGJr5HeSdClNN2HC/wDjA1U6O9xspIMupAWSEhiafaQGIB2E66GBMy1KxO+Tj9v0bKDIk90/iz4a+b8oEWmVXLVofCQE0V7TPUoZnIPzAr4mOLIlo6VLqeo+nvZE1nqeLw2T1oVGL5bL8qsEbsmEKitZZLwVsdnrWIZyo9CER2uFeRhwsqw0I11OAGDwxyJi+HExPGdGyQsOmY0BL1tuKj0957BGploLEqNAHgDf9t+FJUo/MznjsG4RyU3LSBhBJ7EbtZbTNn4AaJOXCpgCQSsgfepxoB0JeLNnSTjWrV/MA+JaJbllusKOQxK/t/YRfBcI/gRN8mc3izqAyxJQngDWBk8FwDoAG4CvjWL4W60j8RUfH9oqKl6mpBJO8a+BMMhrQEvkksimLGog1JlS1jTEdhY9FM9dPKBCJNW3Z7qj0i3KTlw27zUe3hUx0Andq1WdeFQeWpnGWeRDsx3HMZE5wy/6MllS1O74SK8iSKHcdnGF6yWo4WUcSDzb6efhBa7VmWCpCsSTmnN8s0n5tN+x8omm7/I1Kg3dE0pooDNnoPAGigdN+sMFmKQoghgeYI0IY8awKu+3SlsFOlxQs4I3FqtqFBxug7JsSVp/lqSW35HdqB+kLVsTNrydG5wahVOD+MajoS5gp8NZ4FJHIvGQf+oG/kXrwQ6VbcxxDN4iEi+nIE/LEVpAP3WYequcOd8qIkzCPm+z+Y0HiYW02QTRl/KRRA2tQq8T4mPXyKyGDoTb3USsrYh+9yyfziKzAcmJcbq/WLtus6jhQkEqTiIJyKaMx5HnxgdLmAKcEqDV3DUB4RRQmSWMVP5fflFqwB07wac6eZiCyDvqB4dWixZZbEA0AJCt41b3rC5DIh67rIEhL5NjO2tQ39P/ACEUb1JIU2pHUn9o6mW9SgtQzd24N9BG1I/lOK1SSeZPm0J3ytjfBSuOzAzmZ8OfKtBochzi92rZCAHGImnFi53VLR3cYEoufmZzz7zcu71MD+0M0LmbcFE+B/5FR4tBr7sgL1AhuefhWFHUsfzD6s/XZDFb7MDhYUD+LEDkPKEuyrq2n0r74w83RN+LKD5pFeT16EvHM6p2bG7VAeR3lkaZgflNc9tfCKFushAOlae9czBcS8BWr7u3r6eMd3pKCgkjIuRvo/WkcUqYXaFiXJxVGbeTxGiSQX0d+YNRDMLs+HKQVUWurHQOPABj/UIozrMxcUxZtodCOYg1kNwsmu5OsH7HKeAV0mgfafTwhqscl4jzPZbD2hSwy25QVC2ED7OholmTISmC9kk2ZQb1B+TkeIEI3bu8O6EjMn9IZ7RPZPCvgR6x5vfNq+JPGwK8qw76eNzv4F5HxizJ6cMvDuSP8kk+Rju5P9pStiFA/wBWGILQtpZfc3URZuBDy5qXzwjq8WS1AmW5A5RwzBuwD1MSz5QASrT5VcqP6xFPOKYv83rF+wHFillu8PHT3ugm62cSsgnAonM9C4Gx/wBX8YvIld0KfMOkDM7a6MaP7HE2y4yXBdJFNe62XLzER2S0F3W7uzNlpyDRyW1o7F06LdnmqxPrs2jY2UHbB99Py6p+j84pIs6vsgakUc+Ltt5ERJZLQqn6t+kRz2UpjMmwhSfiSjvILs+0ihB/EK74vXbbmU01ASMirfvLMebbneKdw2nCoEOHzGh4b/PlB21WMUWhmOmjbD6HTrCU2BL4YTloLUXTi3gVAiMijKQlh3kp3FwR0pGQ1ZEIcP5QsdpgTLEsFjMmIS+oDuSOABjpQShISkUFAw0GTN0ie95bzJX4cSumFP8A2iO97eiQj4izQhmGZOYaPbfbPPXQkW9cpCipamKapDl3LnJtXPWFq0TwVFKQwOIk8iTrziS8rSuctamJc5Z6U8Iqy7OpLqUkgMakEZgiEJK7ZQrqiaRNqFbWflSCE6hxF6tC/IUQH0gzd84LSEkwGSNbGQlei3YZzKA206/vBoLwywAKAsf7cxt+jwIkWfwIptbIc4sY2khtCCrdp9ImlsoWjieRiJSXdnPQU6AQNtYLl8/TXxaLymzDF3Ox9pYeI3RZUETE1HN6cCwpzglLiwZR5IWrMrCa0csG2bfe+Gvs8VAlQ9sMR8PdYBWqyYVBhXgfPX3ybuy6QmWuYcku3FnbqfCCzSTjYEFTI72QE94B0TCMqsff/IbYmu1SVEy1JfAxS21j3X315cI3Z5yGwLHdJIcZpJq9Ps1L7I4tdimyWWkYg+IKSxptJFK7cmDb4R4oZ07B9824mcFZpSkMdoLP1cjTLdFyZZ+7i9l6+bxzbLEJqApAYF2b7Kj/APGrZWqVepiayLKpJ2gh+RIPvdGl0qDiwfYJeGaEnIsx8ve2HS77LuhalWXEcY0ZvD30h9sSAUgjURPkdsfdRODJYRRtIgrOgVagawBxAO9CcJ3wiTv9x2qCa6aVMelLszgwhX9ZMK1NTP34RV9O6dAZlcQbeC/5ak7Ep8wIvdllgpW+dPfWBNsLp/Ml+hCm8Izs/acCm0LjyIiyUbxuiSLrISy5jrNKVi9KWxBGjHZugfNYFY2fuX3fTfE9nmuk1zBDbfdI5OIUWGbUSSFgHRxoDTLcR67oG3nI+GRMSWC/M8NddhYwcuppiQlX2gBwUkUPMRAqT3lSluRmnEKNsNXcU8dGhUZUwpKzu5bwxgBWY9vsi6uSy8JyUxTx1HB25K3QEs5QhXeRMRhOYwzAx1bukCg1OohtkSUzUDCtJYuM0kK1HeAd30eFZI0/0YcZHN3TAk4VEtpu5vDzctoB7iqgjrnUQkWmQQUkgg6vSutDzPWC1yWyrVDZH3u84lunYya5RGSZJWkkAOBlR43BOzzApIO7bGQ7hF+SXm14FC3fOn8k3zlx512ymH4hDlhlXdG4yPWykmMVVzCGIJBw5gsesavSYSpQJLBVA9BTQRuMjkRsuiAfY5eZjuwHvDl5iNRkdl0BHtDc3y8B6RPafmmDT4aTzIDnjG4yPP8AP8+S/wAAaw/Krcoeo8oI3Of5h96xuMgsvTBxly/5YExQAADDIRYsn/s0b116zPoOkZGQv+1GfZCvNX5l/wDaDPZ1RMxSSXTgJw6Oyatk8bjI3gzNlATNGEAYlJdgz55tnFudKSJgYAOtL0FXd3jcZCpdhI4QgABgB3dOEHLt/wBpPARkZCn2OXRYmiKkwVEZGRw3ghWKQidph318I1GQ/F7kD4YqH5ZfFXnA+zGvT1jcZHpx6ZDLtBi0iss6kF9/GKkv/r6RqMgI+1DX7mNfZ5VFe9YsX3/uHcqm7u6RkZE0f6jGS9oMvP5h+UHm0GezWR3oHmYyMjZfYjR7YblVsxerYWerVamykVOzxy96xkZEsuhsfI/2Idwc/MxkZGRxCH2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2" descr="data:image/jpeg;base64,/9j/4AAQSkZJRgABAQAAAQABAAD/2wCEAAkGBxQTEhUUExQUFhQXFxcYGBgXFBQUHBccFxcXFxwUFBcYHCggGhwlHBcXITEhJSksLi4uFx8zODMsNygtLisBCgoKDg0OGxAQGiwkICQsLCwsLCwsLCwsLCwsLCwsLCwsLCwsLCwsLCwsLCwsLCwsLCwsLCwsLCwsLCwsLCwsLP/AABEIAPsAyQMBIgACEQEDEQH/xAAcAAACAgMBAQAAAAAAAAAAAAAEBQMGAQIHAAj/xAA6EAABAwIEAwYEBAUEAwAAAAABAAIRAwQFEiExQVFhBiJxgZGhE7HB8DJC0eEHFBVS8RYjYnIkU7L/xAAZAQADAQEBAAAAAAAAAAAAAAACAwQBAAX/xAAmEQACAgIBAwQCAwAAAAAAAAAAAQIRAyExEhNBBDJRYRQiBXGB/9oADAMBAAIRAxEAPwCpvwltS6ynYNn3TTE+y1LIDEHmEVToUzcFw0dkI36hNba1Ja4ud3eA6p4k5NiNkaTy0+R5oVWTtiBmbG+qraYjjC8swvLTjC8swvALjjCyGraFJTHVC3RqVkMLVGGkNp19ih6jXD8uv3qEvvRGdtmgatsmkqLOVltwdiheb4NWM2LViFu6o4AR1BUrSY23Pss7/wBHdr7Bl6EaADoYn0WlW1I1GyOOWMgZY2gSF5b5VrCaAYXoWVhccYXlleXHGq8sryw4vbcMrh2drjGseHJb1sRuQ0gtV6sgwtbT0mAfVZxS0pmnmAGkj0S0YcauWVKhLnBBimTwPoukOwxpyiPxR7osYdRpNdsIndH1HHKyFhN8dqsc6WxPRKURx4LdrZ4LVoUzWIZSoJRs9lHL2J+SmZh2bUSOgkz9R7oi1pCdZProoL3FHyQwBrRxIBJUc5OT0URikgK4oOBjcDbgR6qa1qnYn5L1rTq1TABMqw4b2QqP/GYQuSXIyMJS4QhqW7XnQZT6g/uo/wCnmePmNPVdMs+xNIDWSU0odjqfN3nBSu9EavTyOVW1k78JbO3qDsVNUptILZgAkdRxj5rq47IN6dCq32i7COhz6X4t45rllRksEkiiMw8EkmQ3kP1UtKm4mGt7vUk+YUV0K1F0VARHOdUVZYxrAATH8oV9MxcWJicp8xCX1bM8P1VmbQc/Uyeon6oC6tJ0Op4Hj6o8eZrTBnjT2ivPbC1RldmsHfqhXBWRdkzVGiwtlhEYYWIWyxC44u4va9N7S2TAj2U9PtE/K+m6ZmVbMMw1rmkuGpJjy0Ul12aZkzQJ4+aXZhU/9QDLTPFsT5JlWyV2nXuuHBUrtLa/DrEDZC2WKVKQhp05FFWjiTFsOFI6Okdd0tfA4oi7uHVT3tl6lat4hInla0h8Ma8kFN4W5rga+ikqWR/L9EIbNx3lJ6m+WO6Ug3DquZ0Sm+G4H8Qlzvwz8kBhFp3so8/0V9sKYyADSEmc64HYsfVtkdjaNaAGgBWPDrfRK6NNP7BTN2WxVDOhQARNGlBWLdG0WLKNbowKK0qUEypMWKlJG4CO7spHans2y4pkEDPGhXD8WsH29QtcIIK+mrigqL287Ntr0y4AZ2jQxv0W45uDp8G5MamrXJx2jidUaZzHKTCPpXjjqXE9CPkgLjDXMdoNtx9E0w4S3K4SPQhUuqJEnYRSa2q2DEjb/KT4haua7VMbdmR/T70PVFXtMO7p2P4T9CmYslOheTHasq6wpazIJB0IMKNXEhqvQsr0Lji/2XbCAw7ZTqPHdPrftg15qCdxI+S5UAmuG4JXqDM1pa0fmOnohaSMJ+09w15BG6QPKNv7dzHQ7VAkIJypDMcdngOZhFWj2jYT6oUQUxtWtaJdr04DxUkilDa2rNyyWgDnE/VJ7/ERMMHnxXsUvCW/2t2A5pPanM/QffNYo+Tmy3dn6c6lXHDWKr4P3QArZZVYA2jjKmybZbiVIY0qWqcWlJJaN9TnRzfUJ5YVmuGhB8DKVTHpoY0GplbsQlsm1CmjgrFZZUjdgXiFkrBanEhBWYld1QzSE1qIWo1IminHKjkva/CPg1Q6JY4wf1SK+w8shzBI2I/RdX7TYcK1FzTuBIXMWVoblfqNWnmCNNeiKEmZlSsT3FP8zT4j9twtXPzN6JpWZTd+YtIG8T6lAOty3UFrhxj6pilsU1aE942YP2f3QRCbX9PL/wBXbdCgqNAvdA3XpYpXE8/JGpA7NxKe/wAq3ogLnCnsEmCtPiv5H0KNizrjba1brlZ6BA4x2koMaWiD0C5j/Mv/ALnepWrQSu6aOWwvErr4r52CW1eSmeVFn4Dfmp5lEUSULYcdTwG3qm9rZNPeedBwGw8eqFsxx05TAk9Fvid7lECNNh15+PySHtjeELMcug50DYaKfCLcAdUlacz/ADVmtKcCVstKjce3YypVMpGkngBxTihg76utSrHJrdh+qSWjolxTrCsV1/KBzc6PQcUiWuCmO9MzX7LuGrHE9CENQu61B2kiFesKuzU0bUok8ocJjSJk/JaYrYMqS2pT+HU4Ed5rvB36wUPW/IXSlwT9msfNRve3Vxs7xcfw+s6jW+Gea6ZhBJaEPDGNJrY+N1Cgq4zSZ+NwCCvXQCVSr6i+o8wSdeA+q7uMDsxLxUx+gTAqN81tQvWP/C4HwKolDswXGXFw8NE2t+zwbqyq5rxqCQPoubs1Rrge3Y0K5B2le1lR8D82o9v09F1WhXe5pbUEVG6O5O5Pb0P0XJe11QNu3NcJHKY8wVmPmjMvFmlNjKjdvvx+hQFxh4brmeOsA/oUfb4e2O7UeOjhPnosVxVp6iKjePNM/oSJS4kFp1Hh7wpcApRW15fVZugHHMzjwO4I4KCzusjp+wq8EtUTZ4+S73FowgHLtqhP5dvIISnjwgDMIKm/qDOYVJIUujTkwFLUbGgW1mIBPl9SfRRVEUtsNaIXKMHdTOCEuTDUiY2BMLvTeAPvQc0uurkuPTgtHFaEJaQTbYRhrZeFc7O2zBVXBWd6V0TAaYgaSeASsrH4VoruMsexhy7JLZW1SpO8xI1j5rqR7NmoZqbbgcFLR7JFp7joHKEtZUkMeK3ZQsJ7P3QeQ0aHKc8d5pBBBY78uu54jRX+vVuaLvhva+5p6EPYO8OjuoTvDez7mfmb5NTSrRyt3JQSn1B44KH2ULF7P/eY9siQDBEETwK6Z2cp9xs8lSr+DUa3cl2qv+HNytAHJAuRsvaD41SLhDR4wqxVum0hq5tMDcu+gV1DZnmqB2g7JMzOOd0uBHfJeBJmRy5Lkt7BT1QTZdrbMuyfzhzf8gwD3anFe7I17rmnZ7fk4fULk9bsXcsL2isPgPcHZM5aN5Di0wDHCJ4KOl8a3rxblxZOtOdOsA6JssarTFQnK9o66Tnyu6EH78Vx3+KBy3gj+xp9yuuYNUc+kHOYWGNjC4//ABYqf+aRyYwfM/VBiX7B5n+oNgWNFujtW7dR1B3ViqPa5mZhnnz8CFzajXyuHIpzZ4gWnQwmzgIhIZ3xH4gNem37JXWbqDwOhRr64d0ndDvI8tZCPC6YOVWhc8R5LGY8ypbod7n15qFekuDz3yF0zoB1P0W72ak+MeSiadlPU+n0CBjEC1UHet0hHPbqha+rvNTzY6CAHsiAvCjpKJv2RHip67AGCNyEtsZGN2a4SYldC7L14hc8sRBKt2BXMEJeTaHYdM6xZ1wQmNNoKquGXMgKy2NSVGW9KDQ1LccqfDpucdITmjACpXb3ExLafAn1jX9PVFQK5E2E3JfWzRsul2E5dlxJ+MinUaA8NcToPH5LpHZztISACdgtarZrVqkW2kVLcW7XDvAEJbaXgqNLgQY5bJjb3IcFkX4ETi1sA/0/T/KXDoDp6FRjs3SDsxEu5pyGwslyPpF9cgN1sANF89fxXH/nv8G//IX0XXfovn/+IZH9Re7eMvs0IsepGzuUdlCG8I9i9iGtSdtBPopKDZITm7QtRp0HU2mFq4ozJLdtoQlb8R8fv2WY9s3JwDVh9+KgRLuIUOXovRg9HnzWye3bJjmNPEaqVrtAoKboMqd3Pgdx16LJmwJ7e1zPI8/aUvvLYtdKcWFbKHH/AIz46EEIW+uA8+QhRSlbKox0J78SF6ic0A7AeGq2JDnQeeqHoXeSrmAkTtvotq0ZdMLtwJ0TW0qwQl3x2OqHJqNOEcNdEbSCBobB+S7YHe7BXbD7jQLmeDO1Cvdo4tZmKkmqZdCVosr7mGkqh9prE3BBzlrmzGk7pncY61ujnAffBQDHGGIA6TGqHaGQi5PRU7bsdUe8kNDneeqtGEdknVm1KVcOpyPymD58COic2GMkHuxPTX5J5bYiD3iCDseH3qttyDeOcE6FXYfsvVtWmm980xMEcZ6cE4uCaNQf2nZMLe/a7RYxKiKjCOO4XNKvsn7kuv8AZaCbe4kLL3pJhtxpCOdVRddoXLDUtGt5WgHwXGO1dAPPxf7nOJ8Bsus3E1CWgxIOq532/oi3oCmNXVNJ5AHX2AWQdsNpJbOaEZszufsETaU/0XrZmh8Y9k2srTQFUSJomaLdMvEpZXZGnJNqroIPKPsoPE28ec/4RYuQMr0K3nisZysFar00jzmzclb0TOnP2Wi2Ywpcthx0EUncD1QJfM8xw+oRtPUjgeKHxKzLXTsVJJbKYsW1HQShpRph3ioK1sRrwWpmSRLhX4j4KxWg1CrmGu7/AJKxWx1CCY3FwO7RuV2iv9iGvtWg9fkf1XP6NRWPDr8inlnipZorgyuYpg7viyasD/kCfQymOH4fTdDXVXkxwgDy47dfonF5ZfEbzSV2CVWmWT5z7FDdrZVimoPgs2HdmaZMsq1ASAD3wfSQjLbAqoBDa5dDi6cg2HDfw9EgsMSuqX4qTnAchKc2uMVDtQqa8xHvKGoljyt8NBbLS5pElxD2/wDEQd+XFF2faNub4b5zcCQdR1U9pTqv1cI8TP6pza24jVZXwS5ssWv2p/0KbVneqcs0jzAd9US4lG1GATA3UBboSuoR1WC0qoYXEuDQBqTwG/0XHO2eL/zFZ1QE5B3WTynV3mrv20xfuuoAAQdXcTmA7vhAHquaXrcxDRz1T8aRNkk3oitG7dSnZEMA8z+iEw+1Ln7QAfVG1XzIA0Bjx1Wt7OS0B347o5HT6oW5Oak0neQD6fsjbwTSI+9ErdU7kdfknYuUIy8MXvC0Uj9lGvSXB5z5JXiPFOMOwGrUGaMreZmT4BJ51XXcLbFs0wDpr6QktW9jHKuDmNXD3B+VsnbgpbyrJDagghup+SulC3aGvqEAQ4nlo3f5ql4hctcHuI1eSYPAfljyhLlFUFCbsT3VplMjZa0zpqJHyUtpe6QdeC9A3Go4jkp3ZUha4ZHgjaU7t6iU1Hb8QtrW4y6cOC17R0HTLPbV0ys7vXdVqnWU9KuQZSmrKLOmYXdCBKsFkWmCua4diWis+E4uNJKRKBRB2X62Z0CPFu2NQEhtcQGUapjZ4kDpK2NeQckZPaDvgAbLQhYdcIavcgDdZKkLUZeTFV2qGu64DTJ0AUNW6A4qodrO0Aymkw9528cBy8ShSsY3SK9jFz8Rz3nYuJ/T2VeaRrl0JO+515dVPjFxs3gNERg1mD33bN+f7Jy0hHLGFrQFKnJ3j3OwS8aDXoib+vsOZk/fooTSkkBDHYctApfq4cP1Su7EffNNKrMu/FL6rCZ+9lVi95Ll9oueFopnU3HYE+SjyHkfReiuCB8mxXRMG7QsNJrcwDgIgmNhCoNS3cNwfHgtGjSUDq7Np0WjEMXzMfTnVzvbc/L3STHxDJ2LtB4Dkl8aj1Wt2TUO50BAn/PEJE5IbCApBIKLbVI7w3G6kFo0jvOg8x9V5luBsdNZlKbTHJMHqGdRsfYrTX7+SlqUCAZ25/VQtP7/AEK43yMLZyNYUJbt2REJDKEH0DHFHW9YjZyU03qam5CxqdFqtMbqN6o627SPbuPdVOm9FMk7JbQxSLm3tnA1aZQVz2scQ50GGgk9AOKRULFzipe1VuKFhUdsX5WDwJ19gsSTaRkpUmwI9tX135KYMayTp6BQtd395jvE9eCRdnKORrnnTh+yd2YGXMdiTJ6Dl4pzioukTxlKStkVO0L6knaYH1I68JTh7wO6IytG3LoobcwM8d491jfl+6ntaGZwbvHeeeZOsffRLkxkEBXc5mzuYn1TKgzjxMICqM1XoP3KZZ425fIrcfKMybTF+MtGURuAfLl7yhsNph51gT7xsosWuS4T1aPmdfVEYUYc3wn22VUffZJL2UPsMwhpJAA1R/8AQRy9l6xuWSHcdE1/qbeQVe6ITlDcQqAahpHh9IUFWo13AMPt6cFo18QtsoI6HSYSOn4Kep+QZ7XgTw5jUI2yNN/Q8+R4FCuBZt5/uOKzTpBxlsBx8wUqcWNhJcGWUYdlcIkx84PspW2LjIAMidPT9Vh1UHRwh3pMdUbSxPvA8Yjrw39EttjUkR0sLLqDncPlsYVbNEh0Hn9hX/BLlop1GH8Lp1PAkR7Qqrd0gHSDqXEDwGg9lsZcmSjwSNpaKXLoiLehLM3AaH0n9V74UhLsckD06anptW1GmZR1KylwmfJc2EkR0KUqz4PhJdGk/JFYP2ZmHP06K7WGEw0agDwSm7GaQks8GA1drHDgqV/Farm+DSGgkuI8BA08SuqvpNAK412+uviXjgPyAN89z8/Zdj91gZfbQoZRlgpt47nlJ1PoE0aASGD8I+XXqUsp1MoHr48ExsauRpcdymti0gqtWySTGbYDl08eaOs25WxPedq778UloGXZjwJI6nn4D5pvYS4k/fP6+yFrQSZA9sOJ6/qmmHsBOu2v6pVVfqf+37fIhFCtDWkcP8Loco7Jwxfids3LI4ucfIKbDbMuII4mFG7UgHYCfedE7sKjWwOSpxbkSZdQJbfA3ycrjESFB/T6/P2Viw/GmZeHJT/1Kn09QrEiJnF2a8fvqts3Dy3UbB09/kpWs6JQ4kDZ6jigao+G/QnKT6FEiR9+yzXYKjS2eHvzWHGl3VO5g8jz8eRQQupIB9eXRb2xzNNN2hHtGxS18tMHcJbgOjk+Sz4Zc7g8dfPmPL5KO7pgERvM+vJKrS51HkE6w5wfUAJjgElqh62SWziBHAouhQko7+nf7jWeZ8Fa8HwJhILhokORQolXsbBxcNNOauWH4O0AECXc1YKeG02jRohTfy8bafJDdheDXD6QbujqtwAEuIIW5ZO505LGzaIby5ysJ4rhVzVNStUefzVHO8th7CV1jtdiGSk88mmPRcepkkE89ugCPHwxeTlE9IyZ4A6eSkqXEzwA4oWo6BAUQqzPIHTqeqYl5AfwOKFbUczoBy6KxYS30009z9PRU6yfNQffVXTDDAHn7NAXSMQmvqsOiefv/hYtbrSOo+f+UFjdX/ed4gffqoLWrDp9FyRzY/ti0nNtwhHPtJaYJInRVx10c+Y6CRsrpYXLPhgDXb2j6qjAtsm9Q/1QI3AnktAJ1Ck/0/W/uKslliVPNrHdRv8AUWcwqmRHCWPPIx0UzakBQZ44rdtUHgJ1SxwSyDJBWHNHSVCGDQgx6KRjyOMrDiGvSObON+I5iVi7tg9ucAbc4+SNADttCo6ehjgdVxwioyH8dDsmVsHSCN1PcWozZh5oljIHl9+SFxDU2kdG7H2LKlD4pJdUJh08COA6J1RBY5VL+G+IZKxou2qDT/sNvUfJdCu7XovPyx6ZUejin1RTCrJ8hSvbCDw7QwmVw3RAmGwE1FBdVtFI8IS5P4jyC5sJFG7aVswLeABXPSdug+/qr92gpEtceJVGvKBaUzG9ATWwOu/3WGrS4Oi1a5PS0Ib2E2T4qDxVzwmvETwn78NlSmNIdKueEsD2Sd9/KI+aXMOJXu04y13dRp1G6gsaoAk66pr2ytwC08gPQgfVILafFGtoW9Ohrcd5sDRR08QqNGUEhaUKbiZO3XRMbNlJ7g15jrz8SqsTj/pLmT/wBZiVXgTPHqiP5645O9CrdhuBUmnNEneTqmfwmdFTf0Ss51/IDothhw806+At20VzwMYpoQnDuZUZw8jafvmrH/Lr38ugeKQXUitst3NIlS1LYkabp+62WrbeEPbkbaEfw+PPfovMp8ImPknD7bU9VGKOmyxwkdaF9vUcxwe0wWkEGNiNQfULvWCXzLu3ZVb+Yd4cnDQg+a4iLdXD+HeMfArGm49ypHk4beu3op82JtXQ/DOnVl9NsWOlHPbIUlRwK1adFD0lnU2L6tHVA31GGHxT1zZQ13bghY4sNSKDiVlmYPTzVKxOz1IOi6ddW5BcB6c+oVUxWxmZ0PzXRtDKTRza9tS0kGfvkhabY34K04lSLHZHiWnUcx/1KTVcP4tJI9wq4vWyOa3oktKWaPD7KsXZ6pllh4fJVa0L2GCDCaYZeFtVpPgeoKXki+BmOS5GnadkgcdI8lVKNPKdCr9ilAOaOR0VQuaBE8kOKTqjc0VyQ1KriQCdOS2eIQdXNm6oinmO6tjpEEtsZUMerNp5Wu247lCf1it/7HIW1OpCk+AnwlGtk8o70XAHos/ECZ1aQ5IZ9MTsvf6YvweZ3JIga6VJCZ2Vu2Ngj6du3kEqUYLwGsshHRtiei3fahOK9IAaBBFoQdtM3vMVVqUIfKm1xSEbJPX0OiYvTxkjvyGZLAstEajSFA15W4cUL9Khi9Qy/wCE9oMzBmPeAgpmzFxzXMqNUjYouncO5lRT/jo3aK4eudbOjMxYc1ucTB4rnzLl39xUzbl39xU8v49fI+PrPot13XaUlxKmCJB9UvNd3MrDqpjdB+EkH+UxHjltMJOaB24KxXplAOaqI+ljRLP1DcrFL7OVqLNNsqkpN3Qy9LE1Z2S21YloDuWv6obELWZ00kj0W7EUEh+kSHr1DaK5WshMwtHW2myd3DBOyhqBb2Ncgdz6EdO1gqX+X8UwctYXdkFzP//Z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53425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C3F94"/>
                </a:solidFill>
              </a:rPr>
              <a:t>Rate Design, cont.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24" y="1155255"/>
            <a:ext cx="8531352" cy="372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222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UFhUXGBgbGBgYGBgXGhoaFx0XHBwaFxcYHCggGR8lHBwaITEhJSkrLi4uGB8zODMsNygtLisBCgoKDg0OGxAQGywkICQsLCwsLCwsLCwsLCwsLCwsLCwsLCwsLCwsLCwsLCwsLCwsLCwsLCwsLCwsLCwsLCwsLP/AABEIAMIBAwMBIgACEQEDEQH/xAAcAAACAgMBAQAAAAAAAAAAAAAFBgMEAAECBwj/xABBEAABAgMFBQYDBgUEAQUAAAABAhEAAyEEBRIxQVFhcYGRBiKhscHwEzLRQlJicuHxByOCkqIUM7LC0iQ0Q1OD/8QAGQEAAwEBAQAAAAAAAAAAAAAAAgMEAAEF/8QAKxEAAgICAgEDAwMFAQAAAAAAAAECEQMhEjFBEzJRBCJxYZHwM0KBgqEj/9oADAMBAAIRAxEAPwBqjIyMjo4yMjIyMYyMjIyMYyOCHjuOQYxjTCODN0FT7zjFpcVMUp8z4SCSUhCQ7mhaON0ZKyC/ryEqUtWJmS6lbBkAn8RNBzOjHxm+r3VPmFRogUSnPCOeZOZOpJgr2t7Rm0d1NEOTx0BPLzMKsLu9h9I6USYs2STiOEczu1iCUl+J8oYbts4QkqWKCqsnKtE8HbiTujk5UjsI2yWksAJbEah9B94+g9jgKJoCa5qOZzyJ0iFKiolRqpR6nYNwyi/JRhFVNzbpQ+A0zETSdFsF8F26JQQQVKbr5tHod22xJSBiA/qbyEef2CUg1K0g/kUT/csw6XQnAAypZbUhuihTxiPI9j+Ko5vSyYSVAkhWdfGvnHnl92EhRzY1B+keuWhpiWWmu4v0IqOjQBvLs98RPdD8YOE6A43o8tloY5ekHrutZHzKJGrlP0rFu3dm1pdngNNsJTmDDHNSOqDiOliWhTd8MfssCBxxAecMNgsqSO4twc00KegU6fGPKZcwDMH+4jyTBCy3ohJDTSjmpR8S0KeJ+ArTH+9LjI70t6ZgOW4UBI3HKA06zmaky1D+Yl2B+0NU9MvYju6+0iwQ0wL3KT/2oRyBhkTa5M4AqGBQyIOXqB0hadHJJpb2IV12fAtjVCtun5ujEjYNsPF2z1AALJpRzm75HeC4fXmHrXl2dBV8SWpgat3SH2guNQCwfKLEiSWGIEOGLgguAA9dSADyi/BPZFmWgpGoikKoDt8DEsXJkpkbjI1HTG43GhG4xjUZGRkcMZGRqMMYxjxuIsTkc/SOgqMY7iBSq09/WNTFliADxiNUwM5oB6ekC2dSNTZupLAZnLLj5x572jvVVsOCUcMhJqs/bIav5Rm/LNhBG8rTMvCYZEo4bOktNWPtEN3RtgP2pnJEpMqUGlDI/fKdX+6HoftFzkzqbsZFUI9rWCokUD0G7R4iCdInmyso6ky395+xBJ6ONbLd3yBnmwBba+Q5k13PBCeMQTKSdRzJfTVnxcxEcgMmvE8T9EV4rVDF2Fu4rVMtCg4T8tKPtA3OByMIyzUU5PwPxxvR3Kuz4YwihA7yssIDOH3fV4CzbdiVhkin3y5UrgNB4wb7bTygJkJJdYxr/I5wp5qc/wBI+8YHXNZNsSp1Hk+2WJW+K6LN22WYS5f/ACHkYa7ss6gQ5Lc8vSNWCQAzQas8uJ3JtjqSVFqy2EUOfP0zgzJsgMU5GUErMqkHARMqWq50qctWANs7OgvQNwh1BjDJBhjxp9ARzNHjt+9kBUoDHhCTaZGAstJA6jrH0PbruBBDR5p21uPNSRXdHITcXUhmpq12IOBUvvIV3c6ZcxDFc/aBaQHLbxVPTQwryZpSrCflJq+h2wSkJCFMoEJUQFfgUclDca89xEUZMakti4TaZ6Ldt+IVmQgq391XEfX9ILymGIDVixah2jQ+GceYzgZZYj6EekM1xXnQJSXAbuHTWj1ESLljdoOcIyQ3yZg0pu/SJXgXKtLtnwPpti2mYdKjYfrHo4c6kjz8mJxZbjIiRM67DEjxUmJNxkZGQRjIyMjRgTGRuNRsGMYprVhV5c2fofdI6mp5HQ5+xEtplYhmx0OwxXltkpIB3AQL0dN/GemStn6+sK/aK1LtE3/SSVFIH+8saCncTv27+Bgr2gXglEpA+Ie7LOWEq1fdnyhbu27jhZC1gzKrUc8B+UHXEXc8VbRCpy3QyMfITlykCUJMkhMlDgqzxHUDaCXBVrlqYT+1trStYShsCAw3ks58B0fWGC9FhCQlKnLUAHdA906wnW5irg7wuUt0MjHyCVhz7oImu2XiWaHCkNvrnzNYiT9pR2gDlU+kErik90q0cnoG9TBt1E4lcjq1EsQ1SW4qUxLcaR6z2fusSbNJlhnJrvNST4HrHmd0WXHaJQOhKz1p/lhEez3fLYoDfKw65+RiH6l9RKYa2eP9opvxbbPVoJhQn8svuJbkkHnBC7AwEDxLxLUdqlHqTBywycoDJLwWYo0HbvTlByQiBt3Iyg7IRSEo5NksoUi7IMVUJizLyhiEyLksxZRFOUYuS4fARM5mpgBflgC0kQxKEVbTLcGByRs7jlTPnftVd3w5qg0cBHxJKVVyKTXVLGu8pwniiG/+JVhYhcK3Z4PLnJ+7hmDiHDcxTnDITuF/AySqX5O5M4rlYVfNLpuIIoByChElgmFKk1/C+w1Z92XSIZaO8WzbyIOX5S0dyl/KWo5SrlkejDlGls7Ec7rvMLDKz95vnwMGJczYR70hNsymZRfOpG3afL96M93WsUCjuBGo8uUTJ09GyQ0Fpcx884mB2ViEAHPLQ/XZGfEKffrF0MzS+4hlD4LImcekaiIWr24jId68fkD038FmMMZGQ9izQjcajcYxqMUkHONxqMYXO1VmSUh3olepzKSkeccosyEJBOzEslyz5czpsbhFq/5eJJJPdSCTzBA6VPSFldrMxEtPDEN47td5IyiabUW2OirSRVvScazDQqokcX8g/TfC1aEd4gagj30EMF4zHWw0c8/lSPB+cLk6cBOQ2Tkvsagf+0HnCYK9j3oozwyUU+YE83IPgBB26JbWYbyrxMseBxCAtrGEAapdI5Z+ZHLdDNZJeGzyh+Gv+avQweV1E5jVyCHYqz4rUVNQYE9Bjb+4J8I9MshOMcQ39qj9YSewNn78xWgUp+oS/QQ7WUjEDk65Y/uH6mIMjuX7D30eWy5LLV+ZXmYNWGXC3bzPlzpgApjUwoaEkh97ERLYu0RSWWn0jrxt9FPqRSo9AsQEGpAhOuy/pRarHfDJYrWCHBBygEmgZbCzR2gxXEx427QViwjKi5LhdtF8S5YdSulYHTu2qR8iCd6i3gK8oZGaQt45MeAIhnohRsPaC0TvlAAORDesFZUu0/8A2J4M/jBOSYHpuL2xX/iPZMUknZHmvZctOUnRQI8m8THrfaaVMVIWmYlJLGqeeYMeS3anDaEaO/vwgYPUkPfhkqxhWdwfiBT1HQxxKIxKToa+vrFu9BhnpOhxA8Du4RU+EyhuYfTwg2zqDV3u28UI2ts5Md4gzYFJIOz7Qp3d/DfAy6ZVG6ctvA+cX0oUkhQocnzB2g/s4frK39wbWhgkJIFKjZWCMkgjdvgVdtpBDGgzDHTd7pwyLyUVbodeB0irDKuiHKvk6MkbBGom7wpheMizn+n/AAn4leMjDGooYsyNxqMjGMJjRVHClRVtk4hJY1OX197o43RkgdeE7EcI+V3UdugDa/oITpVoHxVIB7oNNvebOJe0N84XRKJc0Kn8AebdeYGxy1oV8VWpq+u4b2ctEmR2irHGiW8rQwLagcqNXkTASWr+aNyS/DCT1gve6XLgjCQ4P/LXQe6wGQaqORNOQFPKO4/aafuJF98K3qB6lj4qEOE5H8tIOY2bfhLduZMKlyqeYneR4Mof8RDXLDpQHzHiJQHmYXndJIdiXkaewAGKYG58VH6GGKSo/DxHNIlK5pY16GFjsBMeZMB+19VfWGtKHC0bcQ8v/LwiGXuGS7PJO3tpmSrbOQn76m4O4f8ApKeREL3+vnEpHdUpSmSMLuSWAEOv8RLM9qRMAfFLQS1KpGE+CRThAix3ehSkkFSWUFVlqJSdqSCNXatDrHoQcKWiWayvopyTMQQJ0paCcW0VQWVTaCC4zpDBc954DRZIMEO0LLs6ZaJal4XVjmLZZWS5mKOHMlzTbpCMoqSe9QvX6wvJGMuijDKUV9x7Vclq+KARBydY+7Cd/DGZiRXbHpNokjKEQhaZ3LPjJI857RyZMlCpkzEoDQZk6AR5reN72g95KEyUH5XDqYa10y0EeqfxAuxS0DCMWgS4Fa94uK6U41hPTLK5YROQcQFFBLitCCAajpDMSjF7Nkc5R+0EXHMvKaELlFcxMwqwE91KlIBJSC1SAk7Pl1hr7LdsV/E+DOxoWCykrDkNmQoNUl3B20fOC/ZKyCUhGEKODF8NABTLQpQIUtlVxMVCmWJVDowXbciAorWl1bSxIL6Hbv8ALIOycK0T43O/uZq9u9KVvBjxe9kfDnoVoFt1LHwJj3S3Sg0eK/xGlYFD8/oYlh/VorT/APNsztCk91Ww+Y+oiOSXY7Qx4HLoXHOJrfO+LZpUylcL7iQoH/J+sU7KrD3Ts8vbwXig/IZu6aULYvhOuw/t5bIZhJBD6HX6wsWaay61BY8/3cc4Y7Epiz901B0IO7w6xNIKSNqkqSyg+8a/rBq75+IbDs+kVk7FU03e+kdSpZFc/e2HQi6tEk34YZSstQjnGRSTMpmeh9CIyHeq/gVwOjGRkZHpkhkaJjccqMYxDNVC12mtxJMtJajrV91OvM+sMs9QSCTpHnt6KJlA1xTlYidiASByJr/TCM0q0NxqypY7OjBMnrAwo+UHVVAH2s4oMyRviiq0KnqJDhCHAGx6ufxK1PowjqfimBMlLBKBWtMTmqm1ag18ogmzEpR8NDtr95ROp0GgAzbnCPBQl5Kky2AOk1S9d5/DuHj0iuuSmhSTUjMfSK81NRTLLZ7yjUvE4b3v3bIbxro5fyXbolYVpLuAQTwGfhSGkHDhfMJUeowjyEBbqshLb69MvrwJgvb14ZZOpZI4CnoTxTEuV2yjGqQU7FWrDMG8E9Ktzyh/mlph0xBxvIjyu6phlqSofZj06Ur4ktCwagD9n2ZeMRz7DmvIs9srLimy96C39x/WKdgsZH2oPdp5TiWtmYFJ5kke98B0LYRzmx+ONwNWyWGNYTbfZxihrts2hhVtsx1GHYm7ByJJHo/8Lvkptj02bHmH8LzTnHp684di6ZF9R7kU7dYRMFYXV9nUhThxwhtekQLEdlBMHHklHQOsVgwtUwQ+G2UYExslhGUUjkpNso3hlHjP8UAFTGJ+VOLQ1cCodwML1ap5t6/b5tI8R7cyVqnTJh+Q5cEhv15wuDXqoqUX6bIrgV8SxqRqkk8qE+PnGBygKFSC7cM/CvKKfZC04cQ0cHrSnUHlBdEr4cxSOLPuyfcQQYPIqk/3OY3cUSylgpBD6He2RI4U6Qx3dNJlgvVL9My3AueBOyFpKMJAyHlmWO4gwXuS0YCU5g5P4c37piXIh62N0jvJfcP0/ThFn4QNU0MCrvtIScL937O1tm8eREG0orTY/wBffGDwTrTI80KIUpO6MixhV7EZF32kuyGMjUaUYtEmGOTG1GsUL3vFMiWqYrJOQ2nQDeY43Rjq8yMBB19A5hBmzgUJFQEoCSdS2idM9Ttjq9u0JtAYURs1P5q+HnnAifNJYVJ3Anyy8Iiyz5OkV4oUtkF4EMQksnYKOd5J7yt/lQRwlYUVAliKEioV+bV9/PbG5d0TZi8RSUgGjt9Xi6i4kJH8xWrlj7bxgXKKVWOSbBEyz6O9fCLViu/UikX1FA7stPR68zWL9msxzNPTgNsA8jC4nVjs7U1NH2Pn73ndA+9JwVMYfKnx09Gi1a7aEjCjM67vp7rAeUrU6eJ9+W+BS8hBeyJeuwV4Q3dmb3wqShRovLjXzFOUKdmDJrmqp4BgB72RzMnthI+8pjsw4CCOsIcbYzVHp97WX4spSEs7UO8d5PIs3NtISbNMJTWhcgiHG5LwE5Dj5gA/4kkOG8SN4UN8Ld8ow2gqAoutMsWvWh/qhTQWB03Fgq8UHCTCqlTqc7YeL0lvLPCFCRZgQSpQBD93U707YoxaR3JbZ6b2DZCB1j0UEFIVHknYi2gjCFOekP6r0MuWO4pe5LP4kRoT42mJz4+TVBO1zsNdIglWh46Un4ksEgjcaHppFGVLILGCbaYqMVVeQsJkQ2ibEWKkV5syNLJo0MewT2ktwk2ebMP2EKV0B88o+fZlvnLRhmTFKA0PrqecetfxYt3w7Hg1mrSnknvHlQDnHkKksnea+gh300Vxv5ZzNJ8qT8Fu5JoTMANAp0vsxgpfk8N1qBVLRMbvIASocHAPVxzEJMlPvhDhY7cEgKLFKx3ho6WStuBZX9QjuZbtBY+qLc6UZkvEiqk14prXkcxt3R1ZZmIOc/fvpHMkKlKwhTg1lk1BbNJ5Z7i/G8kJWcSXYgFSaOgmgVvD0Oxt0SyjocmXpU50scxX3u+nRisVqcB8xl6jzhZTJIz68ffOozEErqX9k7ac9Im2mFJJobUTHAy5iNwOTaVJpsjIo9eRL6aMjiZHZgbfF5Jkyyo55JGpOyPabSVs89K2Q3rfCJCSVEPoNsedXleq7Qp1q7rltg/KKRq0z5lqnEZk5kmgA1OwCKdswoOEZ6v4ONNoTwd4klJy/BVGKj+SWXaUp0JbY8WU3wkfe4QIlIB2mLaJaBn9YS0ihNlpd6KXRCW35k8HjpNjWsgrVmNXegrvzeIv9YxZKOpbmAI7l3gpQYD+3Iev7QPF+EFyL8qUlAo3FX6RUtt4Bs30Gg/bcIrrStT1L7AfrGk2Njl9f8oyil2ayoVk1y/EfQRLJQSQPf6++UmFLs+I++Qi7Z7MXD5nQZ8zGcqRkrJEqzrQDy0gdb7RhQhO3G237I9PCDMyUzDYCeDAnyAMK/ambhmISPsJHIqdR842KPKVHMuTirHC4L1VJVIW/dUMKutDu05CDvaCZiZScsVfwmnSld4bkjyJmKTL5/8AWGORaSUo/EEvvOQPhCJxpj47pm72tASADC9PlhdIsdrpxTMDDutzECbHa0uKgcf1g4QfHkgm7lR6J2WugIklbd4ZGHu4p2NAJDx5rcd/LT3QtK0nMUPukNtn7TIlAOtKAcg4D8BrAL3bO5cMmtbHRSqRVSQTAZN/zFh0SsY2/K/MxVuq22j4xTPQlIIdOEkgDYSczvg5TJlglG7GJSYrrTFgqgJ2rvlNls65lCr5ZafvLV8o4ancDA1ZxM8s/iZbP9RbhJSe5ISxOgUplLPIYRxEJE5eJRIycNwFBBe3kolkqLzZzrUdcJJLn86q8BAgS/CLselQqXZPIgxcqcYUjX50b2DTE80V/wDzEB5dGgndiiAVJLKSUFJ2HhqNogJsbFBmy2sy+4sYpbjcQdFJfI7tpI1MGLVZ8aBNkqfDUFO93BGmWWr6msDApCxiY/DVm2ctWqX1GqTqBtpEt3FUlbhik7MjrXZQvwMTz0MWwvdtrxpcjvCi0s4IyccP01EGTYu6FoOJBZjmQDk5+0Ks+8QBKGPxEu1HKaKD6KGW7KtdXEMt12phWqFDo+YO7fpucMik3TNJtbRYk2hWEd4ZbR6xkWvhq0SFj7xZzxcZ6coyD9P9RPIiWY877SXiVrUv7KHTL4gsVf3eAh5veeUSVqGYSW46eLR51fVlaaiToBLSeKmHrHqZn4I8S3ZHPH+nkIlhhMnJxzCR8qNBzpxLjWF1ZcnZ7qd8Eu0dr+JOWdqmG5CBQecU5svBLl7VAq9B74QpjokaZmFIY1r75xJLtL5/U+UUyHieXLHCBdDEwiFDQu+lKa5Zx0+pz5H9YqSbOTkR1iYyUp+ZXIQt0ESGfs8f1eJJEpUyictukasoSflS+9WXvzg9Ks5ABVlRktUng9BuGzPSAk6CRBY7vSl6uWqTv2a12axdSnCKhnowHg+3byEW7LZnqzau/iS2zXdTRoLSrEcKK6YhkkHYdpfx3wq7CB6pg7xVkQcX5R83gyRzhHvicZk1SzmST1LtyyhpvieMOFDE6kMzJNAHzD67tc4BWKwMTMmZJIwvmpX0GfIbYtw1FWyfMnLSLEu04FIl/dSkHjn5QxicyEA5t5Qu2SSCvEcvmUs5Abo6F5Baif7eH1hWWHJ2v8j8MqVP/AUvJXxM84FyLOUqdnGoix8eCd3sqFpuKHr3WFLluizzAFKQHOoLeUN9yXTZJIBKEqWwqa5NtgFYbuCshXo8Ml23UUscI8/OEqbH5Jxa+PwGpK/iF8h7yiaez0zjJMsx1MSBnHW21sibVnEyaAlyQABUx5J2ovoWmaqYt/8ATynShORWdQN6tT9lAahJhq7Z3yBKKcRCNSPmVuT738fKLwtBmFyyQAyEDJILsBvzJOpEMwK3ZpriiuuaqYtUxVS77nyAGwaDhECR3iM6dcvq8EEy8KANTU+nvdA9STRW1/MinSK4uxHRKuW1NkELlU+JP3kluVfIGKlmrSJ5CChYUksxBrRiIXLaaHx+S/ZpipcwHQ0UNCkliCOvAwesicYxI+ZPzJ1I1B20cgjfQMIqrsomJC0MBQ6UOo2RLdstSFBYanzVdwTV2er7du6JpSsbQVs6SaooQ9KMQPmTXaKtl0g5YlAJxpBKcinPPOh1BrzeK0uSCBMQ6gWfSmhrqN+/fF+yoKe8lyk/MGZ/oR673hCewZbQUlSkkApmBjl3SfGMir8AmqQW9/hjcN5iaQPvlOJKU7VAngkg+kJd7q/9UVfdMo9Hh1t+Y/MPAH/yhIv1LWgvkQgkHYCB0r4R6WUjxivhxKmk54VNxJHo8RT5hUdwEWrcMM2a2Sj+sVmoYU2PSOAmkTIR0jUitIsSkk9YFsJE8oFmDAbdTHUmwD5lM20+68BEtlSWdhm22J7WkpScLYgwfNifbwpyd0MS1ZPLWhAckJ3keQ9ax2m9QP8AbSSTqou/1G7LdC+g4lN8xzJJJrBK3IUkUcVbZt2c/COuCujJ6DMu046TFlwHIByauXyjoIp3vaAf5YWpCWc90KKsQBqrENo4xQ7Mo75GgChxcGJr5HeSdClNN2HC/wDjA1U6O9xspIMupAWSEhiafaQGIB2E66GBMy1KxO+Tj9v0bKDIk90/iz4a+b8oEWmVXLVofCQE0V7TPUoZnIPzAr4mOLIlo6VLqeo+nvZE1nqeLw2T1oVGL5bL8qsEbsmEKitZZLwVsdnrWIZyo9CER2uFeRhwsqw0I11OAGDwxyJi+HExPGdGyQsOmY0BL1tuKj0957BGploLEqNAHgDf9t+FJUo/MznjsG4RyU3LSBhBJ7EbtZbTNn4AaJOXCpgCQSsgfepxoB0JeLNnSTjWrV/MA+JaJbllusKOQxK/t/YRfBcI/gRN8mc3izqAyxJQngDWBk8FwDoAG4CvjWL4W60j8RUfH9oqKl6mpBJO8a+BMMhrQEvkksimLGog1JlS1jTEdhY9FM9dPKBCJNW3Z7qj0i3KTlw27zUe3hUx0Andq1WdeFQeWpnGWeRDsx3HMZE5wy/6MllS1O74SK8iSKHcdnGF6yWo4WUcSDzb6efhBa7VmWCpCsSTmnN8s0n5tN+x8omm7/I1Kg3dE0pooDNnoPAGigdN+sMFmKQoghgeYI0IY8awKu+3SlsFOlxQs4I3FqtqFBxug7JsSVp/lqSW35HdqB+kLVsTNrydG5wahVOD+MajoS5gp8NZ4FJHIvGQf+oG/kXrwQ6VbcxxDN4iEi+nIE/LEVpAP3WYequcOd8qIkzCPm+z+Y0HiYW02QTRl/KRRA2tQq8T4mPXyKyGDoTb3USsrYh+9yyfziKzAcmJcbq/WLtus6jhQkEqTiIJyKaMx5HnxgdLmAKcEqDV3DUB4RRQmSWMVP5fflFqwB07wac6eZiCyDvqB4dWixZZbEA0AJCt41b3rC5DIh67rIEhL5NjO2tQ39P/ACEUb1JIU2pHUn9o6mW9SgtQzd24N9BG1I/lOK1SSeZPm0J3ytjfBSuOzAzmZ8OfKtBochzi92rZCAHGImnFi53VLR3cYEoufmZzz7zcu71MD+0M0LmbcFE+B/5FR4tBr7sgL1AhuefhWFHUsfzD6s/XZDFb7MDhYUD+LEDkPKEuyrq2n0r74w83RN+LKD5pFeT16EvHM6p2bG7VAeR3lkaZgflNc9tfCKFushAOlae9czBcS8BWr7u3r6eMd3pKCgkjIuRvo/WkcUqYXaFiXJxVGbeTxGiSQX0d+YNRDMLs+HKQVUWurHQOPABj/UIozrMxcUxZtodCOYg1kNwsmu5OsH7HKeAV0mgfafTwhqscl4jzPZbD2hSwy25QVC2ED7OholmTISmC9kk2ZQb1B+TkeIEI3bu8O6EjMn9IZ7RPZPCvgR6x5vfNq+JPGwK8qw76eNzv4F5HxizJ6cMvDuSP8kk+Rju5P9pStiFA/wBWGILQtpZfc3URZuBDy5qXzwjq8WS1AmW5A5RwzBuwD1MSz5QASrT5VcqP6xFPOKYv83rF+wHFillu8PHT3ugm62cSsgnAonM9C4Gx/wBX8YvIld0KfMOkDM7a6MaP7HE2y4yXBdJFNe62XLzER2S0F3W7uzNlpyDRyW1o7F06LdnmqxPrs2jY2UHbB99Py6p+j84pIs6vsgakUc+Ltt5ERJZLQqn6t+kRz2UpjMmwhSfiSjvILs+0ihB/EK74vXbbmU01ASMirfvLMebbneKdw2nCoEOHzGh4b/PlB21WMUWhmOmjbD6HTrCU2BL4YTloLUXTi3gVAiMijKQlh3kp3FwR0pGQ1ZEIcP5QsdpgTLEsFjMmIS+oDuSOABjpQShISkUFAw0GTN0ie95bzJX4cSumFP8A2iO97eiQj4izQhmGZOYaPbfbPPXQkW9cpCipamKapDl3LnJtXPWFq0TwVFKQwOIk8iTrziS8rSuctamJc5Z6U8Iqy7OpLqUkgMakEZgiEJK7ZQrqiaRNqFbWflSCE6hxF6tC/IUQH0gzd84LSEkwGSNbGQlei3YZzKA206/vBoLwywAKAsf7cxt+jwIkWfwIptbIc4sY2khtCCrdp9ImlsoWjieRiJSXdnPQU6AQNtYLl8/TXxaLymzDF3Ox9pYeI3RZUETE1HN6cCwpzglLiwZR5IWrMrCa0csG2bfe+Gvs8VAlQ9sMR8PdYBWqyYVBhXgfPX3ybuy6QmWuYcku3FnbqfCCzSTjYEFTI72QE94B0TCMqsff/IbYmu1SVEy1JfAxS21j3X315cI3Z5yGwLHdJIcZpJq9Ps1L7I4tdimyWWkYg+IKSxptJFK7cmDb4R4oZ07B9824mcFZpSkMdoLP1cjTLdFyZZ+7i9l6+bxzbLEJqApAYF2b7Kj/APGrZWqVepiayLKpJ2gh+RIPvdGl0qDiwfYJeGaEnIsx8ve2HS77LuhalWXEcY0ZvD30h9sSAUgjURPkdsfdRODJYRRtIgrOgVagawBxAO9CcJ3wiTv9x2qCa6aVMelLszgwhX9ZMK1NTP34RV9O6dAZlcQbeC/5ak7Ep8wIvdllgpW+dPfWBNsLp/Ml+hCm8Izs/acCm0LjyIiyUbxuiSLrISy5jrNKVi9KWxBGjHZugfNYFY2fuX3fTfE9nmuk1zBDbfdI5OIUWGbUSSFgHRxoDTLcR67oG3nI+GRMSWC/M8NddhYwcuppiQlX2gBwUkUPMRAqT3lSluRmnEKNsNXcU8dGhUZUwpKzu5bwxgBWY9vsi6uSy8JyUxTx1HB25K3QEs5QhXeRMRhOYwzAx1bukCg1OohtkSUzUDCtJYuM0kK1HeAd30eFZI0/0YcZHN3TAk4VEtpu5vDzctoB7iqgjrnUQkWmQQUkgg6vSutDzPWC1yWyrVDZH3u84lunYya5RGSZJWkkAOBlR43BOzzApIO7bGQ7hF+SXm14FC3fOn8k3zlx512ymH4hDlhlXdG4yPWykmMVVzCGIJBw5gsesavSYSpQJLBVA9BTQRuMjkRsuiAfY5eZjuwHvDl5iNRkdl0BHtDc3y8B6RPafmmDT4aTzIDnjG4yPP8AP8+S/wAAaw/Krcoeo8oI3Of5h96xuMgsvTBxly/5YExQAADDIRYsn/s0b116zPoOkZGQv+1GfZCvNX5l/wDaDPZ1RMxSSXTgJw6Oyatk8bjI3gzNlATNGEAYlJdgz55tnFudKSJgYAOtL0FXd3jcZCpdhI4QgABgB3dOEHLt/wBpPARkZCn2OXRYmiKkwVEZGRw3ghWKQidph318I1GQ/F7kD4YqH5ZfFXnA+zGvT1jcZHpx6ZDLtBi0iss6kF9/GKkv/r6RqMgI+1DX7mNfZ5VFe9YsX3/uHcqm7u6RkZE0f6jGS9oMvP5h+UHm0GezWR3oHmYyMjZfYjR7YblVsxerYWerVamykVOzxy96xkZEsuhsfI/2Idwc/MxkZGRxCH2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 descr="data:image/jpeg;base64,/9j/4AAQSkZJRgABAQAAAQABAAD/2wCEAAkGBxQTEhUUExQUFhUXGBgbGBgYGBgXGhoaFx0XHBwaFxcYHCggGR8lHBwaITEhJSkrLi4uGB8zODMsNygtLisBCgoKDg0OGxAQGywkICQsLCwsLCwsLCwsLCwsLCwsLCwsLCwsLCwsLCwsLCwsLCwsLCwsLCwsLCwsLCwsLCwsLP/AABEIAMIBAwMBIgACEQEDEQH/xAAcAAACAgMBAQAAAAAAAAAAAAAFBgMEAAECBwj/xABBEAABAgMFBQYDBgUEAQUAAAABAhEAAyEEBRIxQVFhcYGRBiKhscHwEzLRQlJicuHxByOCkqIUM7LC0iQ0Q1OD/8QAGQEAAwEBAQAAAAAAAAAAAAAAAgMEAAEF/8QAKxEAAgICAgEDAwMFAQAAAAAAAAECEQMhEjFBEzJRBCJxYZHwM0KBgqEj/9oADAMBAAIRAxEAPwBqjIyMjo4yMjIyMYyMjIyMYyOCHjuOQYxjTCODN0FT7zjFpcVMUp8z4SCSUhCQ7mhaON0ZKyC/ryEqUtWJmS6lbBkAn8RNBzOjHxm+r3VPmFRogUSnPCOeZOZOpJgr2t7Rm0d1NEOTx0BPLzMKsLu9h9I6USYs2STiOEczu1iCUl+J8oYbts4QkqWKCqsnKtE8HbiTujk5UjsI2yWksAJbEah9B94+g9jgKJoCa5qOZzyJ0iFKiolRqpR6nYNwyi/JRhFVNzbpQ+A0zETSdFsF8F26JQQQVKbr5tHod22xJSBiA/qbyEef2CUg1K0g/kUT/csw6XQnAAypZbUhuihTxiPI9j+Ko5vSyYSVAkhWdfGvnHnl92EhRzY1B+keuWhpiWWmu4v0IqOjQBvLs98RPdD8YOE6A43o8tloY5ekHrutZHzKJGrlP0rFu3dm1pdngNNsJTmDDHNSOqDiOliWhTd8MfssCBxxAecMNgsqSO4twc00KegU6fGPKZcwDMH+4jyTBCy3ohJDTSjmpR8S0KeJ+ArTH+9LjI70t6ZgOW4UBI3HKA06zmaky1D+Yl2B+0NU9MvYju6+0iwQ0wL3KT/2oRyBhkTa5M4AqGBQyIOXqB0hadHJJpb2IV12fAtjVCtun5ujEjYNsPF2z1AALJpRzm75HeC4fXmHrXl2dBV8SWpgat3SH2guNQCwfKLEiSWGIEOGLgguAA9dSADyi/BPZFmWgpGoikKoDt8DEsXJkpkbjI1HTG43GhG4xjUZGRkcMZGRqMMYxjxuIsTkc/SOgqMY7iBSq09/WNTFliADxiNUwM5oB6ekC2dSNTZupLAZnLLj5x572jvVVsOCUcMhJqs/bIav5Rm/LNhBG8rTMvCYZEo4bOktNWPtEN3RtgP2pnJEpMqUGlDI/fKdX+6HoftFzkzqbsZFUI9rWCokUD0G7R4iCdInmyso6ky395+xBJ6ONbLd3yBnmwBba+Q5k13PBCeMQTKSdRzJfTVnxcxEcgMmvE8T9EV4rVDF2Fu4rVMtCg4T8tKPtA3OByMIyzUU5PwPxxvR3Kuz4YwihA7yssIDOH3fV4CzbdiVhkin3y5UrgNB4wb7bTygJkJJdYxr/I5wp5qc/wBI+8YHXNZNsSp1Hk+2WJW+K6LN22WYS5f/ACHkYa7ss6gQ5Lc8vSNWCQAzQas8uJ3JtjqSVFqy2EUOfP0zgzJsgMU5GUErMqkHARMqWq50qctWANs7OgvQNwh1BjDJBhjxp9ARzNHjt+9kBUoDHhCTaZGAstJA6jrH0PbruBBDR5p21uPNSRXdHITcXUhmpq12IOBUvvIV3c6ZcxDFc/aBaQHLbxVPTQwryZpSrCflJq+h2wSkJCFMoEJUQFfgUclDca89xEUZMakti4TaZ6Ldt+IVmQgq391XEfX9ILymGIDVixah2jQ+GceYzgZZYj6EekM1xXnQJSXAbuHTWj1ESLljdoOcIyQ3yZg0pu/SJXgXKtLtnwPpti2mYdKjYfrHo4c6kjz8mJxZbjIiRM67DEjxUmJNxkZGQRjIyMjRgTGRuNRsGMYprVhV5c2fofdI6mp5HQ5+xEtplYhmx0OwxXltkpIB3AQL0dN/GemStn6+sK/aK1LtE3/SSVFIH+8saCncTv27+Bgr2gXglEpA+Ie7LOWEq1fdnyhbu27jhZC1gzKrUc8B+UHXEXc8VbRCpy3QyMfITlykCUJMkhMlDgqzxHUDaCXBVrlqYT+1trStYShsCAw3ks58B0fWGC9FhCQlKnLUAHdA906wnW5irg7wuUt0MjHyCVhz7oImu2XiWaHCkNvrnzNYiT9pR2gDlU+kErik90q0cnoG9TBt1E4lcjq1EsQ1SW4qUxLcaR6z2fusSbNJlhnJrvNST4HrHmd0WXHaJQOhKz1p/lhEez3fLYoDfKw65+RiH6l9RKYa2eP9opvxbbPVoJhQn8svuJbkkHnBC7AwEDxLxLUdqlHqTBywycoDJLwWYo0HbvTlByQiBt3Iyg7IRSEo5NksoUi7IMVUJizLyhiEyLksxZRFOUYuS4fARM5mpgBflgC0kQxKEVbTLcGByRs7jlTPnftVd3w5qg0cBHxJKVVyKTXVLGu8pwniiG/+JVhYhcK3Z4PLnJ+7hmDiHDcxTnDITuF/AySqX5O5M4rlYVfNLpuIIoByChElgmFKk1/C+w1Z92XSIZaO8WzbyIOX5S0dyl/KWo5SrlkejDlGls7Ec7rvMLDKz95vnwMGJczYR70hNsymZRfOpG3afL96M93WsUCjuBGo8uUTJ09GyQ0Fpcx884mB2ViEAHPLQ/XZGfEKffrF0MzS+4hlD4LImcekaiIWr24jId68fkD038FmMMZGQ9izQjcajcYxqMUkHONxqMYXO1VmSUh3olepzKSkeccosyEJBOzEslyz5czpsbhFq/5eJJJPdSCTzBA6VPSFldrMxEtPDEN47td5IyiabUW2OirSRVvScazDQqokcX8g/TfC1aEd4gagj30EMF4zHWw0c8/lSPB+cLk6cBOQ2Tkvsagf+0HnCYK9j3oozwyUU+YE83IPgBB26JbWYbyrxMseBxCAtrGEAapdI5Z+ZHLdDNZJeGzyh+Gv+avQweV1E5jVyCHYqz4rUVNQYE9Bjb+4J8I9MshOMcQ39qj9YSewNn78xWgUp+oS/QQ7WUjEDk65Y/uH6mIMjuX7D30eWy5LLV+ZXmYNWGXC3bzPlzpgApjUwoaEkh97ERLYu0RSWWn0jrxt9FPqRSo9AsQEGpAhOuy/pRarHfDJYrWCHBBygEmgZbCzR2gxXEx427QViwjKi5LhdtF8S5YdSulYHTu2qR8iCd6i3gK8oZGaQt45MeAIhnohRsPaC0TvlAAORDesFZUu0/8A2J4M/jBOSYHpuL2xX/iPZMUknZHmvZctOUnRQI8m8THrfaaVMVIWmYlJLGqeeYMeS3anDaEaO/vwgYPUkPfhkqxhWdwfiBT1HQxxKIxKToa+vrFu9BhnpOhxA8Du4RU+EyhuYfTwg2zqDV3u28UI2ts5Md4gzYFJIOz7Qp3d/DfAy6ZVG6ctvA+cX0oUkhQocnzB2g/s4frK39wbWhgkJIFKjZWCMkgjdvgVdtpBDGgzDHTd7pwyLyUVbodeB0irDKuiHKvk6MkbBGom7wpheMizn+n/AAn4leMjDGooYsyNxqMjGMJjRVHClRVtk4hJY1OX197o43RkgdeE7EcI+V3UdugDa/oITpVoHxVIB7oNNvebOJe0N84XRKJc0Kn8AebdeYGxy1oV8VWpq+u4b2ctEmR2irHGiW8rQwLagcqNXkTASWr+aNyS/DCT1gve6XLgjCQ4P/LXQe6wGQaqORNOQFPKO4/aafuJF98K3qB6lj4qEOE5H8tIOY2bfhLduZMKlyqeYneR4Mof8RDXLDpQHzHiJQHmYXndJIdiXkaewAGKYG58VH6GGKSo/DxHNIlK5pY16GFjsBMeZMB+19VfWGtKHC0bcQ8v/LwiGXuGS7PJO3tpmSrbOQn76m4O4f8ApKeREL3+vnEpHdUpSmSMLuSWAEOv8RLM9qRMAfFLQS1KpGE+CRThAix3ehSkkFSWUFVlqJSdqSCNXatDrHoQcKWiWayvopyTMQQJ0paCcW0VQWVTaCC4zpDBc954DRZIMEO0LLs6ZaJal4XVjmLZZWS5mKOHMlzTbpCMoqSe9QvX6wvJGMuijDKUV9x7Vclq+KARBydY+7Cd/DGZiRXbHpNokjKEQhaZ3LPjJI857RyZMlCpkzEoDQZk6AR5reN72g95KEyUH5XDqYa10y0EeqfxAuxS0DCMWgS4Fa94uK6U41hPTLK5YROQcQFFBLitCCAajpDMSjF7Nkc5R+0EXHMvKaELlFcxMwqwE91KlIBJSC1SAk7Pl1hr7LdsV/E+DOxoWCykrDkNmQoNUl3B20fOC/ZKyCUhGEKODF8NABTLQpQIUtlVxMVCmWJVDowXbciAorWl1bSxIL6Hbv8ALIOycK0T43O/uZq9u9KVvBjxe9kfDnoVoFt1LHwJj3S3Sg0eK/xGlYFD8/oYlh/VorT/APNsztCk91Ww+Y+oiOSXY7Qx4HLoXHOJrfO+LZpUylcL7iQoH/J+sU7KrD3Ts8vbwXig/IZu6aULYvhOuw/t5bIZhJBD6HX6wsWaay61BY8/3cc4Y7Epiz901B0IO7w6xNIKSNqkqSyg+8a/rBq75+IbDs+kVk7FU03e+kdSpZFc/e2HQi6tEk34YZSstQjnGRSTMpmeh9CIyHeq/gVwOjGRkZHpkhkaJjccqMYxDNVC12mtxJMtJajrV91OvM+sMs9QSCTpHnt6KJlA1xTlYidiASByJr/TCM0q0NxqypY7OjBMnrAwo+UHVVAH2s4oMyRviiq0KnqJDhCHAGx6ufxK1PowjqfimBMlLBKBWtMTmqm1ag18ogmzEpR8NDtr95ROp0GgAzbnCPBQl5Kky2AOk1S9d5/DuHj0iuuSmhSTUjMfSK81NRTLLZ7yjUvE4b3v3bIbxro5fyXbolYVpLuAQTwGfhSGkHDhfMJUeowjyEBbqshLb69MvrwJgvb14ZZOpZI4CnoTxTEuV2yjGqQU7FWrDMG8E9Ktzyh/mlph0xBxvIjyu6phlqSofZj06Ur4ktCwagD9n2ZeMRz7DmvIs9srLimy96C39x/WKdgsZH2oPdp5TiWtmYFJ5kke98B0LYRzmx+ONwNWyWGNYTbfZxihrts2hhVtsx1GHYm7ByJJHo/8Lvkptj02bHmH8LzTnHp684di6ZF9R7kU7dYRMFYXV9nUhThxwhtekQLEdlBMHHklHQOsVgwtUwQ+G2UYExslhGUUjkpNso3hlHjP8UAFTGJ+VOLQ1cCodwML1ap5t6/b5tI8R7cyVqnTJh+Q5cEhv15wuDXqoqUX6bIrgV8SxqRqkk8qE+PnGBygKFSC7cM/CvKKfZC04cQ0cHrSnUHlBdEr4cxSOLPuyfcQQYPIqk/3OY3cUSylgpBD6He2RI4U6Qx3dNJlgvVL9My3AueBOyFpKMJAyHlmWO4gwXuS0YCU5g5P4c37piXIh62N0jvJfcP0/ThFn4QNU0MCrvtIScL937O1tm8eREG0orTY/wBffGDwTrTI80KIUpO6MixhV7EZF32kuyGMjUaUYtEmGOTG1GsUL3vFMiWqYrJOQ2nQDeY43Rjq8yMBB19A5hBmzgUJFQEoCSdS2idM9Ttjq9u0JtAYURs1P5q+HnnAifNJYVJ3Anyy8Iiyz5OkV4oUtkF4EMQksnYKOd5J7yt/lQRwlYUVAliKEioV+bV9/PbG5d0TZi8RSUgGjt9Xi6i4kJH8xWrlj7bxgXKKVWOSbBEyz6O9fCLViu/UikX1FA7stPR68zWL9msxzNPTgNsA8jC4nVjs7U1NH2Pn73ndA+9JwVMYfKnx09Gi1a7aEjCjM67vp7rAeUrU6eJ9+W+BS8hBeyJeuwV4Q3dmb3wqShRovLjXzFOUKdmDJrmqp4BgB72RzMnthI+8pjsw4CCOsIcbYzVHp97WX4spSEs7UO8d5PIs3NtISbNMJTWhcgiHG5LwE5Dj5gA/4kkOG8SN4UN8Ld8ow2gqAoutMsWvWh/qhTQWB03Fgq8UHCTCqlTqc7YeL0lvLPCFCRZgQSpQBD93U707YoxaR3JbZ6b2DZCB1j0UEFIVHknYi2gjCFOekP6r0MuWO4pe5LP4kRoT42mJz4+TVBO1zsNdIglWh46Un4ksEgjcaHppFGVLILGCbaYqMVVeQsJkQ2ibEWKkV5syNLJo0MewT2ktwk2ebMP2EKV0B88o+fZlvnLRhmTFKA0PrqecetfxYt3w7Hg1mrSnknvHlQDnHkKksnea+gh300Vxv5ZzNJ8qT8Fu5JoTMANAp0vsxgpfk8N1qBVLRMbvIASocHAPVxzEJMlPvhDhY7cEgKLFKx3ho6WStuBZX9QjuZbtBY+qLc6UZkvEiqk14prXkcxt3R1ZZmIOc/fvpHMkKlKwhTg1lk1BbNJ5Z7i/G8kJWcSXYgFSaOgmgVvD0Oxt0SyjocmXpU50scxX3u+nRisVqcB8xl6jzhZTJIz68ffOozEErqX9k7ac9Im2mFJJobUTHAy5iNwOTaVJpsjIo9eRL6aMjiZHZgbfF5Jkyyo55JGpOyPabSVs89K2Q3rfCJCSVEPoNsedXleq7Qp1q7rltg/KKRq0z5lqnEZk5kmgA1OwCKdswoOEZ6v4ONNoTwd4klJy/BVGKj+SWXaUp0JbY8WU3wkfe4QIlIB2mLaJaBn9YS0ihNlpd6KXRCW35k8HjpNjWsgrVmNXegrvzeIv9YxZKOpbmAI7l3gpQYD+3Iev7QPF+EFyL8qUlAo3FX6RUtt4Bs30Gg/bcIrrStT1L7AfrGk2Njl9f8oyil2ayoVk1y/EfQRLJQSQPf6++UmFLs+I++Qi7Z7MXD5nQZ8zGcqRkrJEqzrQDy0gdb7RhQhO3G237I9PCDMyUzDYCeDAnyAMK/ambhmISPsJHIqdR842KPKVHMuTirHC4L1VJVIW/dUMKutDu05CDvaCZiZScsVfwmnSld4bkjyJmKTL5/8AWGORaSUo/EEvvOQPhCJxpj47pm72tASADC9PlhdIsdrpxTMDDutzECbHa0uKgcf1g4QfHkgm7lR6J2WugIklbd4ZGHu4p2NAJDx5rcd/LT3QtK0nMUPukNtn7TIlAOtKAcg4D8BrAL3bO5cMmtbHRSqRVSQTAZN/zFh0SsY2/K/MxVuq22j4xTPQlIIdOEkgDYSczvg5TJlglG7GJSYrrTFgqgJ2rvlNls65lCr5ZafvLV8o4ancDA1ZxM8s/iZbP9RbhJSe5ISxOgUplLPIYRxEJE5eJRIycNwFBBe3kolkqLzZzrUdcJJLn86q8BAgS/CLselQqXZPIgxcqcYUjX50b2DTE80V/wDzEB5dGgndiiAVJLKSUFJ2HhqNogJsbFBmy2sy+4sYpbjcQdFJfI7tpI1MGLVZ8aBNkqfDUFO93BGmWWr6msDApCxiY/DVm2ctWqX1GqTqBtpEt3FUlbhik7MjrXZQvwMTz0MWwvdtrxpcjvCi0s4IyccP01EGTYu6FoOJBZjmQDk5+0Ks+8QBKGPxEu1HKaKD6KGW7KtdXEMt12phWqFDo+YO7fpucMik3TNJtbRYk2hWEd4ZbR6xkWvhq0SFj7xZzxcZ6coyD9P9RPIiWY877SXiVrUv7KHTL4gsVf3eAh5veeUSVqGYSW46eLR51fVlaaiToBLSeKmHrHqZn4I8S3ZHPH+nkIlhhMnJxzCR8qNBzpxLjWF1ZcnZ7qd8Eu0dr+JOWdqmG5CBQecU5svBLl7VAq9B74QpjokaZmFIY1r75xJLtL5/U+UUyHieXLHCBdDEwiFDQu+lKa5Zx0+pz5H9YqSbOTkR1iYyUp+ZXIQt0ESGfs8f1eJJEpUyictukasoSflS+9WXvzg9Ks5ABVlRktUng9BuGzPSAk6CRBY7vSl6uWqTv2a12axdSnCKhnowHg+3byEW7LZnqzau/iS2zXdTRoLSrEcKK6YhkkHYdpfx3wq7CB6pg7xVkQcX5R83gyRzhHvicZk1SzmST1LtyyhpvieMOFDE6kMzJNAHzD67tc4BWKwMTMmZJIwvmpX0GfIbYtw1FWyfMnLSLEu04FIl/dSkHjn5QxicyEA5t5Qu2SSCvEcvmUs5Abo6F5Baif7eH1hWWHJ2v8j8MqVP/AUvJXxM84FyLOUqdnGoix8eCd3sqFpuKHr3WFLluizzAFKQHOoLeUN9yXTZJIBKEqWwqa5NtgFYbuCshXo8Ml23UUscI8/OEqbH5Jxa+PwGpK/iF8h7yiaez0zjJMsx1MSBnHW21sibVnEyaAlyQABUx5J2ovoWmaqYt/8ATynShORWdQN6tT9lAahJhq7Z3yBKKcRCNSPmVuT738fKLwtBmFyyQAyEDJILsBvzJOpEMwK3ZpriiuuaqYtUxVS77nyAGwaDhECR3iM6dcvq8EEy8KANTU+nvdA9STRW1/MinSK4uxHRKuW1NkELlU+JP3kluVfIGKlmrSJ5CChYUksxBrRiIXLaaHx+S/ZpipcwHQ0UNCkliCOvAwesicYxI+ZPzJ1I1B20cgjfQMIqrsomJC0MBQ6UOo2RLdstSFBYanzVdwTV2er7du6JpSsbQVs6SaooQ9KMQPmTXaKtl0g5YlAJxpBKcinPPOh1BrzeK0uSCBMQ6gWfSmhrqN+/fF+yoKe8lyk/MGZ/oR673hCewZbQUlSkkApmBjl3SfGMir8AmqQW9/hjcN5iaQPvlOJKU7VAngkg+kJd7q/9UVfdMo9Hh1t+Y/MPAH/yhIv1LWgvkQgkHYCB0r4R6WUjxivhxKmk54VNxJHo8RT5hUdwEWrcMM2a2Sj+sVmoYU2PSOAmkTIR0jUitIsSkk9YFsJE8oFmDAbdTHUmwD5lM20+68BEtlSWdhm22J7WkpScLYgwfNifbwpyd0MS1ZPLWhAckJ3keQ9ax2m9QP8AbSSTqou/1G7LdC+g4lN8xzJJJrBK3IUkUcVbZt2c/COuCujJ6DMu046TFlwHIByauXyjoIp3vaAf5YWpCWc90KKsQBqrENo4xQ7Mo75GgChxcGJr5HeSdClNN2HC/wDjA1U6O9xspIMupAWSEhiafaQGIB2E66GBMy1KxO+Tj9v0bKDIk90/iz4a+b8oEWmVXLVofCQE0V7TPUoZnIPzAr4mOLIlo6VLqeo+nvZE1nqeLw2T1oVGL5bL8qsEbsmEKitZZLwVsdnrWIZyo9CER2uFeRhwsqw0I11OAGDwxyJi+HExPGdGyQsOmY0BL1tuKj0957BGploLEqNAHgDf9t+FJUo/MznjsG4RyU3LSBhBJ7EbtZbTNn4AaJOXCpgCQSsgfepxoB0JeLNnSTjWrV/MA+JaJbllusKOQxK/t/YRfBcI/gRN8mc3izqAyxJQngDWBk8FwDoAG4CvjWL4W60j8RUfH9oqKl6mpBJO8a+BMMhrQEvkksimLGog1JlS1jTEdhY9FM9dPKBCJNW3Z7qj0i3KTlw27zUe3hUx0Andq1WdeFQeWpnGWeRDsx3HMZE5wy/6MllS1O74SK8iSKHcdnGF6yWo4WUcSDzb6efhBa7VmWCpCsSTmnN8s0n5tN+x8omm7/I1Kg3dE0pooDNnoPAGigdN+sMFmKQoghgeYI0IY8awKu+3SlsFOlxQs4I3FqtqFBxug7JsSVp/lqSW35HdqB+kLVsTNrydG5wahVOD+MajoS5gp8NZ4FJHIvGQf+oG/kXrwQ6VbcxxDN4iEi+nIE/LEVpAP3WYequcOd8qIkzCPm+z+Y0HiYW02QTRl/KRRA2tQq8T4mPXyKyGDoTb3USsrYh+9yyfziKzAcmJcbq/WLtus6jhQkEqTiIJyKaMx5HnxgdLmAKcEqDV3DUB4RRQmSWMVP5fflFqwB07wac6eZiCyDvqB4dWixZZbEA0AJCt41b3rC5DIh67rIEhL5NjO2tQ39P/ACEUb1JIU2pHUn9o6mW9SgtQzd24N9BG1I/lOK1SSeZPm0J3ytjfBSuOzAzmZ8OfKtBochzi92rZCAHGImnFi53VLR3cYEoufmZzz7zcu71MD+0M0LmbcFE+B/5FR4tBr7sgL1AhuefhWFHUsfzD6s/XZDFb7MDhYUD+LEDkPKEuyrq2n0r74w83RN+LKD5pFeT16EvHM6p2bG7VAeR3lkaZgflNc9tfCKFushAOlae9czBcS8BWr7u3r6eMd3pKCgkjIuRvo/WkcUqYXaFiXJxVGbeTxGiSQX0d+YNRDMLs+HKQVUWurHQOPABj/UIozrMxcUxZtodCOYg1kNwsmu5OsH7HKeAV0mgfafTwhqscl4jzPZbD2hSwy25QVC2ED7OholmTISmC9kk2ZQb1B+TkeIEI3bu8O6EjMn9IZ7RPZPCvgR6x5vfNq+JPGwK8qw76eNzv4F5HxizJ6cMvDuSP8kk+Rju5P9pStiFA/wBWGILQtpZfc3URZuBDy5qXzwjq8WS1AmW5A5RwzBuwD1MSz5QASrT5VcqP6xFPOKYv83rF+wHFillu8PHT3ugm62cSsgnAonM9C4Gx/wBX8YvIld0KfMOkDM7a6MaP7HE2y4yXBdJFNe62XLzER2S0F3W7uzNlpyDRyW1o7F06LdnmqxPrs2jY2UHbB99Py6p+j84pIs6vsgakUc+Ltt5ERJZLQqn6t+kRz2UpjMmwhSfiSjvILs+0ihB/EK74vXbbmU01ASMirfvLMebbneKdw2nCoEOHzGh4b/PlB21WMUWhmOmjbD6HTrCU2BL4YTloLUXTi3gVAiMijKQlh3kp3FwR0pGQ1ZEIcP5QsdpgTLEsFjMmIS+oDuSOABjpQShISkUFAw0GTN0ie95bzJX4cSumFP8A2iO97eiQj4izQhmGZOYaPbfbPPXQkW9cpCipamKapDl3LnJtXPWFq0TwVFKQwOIk8iTrziS8rSuctamJc5Z6U8Iqy7OpLqUkgMakEZgiEJK7ZQrqiaRNqFbWflSCE6hxF6tC/IUQH0gzd84LSEkwGSNbGQlei3YZzKA206/vBoLwywAKAsf7cxt+jwIkWfwIptbIc4sY2khtCCrdp9ImlsoWjieRiJSXdnPQU6AQNtYLl8/TXxaLymzDF3Ox9pYeI3RZUETE1HN6cCwpzglLiwZR5IWrMrCa0csG2bfe+Gvs8VAlQ9sMR8PdYBWqyYVBhXgfPX3ybuy6QmWuYcku3FnbqfCCzSTjYEFTI72QE94B0TCMqsff/IbYmu1SVEy1JfAxS21j3X315cI3Z5yGwLHdJIcZpJq9Ps1L7I4tdimyWWkYg+IKSxptJFK7cmDb4R4oZ07B9824mcFZpSkMdoLP1cjTLdFyZZ+7i9l6+bxzbLEJqApAYF2b7Kj/APGrZWqVepiayLKpJ2gh+RIPvdGl0qDiwfYJeGaEnIsx8ve2HS77LuhalWXEcY0ZvD30h9sSAUgjURPkdsfdRODJYRRtIgrOgVagawBxAO9CcJ3wiTv9x2qCa6aVMelLszgwhX9ZMK1NTP34RV9O6dAZlcQbeC/5ak7Ep8wIvdllgpW+dPfWBNsLp/Ml+hCm8Izs/acCm0LjyIiyUbxuiSLrISy5jrNKVi9KWxBGjHZugfNYFY2fuX3fTfE9nmuk1zBDbfdI5OIUWGbUSSFgHRxoDTLcR67oG3nI+GRMSWC/M8NddhYwcuppiQlX2gBwUkUPMRAqT3lSluRmnEKNsNXcU8dGhUZUwpKzu5bwxgBWY9vsi6uSy8JyUxTx1HB25K3QEs5QhXeRMRhOYwzAx1bukCg1OohtkSUzUDCtJYuM0kK1HeAd30eFZI0/0YcZHN3TAk4VEtpu5vDzctoB7iqgjrnUQkWmQQUkgg6vSutDzPWC1yWyrVDZH3u84lunYya5RGSZJWkkAOBlR43BOzzApIO7bGQ7hF+SXm14FC3fOn8k3zlx512ymH4hDlhlXdG4yPWykmMVVzCGIJBw5gsesavSYSpQJLBVA9BTQRuMjkRsuiAfY5eZjuwHvDl5iNRkdl0BHtDc3y8B6RPafmmDT4aTzIDnjG4yPP8AP8+S/wAAaw/Krcoeo8oI3Of5h96xuMgsvTBxly/5YExQAADDIRYsn/s0b116zPoOkZGQv+1GfZCvNX5l/wDaDPZ1RMxSSXTgJw6Oyatk8bjI3gzNlATNGEAYlJdgz55tnFudKSJgYAOtL0FXd3jcZCpdhI4QgABgB3dOEHLt/wBpPARkZCn2OXRYmiKkwVEZGRw3ghWKQidph318I1GQ/F7kD4YqH5ZfFXnA+zGvT1jcZHpx6ZDLtBi0iss6kF9/GKkv/r6RqMgI+1DX7mNfZ5VFe9YsX3/uHcqm7u6RkZE0f6jGS9oMvP5h+UHm0GezWR3oHmYyMjZfYjR7YblVsxerYWerVamykVOzxy96xkZEsuhsfI/2Idwc/MxkZGRxCH2f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2" descr="data:image/jpeg;base64,/9j/4AAQSkZJRgABAQAAAQABAAD/2wCEAAkGBxQTEhUUExQUFhQXFxcYGBgXFBQUHBccFxcXFxwUFBcYHCggGhwlHBcXITEhJSksLi4uFx8zODMsNygtLisBCgoKDg0OGxAQGiwkICQsLCwsLCwsLCwsLCwsLCwsLCwsLCwsLCwsLCwsLCwsLCwsLCwsLCwsLCwsLCwsLCwsLP/AABEIAPsAyQMBIgACEQEDEQH/xAAcAAACAgMBAQAAAAAAAAAAAAAEBQMGAQIHAAj/xAA6EAABAwIEAwYEBAUEAwAAAAABAAIRAwQFEiExQVFhBiJxgZGhE7HB8DJC0eEHFBVS8RYjYnIkU7L/xAAZAQADAQEBAAAAAAAAAAAAAAACAwQBAAX/xAAmEQACAgIBAwQCAwAAAAAAAAAAAQIRAyExEhNBBDJRYRQiBXGB/9oADAMBAAIRAxEAPwCpvwltS6ynYNn3TTE+y1LIDEHmEVToUzcFw0dkI36hNba1Ja4ud3eA6p4k5NiNkaTy0+R5oVWTtiBmbG+qraYjjC8swvLTjC8swvALjjCyGraFJTHVC3RqVkMLVGGkNp19ih6jXD8uv3qEvvRGdtmgatsmkqLOVltwdiheb4NWM2LViFu6o4AR1BUrSY23Pss7/wBHdr7Bl6EaADoYn0WlW1I1GyOOWMgZY2gSF5b5VrCaAYXoWVhccYXlleXHGq8sryw4vbcMrh2drjGseHJb1sRuQ0gtV6sgwtbT0mAfVZxS0pmnmAGkj0S0YcauWVKhLnBBimTwPoukOwxpyiPxR7osYdRpNdsIndH1HHKyFhN8dqsc6WxPRKURx4LdrZ4LVoUzWIZSoJRs9lHL2J+SmZh2bUSOgkz9R7oi1pCdZProoL3FHyQwBrRxIBJUc5OT0URikgK4oOBjcDbgR6qa1qnYn5L1rTq1TABMqw4b2QqP/GYQuSXIyMJS4QhqW7XnQZT6g/uo/wCnmePmNPVdMs+xNIDWSU0odjqfN3nBSu9EavTyOVW1k78JbO3qDsVNUptILZgAkdRxj5rq47IN6dCq32i7COhz6X4t45rllRksEkiiMw8EkmQ3kP1UtKm4mGt7vUk+YUV0K1F0VARHOdUVZYxrAATH8oV9MxcWJicp8xCX1bM8P1VmbQc/Uyeon6oC6tJ0Op4Hj6o8eZrTBnjT2ivPbC1RldmsHfqhXBWRdkzVGiwtlhEYYWIWyxC44u4va9N7S2TAj2U9PtE/K+m6ZmVbMMw1rmkuGpJjy0Ul12aZkzQJ4+aXZhU/9QDLTPFsT5JlWyV2nXuuHBUrtLa/DrEDZC2WKVKQhp05FFWjiTFsOFI6Okdd0tfA4oi7uHVT3tl6lat4hInla0h8Ma8kFN4W5rga+ikqWR/L9EIbNx3lJ6m+WO6Ug3DquZ0Sm+G4H8Qlzvwz8kBhFp3so8/0V9sKYyADSEmc64HYsfVtkdjaNaAGgBWPDrfRK6NNP7BTN2WxVDOhQARNGlBWLdG0WLKNbowKK0qUEypMWKlJG4CO7spHans2y4pkEDPGhXD8WsH29QtcIIK+mrigqL287Ntr0y4AZ2jQxv0W45uDp8G5MamrXJx2jidUaZzHKTCPpXjjqXE9CPkgLjDXMdoNtx9E0w4S3K4SPQhUuqJEnYRSa2q2DEjb/KT4haua7VMbdmR/T70PVFXtMO7p2P4T9CmYslOheTHasq6wpazIJB0IMKNXEhqvQsr0Lji/2XbCAw7ZTqPHdPrftg15qCdxI+S5UAmuG4JXqDM1pa0fmOnohaSMJ+09w15BG6QPKNv7dzHQ7VAkIJypDMcdngOZhFWj2jYT6oUQUxtWtaJdr04DxUkilDa2rNyyWgDnE/VJ7/ERMMHnxXsUvCW/2t2A5pPanM/QffNYo+Tmy3dn6c6lXHDWKr4P3QArZZVYA2jjKmybZbiVIY0qWqcWlJJaN9TnRzfUJ5YVmuGhB8DKVTHpoY0GplbsQlsm1CmjgrFZZUjdgXiFkrBanEhBWYld1QzSE1qIWo1IminHKjkva/CPg1Q6JY4wf1SK+w8shzBI2I/RdX7TYcK1FzTuBIXMWVoblfqNWnmCNNeiKEmZlSsT3FP8zT4j9twtXPzN6JpWZTd+YtIG8T6lAOty3UFrhxj6pilsU1aE942YP2f3QRCbX9PL/wBXbdCgqNAvdA3XpYpXE8/JGpA7NxKe/wAq3ogLnCnsEmCtPiv5H0KNizrjba1brlZ6BA4x2koMaWiD0C5j/Mv/ALnepWrQSu6aOWwvErr4r52CW1eSmeVFn4Dfmp5lEUSULYcdTwG3qm9rZNPeedBwGw8eqFsxx05TAk9Fvid7lECNNh15+PySHtjeELMcug50DYaKfCLcAdUlacz/ADVmtKcCVstKjce3YypVMpGkngBxTihg76utSrHJrdh+qSWjolxTrCsV1/KBzc6PQcUiWuCmO9MzX7LuGrHE9CENQu61B2kiFesKuzU0bUok8ocJjSJk/JaYrYMqS2pT+HU4Ed5rvB36wUPW/IXSlwT9msfNRve3Vxs7xcfw+s6jW+Gea6ZhBJaEPDGNJrY+N1Cgq4zSZ+NwCCvXQCVSr6i+o8wSdeA+q7uMDsxLxUx+gTAqN81tQvWP/C4HwKolDswXGXFw8NE2t+zwbqyq5rxqCQPoubs1Rrge3Y0K5B2le1lR8D82o9v09F1WhXe5pbUEVG6O5O5Pb0P0XJe11QNu3NcJHKY8wVmPmjMvFmlNjKjdvvx+hQFxh4brmeOsA/oUfb4e2O7UeOjhPnosVxVp6iKjePNM/oSJS4kFp1Hh7wpcApRW15fVZugHHMzjwO4I4KCzusjp+wq8EtUTZ4+S73FowgHLtqhP5dvIISnjwgDMIKm/qDOYVJIUujTkwFLUbGgW1mIBPl9SfRRVEUtsNaIXKMHdTOCEuTDUiY2BMLvTeAPvQc0uurkuPTgtHFaEJaQTbYRhrZeFc7O2zBVXBWd6V0TAaYgaSeASsrH4VoruMsexhy7JLZW1SpO8xI1j5rqR7NmoZqbbgcFLR7JFp7joHKEtZUkMeK3ZQsJ7P3QeQ0aHKc8d5pBBBY78uu54jRX+vVuaLvhva+5p6EPYO8OjuoTvDez7mfmb5NTSrRyt3JQSn1B44KH2ULF7P/eY9siQDBEETwK6Z2cp9xs8lSr+DUa3cl2qv+HNytAHJAuRsvaD41SLhDR4wqxVum0hq5tMDcu+gV1DZnmqB2g7JMzOOd0uBHfJeBJmRy5Lkt7BT1QTZdrbMuyfzhzf8gwD3anFe7I17rmnZ7fk4fULk9bsXcsL2isPgPcHZM5aN5Di0wDHCJ4KOl8a3rxblxZOtOdOsA6JssarTFQnK9o66Tnyu6EH78Vx3+KBy3gj+xp9yuuYNUc+kHOYWGNjC4//ABYqf+aRyYwfM/VBiX7B5n+oNgWNFujtW7dR1B3ViqPa5mZhnnz8CFzajXyuHIpzZ4gWnQwmzgIhIZ3xH4gNem37JXWbqDwOhRr64d0ndDvI8tZCPC6YOVWhc8R5LGY8ypbod7n15qFekuDz3yF0zoB1P0W72ak+MeSiadlPU+n0CBjEC1UHet0hHPbqha+rvNTzY6CAHsiAvCjpKJv2RHip67AGCNyEtsZGN2a4SYldC7L14hc8sRBKt2BXMEJeTaHYdM6xZ1wQmNNoKquGXMgKy2NSVGW9KDQ1LccqfDpucdITmjACpXb3ExLafAn1jX9PVFQK5E2E3JfWzRsul2E5dlxJ+MinUaA8NcToPH5LpHZztISACdgtarZrVqkW2kVLcW7XDvAEJbaXgqNLgQY5bJjb3IcFkX4ETi1sA/0/T/KXDoDp6FRjs3SDsxEu5pyGwslyPpF9cgN1sANF89fxXH/nv8G//IX0XXfovn/+IZH9Re7eMvs0IsepGzuUdlCG8I9i9iGtSdtBPopKDZITm7QtRp0HU2mFq4ozJLdtoQlb8R8fv2WY9s3JwDVh9+KgRLuIUOXovRg9HnzWye3bJjmNPEaqVrtAoKboMqd3Pgdx16LJmwJ7e1zPI8/aUvvLYtdKcWFbKHH/AIz46EEIW+uA8+QhRSlbKox0J78SF6ic0A7AeGq2JDnQeeqHoXeSrmAkTtvotq0ZdMLtwJ0TW0qwQl3x2OqHJqNOEcNdEbSCBobB+S7YHe7BXbD7jQLmeDO1Cvdo4tZmKkmqZdCVosr7mGkqh9prE3BBzlrmzGk7pncY61ujnAffBQDHGGIA6TGqHaGQi5PRU7bsdUe8kNDneeqtGEdknVm1KVcOpyPymD58COic2GMkHuxPTX5J5bYiD3iCDseH3qttyDeOcE6FXYfsvVtWmm980xMEcZ6cE4uCaNQf2nZMLe/a7RYxKiKjCOO4XNKvsn7kuv8AZaCbe4kLL3pJhtxpCOdVRddoXLDUtGt5WgHwXGO1dAPPxf7nOJ8Bsus3E1CWgxIOq532/oi3oCmNXVNJ5AHX2AWQdsNpJbOaEZszufsETaU/0XrZmh8Y9k2srTQFUSJomaLdMvEpZXZGnJNqroIPKPsoPE28ec/4RYuQMr0K3nisZysFar00jzmzclb0TOnP2Wi2Ywpcthx0EUncD1QJfM8xw+oRtPUjgeKHxKzLXTsVJJbKYsW1HQShpRph3ioK1sRrwWpmSRLhX4j4KxWg1CrmGu7/AJKxWx1CCY3FwO7RuV2iv9iGvtWg9fkf1XP6NRWPDr8inlnipZorgyuYpg7viyasD/kCfQymOH4fTdDXVXkxwgDy47dfonF5ZfEbzSV2CVWmWT5z7FDdrZVimoPgs2HdmaZMsq1ASAD3wfSQjLbAqoBDa5dDi6cg2HDfw9EgsMSuqX4qTnAchKc2uMVDtQqa8xHvKGoljyt8NBbLS5pElxD2/wDEQd+XFF2faNub4b5zcCQdR1U9pTqv1cI8TP6pza24jVZXwS5ssWv2p/0KbVneqcs0jzAd9US4lG1GATA3UBboSuoR1WC0qoYXEuDQBqTwG/0XHO2eL/zFZ1QE5B3WTynV3mrv20xfuuoAAQdXcTmA7vhAHquaXrcxDRz1T8aRNkk3oitG7dSnZEMA8z+iEw+1Ln7QAfVG1XzIA0Bjx1Wt7OS0B347o5HT6oW5Oak0neQD6fsjbwTSI+9ErdU7kdfknYuUIy8MXvC0Uj9lGvSXB5z5JXiPFOMOwGrUGaMreZmT4BJ51XXcLbFs0wDpr6QktW9jHKuDmNXD3B+VsnbgpbyrJDagghup+SulC3aGvqEAQ4nlo3f5ql4hctcHuI1eSYPAfljyhLlFUFCbsT3VplMjZa0zpqJHyUtpe6QdeC9A3Go4jkp3ZUha4ZHgjaU7t6iU1Hb8QtrW4y6cOC17R0HTLPbV0ys7vXdVqnWU9KuQZSmrKLOmYXdCBKsFkWmCua4diWis+E4uNJKRKBRB2X62Z0CPFu2NQEhtcQGUapjZ4kDpK2NeQckZPaDvgAbLQhYdcIavcgDdZKkLUZeTFV2qGu64DTJ0AUNW6A4qodrO0Aymkw9528cBy8ShSsY3SK9jFz8Rz3nYuJ/T2VeaRrl0JO+515dVPjFxs3gNERg1mD33bN+f7Jy0hHLGFrQFKnJ3j3OwS8aDXoib+vsOZk/fooTSkkBDHYctApfq4cP1Su7EffNNKrMu/FL6rCZ+9lVi95Ll9oueFopnU3HYE+SjyHkfReiuCB8mxXRMG7QsNJrcwDgIgmNhCoNS3cNwfHgtGjSUDq7Np0WjEMXzMfTnVzvbc/L3STHxDJ2LtB4Dkl8aj1Wt2TUO50BAn/PEJE5IbCApBIKLbVI7w3G6kFo0jvOg8x9V5luBsdNZlKbTHJMHqGdRsfYrTX7+SlqUCAZ25/VQtP7/AEK43yMLZyNYUJbt2REJDKEH0DHFHW9YjZyU03qam5CxqdFqtMbqN6o627SPbuPdVOm9FMk7JbQxSLm3tnA1aZQVz2scQ50GGgk9AOKRULFzipe1VuKFhUdsX5WDwJ19gsSTaRkpUmwI9tX135KYMayTp6BQtd395jvE9eCRdnKORrnnTh+yd2YGXMdiTJ6Dl4pzioukTxlKStkVO0L6knaYH1I68JTh7wO6IytG3LoobcwM8d491jfl+6ntaGZwbvHeeeZOsffRLkxkEBXc5mzuYn1TKgzjxMICqM1XoP3KZZ425fIrcfKMybTF+MtGURuAfLl7yhsNph51gT7xsosWuS4T1aPmdfVEYUYc3wn22VUffZJL2UPsMwhpJAA1R/8AQRy9l6xuWSHcdE1/qbeQVe6ITlDcQqAahpHh9IUFWo13AMPt6cFo18QtsoI6HSYSOn4Kep+QZ7XgTw5jUI2yNN/Q8+R4FCuBZt5/uOKzTpBxlsBx8wUqcWNhJcGWUYdlcIkx84PspW2LjIAMidPT9Vh1UHRwh3pMdUbSxPvA8Yjrw39EttjUkR0sLLqDncPlsYVbNEh0Hn9hX/BLlop1GH8Lp1PAkR7Qqrd0gHSDqXEDwGg9lsZcmSjwSNpaKXLoiLehLM3AaH0n9V74UhLsckD06anptW1GmZR1KylwmfJc2EkR0KUqz4PhJdGk/JFYP2ZmHP06K7WGEw0agDwSm7GaQks8GA1drHDgqV/Farm+DSGgkuI8BA08SuqvpNAK412+uviXjgPyAN89z8/Zdj91gZfbQoZRlgpt47nlJ1PoE0aASGD8I+XXqUsp1MoHr48ExsauRpcdymti0gqtWySTGbYDl08eaOs25WxPedq778UloGXZjwJI6nn4D5pvYS4k/fP6+yFrQSZA9sOJ6/qmmHsBOu2v6pVVfqf+37fIhFCtDWkcP8Loco7Jwxfids3LI4ucfIKbDbMuII4mFG7UgHYCfedE7sKjWwOSpxbkSZdQJbfA3ycrjESFB/T6/P2Viw/GmZeHJT/1Kn09QrEiJnF2a8fvqts3Dy3UbB09/kpWs6JQ4kDZ6jigao+G/QnKT6FEiR9+yzXYKjS2eHvzWHGl3VO5g8jz8eRQQupIB9eXRb2xzNNN2hHtGxS18tMHcJbgOjk+Sz4Zc7g8dfPmPL5KO7pgERvM+vJKrS51HkE6w5wfUAJjgElqh62SWziBHAouhQko7+nf7jWeZ8Fa8HwJhILhokORQolXsbBxcNNOauWH4O0AECXc1YKeG02jRohTfy8bafJDdheDXD6QbujqtwAEuIIW5ZO505LGzaIby5ysJ4rhVzVNStUefzVHO8th7CV1jtdiGSk88mmPRcepkkE89ugCPHwxeTlE9IyZ4A6eSkqXEzwA4oWo6BAUQqzPIHTqeqYl5AfwOKFbUczoBy6KxYS30009z9PRU6yfNQffVXTDDAHn7NAXSMQmvqsOiefv/hYtbrSOo+f+UFjdX/ed4gffqoLWrDp9FyRzY/ti0nNtwhHPtJaYJInRVx10c+Y6CRsrpYXLPhgDXb2j6qjAtsm9Q/1QI3AnktAJ1Ck/0/W/uKslliVPNrHdRv8AUWcwqmRHCWPPIx0UzakBQZ44rdtUHgJ1SxwSyDJBWHNHSVCGDQgx6KRjyOMrDiGvSObON+I5iVi7tg9ucAbc4+SNADttCo6ehjgdVxwioyH8dDsmVsHSCN1PcWozZh5oljIHl9+SFxDU2kdG7H2LKlD4pJdUJh08COA6J1RBY5VL+G+IZKxou2qDT/sNvUfJdCu7XovPyx6ZUejin1RTCrJ8hSvbCDw7QwmVw3RAmGwE1FBdVtFI8IS5P4jyC5sJFG7aVswLeABXPSdug+/qr92gpEtceJVGvKBaUzG9ATWwOu/3WGrS4Oi1a5PS0Ib2E2T4qDxVzwmvETwn78NlSmNIdKueEsD2Sd9/KI+aXMOJXu04y13dRp1G6gsaoAk66pr2ytwC08gPQgfVILafFGtoW9Ohrcd5sDRR08QqNGUEhaUKbiZO3XRMbNlJ7g15jrz8SqsTj/pLmT/wBZiVXgTPHqiP5645O9CrdhuBUmnNEneTqmfwmdFTf0Ss51/IDothhw806+At20VzwMYpoQnDuZUZw8jafvmrH/Lr38ugeKQXUitst3NIlS1LYkabp+62WrbeEPbkbaEfw+PPfovMp8ImPknD7bU9VGKOmyxwkdaF9vUcxwe0wWkEGNiNQfULvWCXzLu3ZVb+Yd4cnDQg+a4iLdXD+HeMfArGm49ypHk4beu3op82JtXQ/DOnVl9NsWOlHPbIUlRwK1adFD0lnU2L6tHVA31GGHxT1zZQ13bghY4sNSKDiVlmYPTzVKxOz1IOi6ddW5BcB6c+oVUxWxmZ0PzXRtDKTRza9tS0kGfvkhabY34K04lSLHZHiWnUcx/1KTVcP4tJI9wq4vWyOa3oktKWaPD7KsXZ6pllh4fJVa0L2GCDCaYZeFtVpPgeoKXki+BmOS5GnadkgcdI8lVKNPKdCr9ilAOaOR0VQuaBE8kOKTqjc0VyQ1KriQCdOS2eIQdXNm6oinmO6tjpEEtsZUMerNp5Wu247lCf1it/7HIW1OpCk+AnwlGtk8o70XAHos/ECZ1aQ5IZ9MTsvf6YvweZ3JIga6VJCZ2Vu2Ngj6du3kEqUYLwGsshHRtiei3fahOK9IAaBBFoQdtM3vMVVqUIfKm1xSEbJPX0OiYvTxkjvyGZLAstEajSFA15W4cUL9Khi9Qy/wCE9oMzBmPeAgpmzFxzXMqNUjYouncO5lRT/jo3aK4eudbOjMxYc1ucTB4rnzLl39xUzbl39xU8v49fI+PrPot13XaUlxKmCJB9UvNd3MrDqpjdB+EkH+UxHjltMJOaB24KxXplAOaqI+ljRLP1DcrFL7OVqLNNsqkpN3Qy9LE1Z2S21YloDuWv6obELWZ00kj0W7EUEh+kSHr1DaK5WshMwtHW2myd3DBOyhqBb2Ncgdz6EdO1gqX+X8UwctYXdkFzP//Z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4" descr="data:image/jpeg;base64,/9j/4AAQSkZJRgABAQAAAQABAAD/2wCEAAkGBxQTEhUUExQUFhQXFxcYGBgXFBQUHBccFxcXFxwUFBcYHCggGhwlHBcXITEhJSksLi4uFx8zODMsNygtLisBCgoKDg0OGxAQGiwkICQsLCwsLCwsLCwsLCwsLCwsLCwsLCwsLCwsLCwsLCwsLCwsLCwsLCwsLCwsLCwsLCwsLP/AABEIAPsAyQMBIgACEQEDEQH/xAAcAAACAgMBAQAAAAAAAAAAAAAEBQMGAQIHAAj/xAA6EAABAwIEAwYEBAUEAwAAAAABAAIRAwQFEiExQVFhBiJxgZGhE7HB8DJC0eEHFBVS8RYjYnIkU7L/xAAZAQADAQEBAAAAAAAAAAAAAAACAwQBAAX/xAAmEQACAgIBAwQCAwAAAAAAAAAAAQIRAyExEhNBBDJRYRQiBXGB/9oADAMBAAIRAxEAPwCpvwltS6ynYNn3TTE+y1LIDEHmEVToUzcFw0dkI36hNba1Ja4ud3eA6p4k5NiNkaTy0+R5oVWTtiBmbG+qraYjjC8swvLTjC8swvALjjCyGraFJTHVC3RqVkMLVGGkNp19ih6jXD8uv3qEvvRGdtmgatsmkqLOVltwdiheb4NWM2LViFu6o4AR1BUrSY23Pss7/wBHdr7Bl6EaADoYn0WlW1I1GyOOWMgZY2gSF5b5VrCaAYXoWVhccYXlleXHGq8sryw4vbcMrh2drjGseHJb1sRuQ0gtV6sgwtbT0mAfVZxS0pmnmAGkj0S0YcauWVKhLnBBimTwPoukOwxpyiPxR7osYdRpNdsIndH1HHKyFhN8dqsc6WxPRKURx4LdrZ4LVoUzWIZSoJRs9lHL2J+SmZh2bUSOgkz9R7oi1pCdZProoL3FHyQwBrRxIBJUc5OT0URikgK4oOBjcDbgR6qa1qnYn5L1rTq1TABMqw4b2QqP/GYQuSXIyMJS4QhqW7XnQZT6g/uo/wCnmePmNPVdMs+xNIDWSU0odjqfN3nBSu9EavTyOVW1k78JbO3qDsVNUptILZgAkdRxj5rq47IN6dCq32i7COhz6X4t45rllRksEkiiMw8EkmQ3kP1UtKm4mGt7vUk+YUV0K1F0VARHOdUVZYxrAATH8oV9MxcWJicp8xCX1bM8P1VmbQc/Uyeon6oC6tJ0Op4Hj6o8eZrTBnjT2ivPbC1RldmsHfqhXBWRdkzVGiwtlhEYYWIWyxC44u4va9N7S2TAj2U9PtE/K+m6ZmVbMMw1rmkuGpJjy0Ul12aZkzQJ4+aXZhU/9QDLTPFsT5JlWyV2nXuuHBUrtLa/DrEDZC2WKVKQhp05FFWjiTFsOFI6Okdd0tfA4oi7uHVT3tl6lat4hInla0h8Ma8kFN4W5rga+ikqWR/L9EIbNx3lJ6m+WO6Ug3DquZ0Sm+G4H8Qlzvwz8kBhFp3so8/0V9sKYyADSEmc64HYsfVtkdjaNaAGgBWPDrfRK6NNP7BTN2WxVDOhQARNGlBWLdG0WLKNbowKK0qUEypMWKlJG4CO7spHans2y4pkEDPGhXD8WsH29QtcIIK+mrigqL287Ntr0y4AZ2jQxv0W45uDp8G5MamrXJx2jidUaZzHKTCPpXjjqXE9CPkgLjDXMdoNtx9E0w4S3K4SPQhUuqJEnYRSa2q2DEjb/KT4haua7VMbdmR/T70PVFXtMO7p2P4T9CmYslOheTHasq6wpazIJB0IMKNXEhqvQsr0Lji/2XbCAw7ZTqPHdPrftg15qCdxI+S5UAmuG4JXqDM1pa0fmOnohaSMJ+09w15BG6QPKNv7dzHQ7VAkIJypDMcdngOZhFWj2jYT6oUQUxtWtaJdr04DxUkilDa2rNyyWgDnE/VJ7/ERMMHnxXsUvCW/2t2A5pPanM/QffNYo+Tmy3dn6c6lXHDWKr4P3QArZZVYA2jjKmybZbiVIY0qWqcWlJJaN9TnRzfUJ5YVmuGhB8DKVTHpoY0GplbsQlsm1CmjgrFZZUjdgXiFkrBanEhBWYld1QzSE1qIWo1IminHKjkva/CPg1Q6JY4wf1SK+w8shzBI2I/RdX7TYcK1FzTuBIXMWVoblfqNWnmCNNeiKEmZlSsT3FP8zT4j9twtXPzN6JpWZTd+YtIG8T6lAOty3UFrhxj6pilsU1aE942YP2f3QRCbX9PL/wBXbdCgqNAvdA3XpYpXE8/JGpA7NxKe/wAq3ogLnCnsEmCtPiv5H0KNizrjba1brlZ6BA4x2koMaWiD0C5j/Mv/ALnepWrQSu6aOWwvErr4r52CW1eSmeVFn4Dfmp5lEUSULYcdTwG3qm9rZNPeedBwGw8eqFsxx05TAk9Fvid7lECNNh15+PySHtjeELMcug50DYaKfCLcAdUlacz/ADVmtKcCVstKjce3YypVMpGkngBxTihg76utSrHJrdh+qSWjolxTrCsV1/KBzc6PQcUiWuCmO9MzX7LuGrHE9CENQu61B2kiFesKuzU0bUok8ocJjSJk/JaYrYMqS2pT+HU4Ed5rvB36wUPW/IXSlwT9msfNRve3Vxs7xcfw+s6jW+Gea6ZhBJaEPDGNJrY+N1Cgq4zSZ+NwCCvXQCVSr6i+o8wSdeA+q7uMDsxLxUx+gTAqN81tQvWP/C4HwKolDswXGXFw8NE2t+zwbqyq5rxqCQPoubs1Rrge3Y0K5B2le1lR8D82o9v09F1WhXe5pbUEVG6O5O5Pb0P0XJe11QNu3NcJHKY8wVmPmjMvFmlNjKjdvvx+hQFxh4brmeOsA/oUfb4e2O7UeOjhPnosVxVp6iKjePNM/oSJS4kFp1Hh7wpcApRW15fVZugHHMzjwO4I4KCzusjp+wq8EtUTZ4+S73FowgHLtqhP5dvIISnjwgDMIKm/qDOYVJIUujTkwFLUbGgW1mIBPl9SfRRVEUtsNaIXKMHdTOCEuTDUiY2BMLvTeAPvQc0uurkuPTgtHFaEJaQTbYRhrZeFc7O2zBVXBWd6V0TAaYgaSeASsrH4VoruMsexhy7JLZW1SpO8xI1j5rqR7NmoZqbbgcFLR7JFp7joHKEtZUkMeK3ZQsJ7P3QeQ0aHKc8d5pBBBY78uu54jRX+vVuaLvhva+5p6EPYO8OjuoTvDez7mfmb5NTSrRyt3JQSn1B44KH2ULF7P/eY9siQDBEETwK6Z2cp9xs8lSr+DUa3cl2qv+HNytAHJAuRsvaD41SLhDR4wqxVum0hq5tMDcu+gV1DZnmqB2g7JMzOOd0uBHfJeBJmRy5Lkt7BT1QTZdrbMuyfzhzf8gwD3anFe7I17rmnZ7fk4fULk9bsXcsL2isPgPcHZM5aN5Di0wDHCJ4KOl8a3rxblxZOtOdOsA6JssarTFQnK9o66Tnyu6EH78Vx3+KBy3gj+xp9yuuYNUc+kHOYWGNjC4//ABYqf+aRyYwfM/VBiX7B5n+oNgWNFujtW7dR1B3ViqPa5mZhnnz8CFzajXyuHIpzZ4gWnQwmzgIhIZ3xH4gNem37JXWbqDwOhRr64d0ndDvI8tZCPC6YOVWhc8R5LGY8ypbod7n15qFekuDz3yF0zoB1P0W72ak+MeSiadlPU+n0CBjEC1UHet0hHPbqha+rvNTzY6CAHsiAvCjpKJv2RHip67AGCNyEtsZGN2a4SYldC7L14hc8sRBKt2BXMEJeTaHYdM6xZ1wQmNNoKquGXMgKy2NSVGW9KDQ1LccqfDpucdITmjACpXb3ExLafAn1jX9PVFQK5E2E3JfWzRsul2E5dlxJ+MinUaA8NcToPH5LpHZztISACdgtarZrVqkW2kVLcW7XDvAEJbaXgqNLgQY5bJjb3IcFkX4ETi1sA/0/T/KXDoDp6FRjs3SDsxEu5pyGwslyPpF9cgN1sANF89fxXH/nv8G//IX0XXfovn/+IZH9Re7eMvs0IsepGzuUdlCG8I9i9iGtSdtBPopKDZITm7QtRp0HU2mFq4ozJLdtoQlb8R8fv2WY9s3JwDVh9+KgRLuIUOXovRg9HnzWye3bJjmNPEaqVrtAoKboMqd3Pgdx16LJmwJ7e1zPI8/aUvvLYtdKcWFbKHH/AIz46EEIW+uA8+QhRSlbKox0J78SF6ic0A7AeGq2JDnQeeqHoXeSrmAkTtvotq0ZdMLtwJ0TW0qwQl3x2OqHJqNOEcNdEbSCBobB+S7YHe7BXbD7jQLmeDO1Cvdo4tZmKkmqZdCVosr7mGkqh9prE3BBzlrmzGk7pncY61ujnAffBQDHGGIA6TGqHaGQi5PRU7bsdUe8kNDneeqtGEdknVm1KVcOpyPymD58COic2GMkHuxPTX5J5bYiD3iCDseH3qttyDeOcE6FXYfsvVtWmm980xMEcZ6cE4uCaNQf2nZMLe/a7RYxKiKjCOO4XNKvsn7kuv8AZaCbe4kLL3pJhtxpCOdVRddoXLDUtGt5WgHwXGO1dAPPxf7nOJ8Bsus3E1CWgxIOq532/oi3oCmNXVNJ5AHX2AWQdsNpJbOaEZszufsETaU/0XrZmh8Y9k2srTQFUSJomaLdMvEpZXZGnJNqroIPKPsoPE28ec/4RYuQMr0K3nisZysFar00jzmzclb0TOnP2Wi2Ywpcthx0EUncD1QJfM8xw+oRtPUjgeKHxKzLXTsVJJbKYsW1HQShpRph3ioK1sRrwWpmSRLhX4j4KxWg1CrmGu7/AJKxWx1CCY3FwO7RuV2iv9iGvtWg9fkf1XP6NRWPDr8inlnipZorgyuYpg7viyasD/kCfQymOH4fTdDXVXkxwgDy47dfonF5ZfEbzSV2CVWmWT5z7FDdrZVimoPgs2HdmaZMsq1ASAD3wfSQjLbAqoBDa5dDi6cg2HDfw9EgsMSuqX4qTnAchKc2uMVDtQqa8xHvKGoljyt8NBbLS5pElxD2/wDEQd+XFF2faNub4b5zcCQdR1U9pTqv1cI8TP6pza24jVZXwS5ssWv2p/0KbVneqcs0jzAd9US4lG1GATA3UBboSuoR1WC0qoYXEuDQBqTwG/0XHO2eL/zFZ1QE5B3WTynV3mrv20xfuuoAAQdXcTmA7vhAHquaXrcxDRz1T8aRNkk3oitG7dSnZEMA8z+iEw+1Ln7QAfVG1XzIA0Bjx1Wt7OS0B347o5HT6oW5Oak0neQD6fsjbwTSI+9ErdU7kdfknYuUIy8MXvC0Uj9lGvSXB5z5JXiPFOMOwGrUGaMreZmT4BJ51XXcLbFs0wDpr6QktW9jHKuDmNXD3B+VsnbgpbyrJDagghup+SulC3aGvqEAQ4nlo3f5ql4hctcHuI1eSYPAfljyhLlFUFCbsT3VplMjZa0zpqJHyUtpe6QdeC9A3Go4jkp3ZUha4ZHgjaU7t6iU1Hb8QtrW4y6cOC17R0HTLPbV0ys7vXdVqnWU9KuQZSmrKLOmYXdCBKsFkWmCua4diWis+E4uNJKRKBRB2X62Z0CPFu2NQEhtcQGUapjZ4kDpK2NeQckZPaDvgAbLQhYdcIavcgDdZKkLUZeTFV2qGu64DTJ0AUNW6A4qodrO0Aymkw9528cBy8ShSsY3SK9jFz8Rz3nYuJ/T2VeaRrl0JO+515dVPjFxs3gNERg1mD33bN+f7Jy0hHLGFrQFKnJ3j3OwS8aDXoib+vsOZk/fooTSkkBDHYctApfq4cP1Su7EffNNKrMu/FL6rCZ+9lVi95Ll9oueFopnU3HYE+SjyHkfReiuCB8mxXRMG7QsNJrcwDgIgmNhCoNS3cNwfHgtGjSUDq7Np0WjEMXzMfTnVzvbc/L3STHxDJ2LtB4Dkl8aj1Wt2TUO50BAn/PEJE5IbCApBIKLbVI7w3G6kFo0jvOg8x9V5luBsdNZlKbTHJMHqGdRsfYrTX7+SlqUCAZ25/VQtP7/AEK43yMLZyNYUJbt2REJDKEH0DHFHW9YjZyU03qam5CxqdFqtMbqN6o627SPbuPdVOm9FMk7JbQxSLm3tnA1aZQVz2scQ50GGgk9AOKRULFzipe1VuKFhUdsX5WDwJ19gsSTaRkpUmwI9tX135KYMayTp6BQtd395jvE9eCRdnKORrnnTh+yd2YGXMdiTJ6Dl4pzioukTxlKStkVO0L6knaYH1I68JTh7wO6IytG3LoobcwM8d491jfl+6ntaGZwbvHeeeZOsffRLkxkEBXc5mzuYn1TKgzjxMICqM1XoP3KZZ425fIrcfKMybTF+MtGURuAfLl7yhsNph51gT7xsosWuS4T1aPmdfVEYUYc3wn22VUffZJL2UPsMwhpJAA1R/8AQRy9l6xuWSHcdE1/qbeQVe6ITlDcQqAahpHh9IUFWo13AMPt6cFo18QtsoI6HSYSOn4Kep+QZ7XgTw5jUI2yNN/Q8+R4FCuBZt5/uOKzTpBxlsBx8wUqcWNhJcGWUYdlcIkx84PspW2LjIAMidPT9Vh1UHRwh3pMdUbSxPvA8Yjrw39EttjUkR0sLLqDncPlsYVbNEh0Hn9hX/BLlop1GH8Lp1PAkR7Qqrd0gHSDqXEDwGg9lsZcmSjwSNpaKXLoiLehLM3AaH0n9V74UhLsckD06anptW1GmZR1KylwmfJc2EkR0KUqz4PhJdGk/JFYP2ZmHP06K7WGEw0agDwSm7GaQks8GA1drHDgqV/Farm+DSGgkuI8BA08SuqvpNAK412+uviXjgPyAN89z8/Zdj91gZfbQoZRlgpt47nlJ1PoE0aASGD8I+XXqUsp1MoHr48ExsauRpcdymti0gqtWySTGbYDl08eaOs25WxPedq778UloGXZjwJI6nn4D5pvYS4k/fP6+yFrQSZA9sOJ6/qmmHsBOu2v6pVVfqf+37fIhFCtDWkcP8Loco7Jwxfids3LI4ucfIKbDbMuII4mFG7UgHYCfedE7sKjWwOSpxbkSZdQJbfA3ycrjESFB/T6/P2Viw/GmZeHJT/1Kn09QrEiJnF2a8fvqts3Dy3UbB09/kpWs6JQ4kDZ6jigao+G/QnKT6FEiR9+yzXYKjS2eHvzWHGl3VO5g8jz8eRQQupIB9eXRb2xzNNN2hHtGxS18tMHcJbgOjk+Sz4Zc7g8dfPmPL5KO7pgERvM+vJKrS51HkE6w5wfUAJjgElqh62SWziBHAouhQko7+nf7jWeZ8Fa8HwJhILhokORQolXsbBxcNNOauWH4O0AECXc1YKeG02jRohTfy8bafJDdheDXD6QbujqtwAEuIIW5ZO505LGzaIby5ysJ4rhVzVNStUefzVHO8th7CV1jtdiGSk88mmPRcepkkE89ugCPHwxeTlE9IyZ4A6eSkqXEzwA4oWo6BAUQqzPIHTqeqYl5AfwOKFbUczoBy6KxYS30009z9PRU6yfNQffVXTDDAHn7NAXSMQmvqsOiefv/hYtbrSOo+f+UFjdX/ed4gffqoLWrDp9FyRzY/ti0nNtwhHPtJaYJInRVx10c+Y6CRsrpYXLPhgDXb2j6qjAtsm9Q/1QI3AnktAJ1Ck/0/W/uKslliVPNrHdRv8AUWcwqmRHCWPPIx0UzakBQZ44rdtUHgJ1SxwSyDJBWHNHSVCGDQgx6KRjyOMrDiGvSObON+I5iVi7tg9ucAbc4+SNADttCo6ehjgdVxwioyH8dDsmVsHSCN1PcWozZh5oljIHl9+SFxDU2kdG7H2LKlD4pJdUJh08COA6J1RBY5VL+G+IZKxou2qDT/sNvUfJdCu7XovPyx6ZUejin1RTCrJ8hSvbCDw7QwmVw3RAmGwE1FBdVtFI8IS5P4jyC5sJFG7aVswLeABXPSdug+/qr92gpEtceJVGvKBaUzG9ATWwOu/3WGrS4Oi1a5PS0Ib2E2T4qDxVzwmvETwn78NlSmNIdKueEsD2Sd9/KI+aXMOJXu04y13dRp1G6gsaoAk66pr2ytwC08gPQgfVILafFGtoW9Ohrcd5sDRR08QqNGUEhaUKbiZO3XRMbNlJ7g15jrz8SqsTj/pLmT/wBZiVXgTPHqiP5645O9CrdhuBUmnNEneTqmfwmdFTf0Ss51/IDothhw806+At20VzwMYpoQnDuZUZw8jafvmrH/Lr38ugeKQXUitst3NIlS1LYkabp+62WrbeEPbkbaEfw+PPfovMp8ImPknD7bU9VGKOmyxwkdaF9vUcxwe0wWkEGNiNQfULvWCXzLu3ZVb+Yd4cnDQg+a4iLdXD+HeMfArGm49ypHk4beu3op82JtXQ/DOnVl9NsWOlHPbIUlRwK1adFD0lnU2L6tHVA31GGHxT1zZQ13bghY4sNSKDiVlmYPTzVKxOz1IOi6ddW5BcB6c+oVUxWxmZ0PzXRtDKTRza9tS0kGfvkhabY34K04lSLHZHiWnUcx/1KTVcP4tJI9wq4vWyOa3oktKWaPD7KsXZ6pllh4fJVa0L2GCDCaYZeFtVpPgeoKXki+BmOS5GnadkgcdI8lVKNPKdCr9ilAOaOR0VQuaBE8kOKTqjc0VyQ1KriQCdOS2eIQdXNm6oinmO6tjpEEtsZUMerNp5Wu247lCf1it/7HIW1OpCk+AnwlGtk8o70XAHos/ECZ1aQ5IZ9MTsvf6YvweZ3JIga6VJCZ2Vu2Ngj6du3kEqUYLwGsshHRtiei3fahOK9IAaBBFoQdtM3vMVVqUIfKm1xSEbJPX0OiYvTxkjvyGZLAstEajSFA15W4cUL9Khi9Qy/wCE9oMzBmPeAgpmzFxzXMqNUjYouncO5lRT/jo3aK4eudbOjMxYc1ucTB4rnzLl39xUzbl39xU8v49fI+PrPot13XaUlxKmCJB9UvNd3MrDqpjdB+EkH+UxHjltMJOaB24KxXplAOaqI+ljRLP1DcrFL7OVqLNNsqkpN3Qy9LE1Z2S21YloDuWv6obELWZ00kj0W7EUEh+kSHr1DaK5WshMwtHW2myd3DBOyhqBb2Ncgdz6EdO1gqX+X8UwctYXdkFzP//Z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12737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C3F94"/>
                </a:solidFill>
              </a:rPr>
              <a:t>Bill Impact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24" y="990600"/>
            <a:ext cx="8531352" cy="526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098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UFhUXGBgbGBgYGBgXGhoaFx0XHBwaFxcYHCggGR8lHBwaITEhJSkrLi4uGB8zODMsNygtLisBCgoKDg0OGxAQGywkICQsLCwsLCwsLCwsLCwsLCwsLCwsLCwsLCwsLCwsLCwsLCwsLCwsLCwsLCwsLCwsLCwsLP/AABEIAMIBAwMBIgACEQEDEQH/xAAcAAACAgMBAQAAAAAAAAAAAAAFBgMEAAECBwj/xABBEAABAgMFBQYDBgUEAQUAAAABAhEAAyEEBRIxQVFhcYGRBiKhscHwEzLRQlJicuHxByOCkqIUM7LC0iQ0Q1OD/8QAGQEAAwEBAQAAAAAAAAAAAAAAAgMEAAEF/8QAKxEAAgICAgEDAwMFAQAAAAAAAAECEQMhEjFBEzJRBCJxYZHwM0KBgqEj/9oADAMBAAIRAxEAPwBqjIyMjo4yMjIyMYyMjIyMYyOCHjuOQYxjTCODN0FT7zjFpcVMUp8z4SCSUhCQ7mhaON0ZKyC/ryEqUtWJmS6lbBkAn8RNBzOjHxm+r3VPmFRogUSnPCOeZOZOpJgr2t7Rm0d1NEOTx0BPLzMKsLu9h9I6USYs2STiOEczu1iCUl+J8oYbts4QkqWKCqsnKtE8HbiTujk5UjsI2yWksAJbEah9B94+g9jgKJoCa5qOZzyJ0iFKiolRqpR6nYNwyi/JRhFVNzbpQ+A0zETSdFsF8F26JQQQVKbr5tHod22xJSBiA/qbyEef2CUg1K0g/kUT/csw6XQnAAypZbUhuihTxiPI9j+Ko5vSyYSVAkhWdfGvnHnl92EhRzY1B+keuWhpiWWmu4v0IqOjQBvLs98RPdD8YOE6A43o8tloY5ekHrutZHzKJGrlP0rFu3dm1pdngNNsJTmDDHNSOqDiOliWhTd8MfssCBxxAecMNgsqSO4twc00KegU6fGPKZcwDMH+4jyTBCy3ohJDTSjmpR8S0KeJ+ArTH+9LjI70t6ZgOW4UBI3HKA06zmaky1D+Yl2B+0NU9MvYju6+0iwQ0wL3KT/2oRyBhkTa5M4AqGBQyIOXqB0hadHJJpb2IV12fAtjVCtun5ujEjYNsPF2z1AALJpRzm75HeC4fXmHrXl2dBV8SWpgat3SH2guNQCwfKLEiSWGIEOGLgguAA9dSADyi/BPZFmWgpGoikKoDt8DEsXJkpkbjI1HTG43GhG4xjUZGRkcMZGRqMMYxjxuIsTkc/SOgqMY7iBSq09/WNTFliADxiNUwM5oB6ekC2dSNTZupLAZnLLj5x572jvVVsOCUcMhJqs/bIav5Rm/LNhBG8rTMvCYZEo4bOktNWPtEN3RtgP2pnJEpMqUGlDI/fKdX+6HoftFzkzqbsZFUI9rWCokUD0G7R4iCdInmyso6ky395+xBJ6ONbLd3yBnmwBba+Q5k13PBCeMQTKSdRzJfTVnxcxEcgMmvE8T9EV4rVDF2Fu4rVMtCg4T8tKPtA3OByMIyzUU5PwPxxvR3Kuz4YwihA7yssIDOH3fV4CzbdiVhkin3y5UrgNB4wb7bTygJkJJdYxr/I5wp5qc/wBI+8YHXNZNsSp1Hk+2WJW+K6LN22WYS5f/ACHkYa7ss6gQ5Lc8vSNWCQAzQas8uJ3JtjqSVFqy2EUOfP0zgzJsgMU5GUErMqkHARMqWq50qctWANs7OgvQNwh1BjDJBhjxp9ARzNHjt+9kBUoDHhCTaZGAstJA6jrH0PbruBBDR5p21uPNSRXdHITcXUhmpq12IOBUvvIV3c6ZcxDFc/aBaQHLbxVPTQwryZpSrCflJq+h2wSkJCFMoEJUQFfgUclDca89xEUZMakti4TaZ6Ldt+IVmQgq391XEfX9ILymGIDVixah2jQ+GceYzgZZYj6EekM1xXnQJSXAbuHTWj1ESLljdoOcIyQ3yZg0pu/SJXgXKtLtnwPpti2mYdKjYfrHo4c6kjz8mJxZbjIiRM67DEjxUmJNxkZGQRjIyMjRgTGRuNRsGMYprVhV5c2fofdI6mp5HQ5+xEtplYhmx0OwxXltkpIB3AQL0dN/GemStn6+sK/aK1LtE3/SSVFIH+8saCncTv27+Bgr2gXglEpA+Ie7LOWEq1fdnyhbu27jhZC1gzKrUc8B+UHXEXc8VbRCpy3QyMfITlykCUJMkhMlDgqzxHUDaCXBVrlqYT+1trStYShsCAw3ks58B0fWGC9FhCQlKnLUAHdA906wnW5irg7wuUt0MjHyCVhz7oImu2XiWaHCkNvrnzNYiT9pR2gDlU+kErik90q0cnoG9TBt1E4lcjq1EsQ1SW4qUxLcaR6z2fusSbNJlhnJrvNST4HrHmd0WXHaJQOhKz1p/lhEez3fLYoDfKw65+RiH6l9RKYa2eP9opvxbbPVoJhQn8svuJbkkHnBC7AwEDxLxLUdqlHqTBywycoDJLwWYo0HbvTlByQiBt3Iyg7IRSEo5NksoUi7IMVUJizLyhiEyLksxZRFOUYuS4fARM5mpgBflgC0kQxKEVbTLcGByRs7jlTPnftVd3w5qg0cBHxJKVVyKTXVLGu8pwniiG/+JVhYhcK3Z4PLnJ+7hmDiHDcxTnDITuF/AySqX5O5M4rlYVfNLpuIIoByChElgmFKk1/C+w1Z92XSIZaO8WzbyIOX5S0dyl/KWo5SrlkejDlGls7Ec7rvMLDKz95vnwMGJczYR70hNsymZRfOpG3afL96M93WsUCjuBGo8uUTJ09GyQ0Fpcx884mB2ViEAHPLQ/XZGfEKffrF0MzS+4hlD4LImcekaiIWr24jId68fkD038FmMMZGQ9izQjcajcYxqMUkHONxqMYXO1VmSUh3olepzKSkeccosyEJBOzEslyz5czpsbhFq/5eJJJPdSCTzBA6VPSFldrMxEtPDEN47td5IyiabUW2OirSRVvScazDQqokcX8g/TfC1aEd4gagj30EMF4zHWw0c8/lSPB+cLk6cBOQ2Tkvsagf+0HnCYK9j3oozwyUU+YE83IPgBB26JbWYbyrxMseBxCAtrGEAapdI5Z+ZHLdDNZJeGzyh+Gv+avQweV1E5jVyCHYqz4rUVNQYE9Bjb+4J8I9MshOMcQ39qj9YSewNn78xWgUp+oS/QQ7WUjEDk65Y/uH6mIMjuX7D30eWy5LLV+ZXmYNWGXC3bzPlzpgApjUwoaEkh97ERLYu0RSWWn0jrxt9FPqRSo9AsQEGpAhOuy/pRarHfDJYrWCHBBygEmgZbCzR2gxXEx427QViwjKi5LhdtF8S5YdSulYHTu2qR8iCd6i3gK8oZGaQt45MeAIhnohRsPaC0TvlAAORDesFZUu0/8A2J4M/jBOSYHpuL2xX/iPZMUknZHmvZctOUnRQI8m8THrfaaVMVIWmYlJLGqeeYMeS3anDaEaO/vwgYPUkPfhkqxhWdwfiBT1HQxxKIxKToa+vrFu9BhnpOhxA8Du4RU+EyhuYfTwg2zqDV3u28UI2ts5Md4gzYFJIOz7Qp3d/DfAy6ZVG6ctvA+cX0oUkhQocnzB2g/s4frK39wbWhgkJIFKjZWCMkgjdvgVdtpBDGgzDHTd7pwyLyUVbodeB0irDKuiHKvk6MkbBGom7wpheMizn+n/AAn4leMjDGooYsyNxqMjGMJjRVHClRVtk4hJY1OX197o43RkgdeE7EcI+V3UdugDa/oITpVoHxVIB7oNNvebOJe0N84XRKJc0Kn8AebdeYGxy1oV8VWpq+u4b2ctEmR2irHGiW8rQwLagcqNXkTASWr+aNyS/DCT1gve6XLgjCQ4P/LXQe6wGQaqORNOQFPKO4/aafuJF98K3qB6lj4qEOE5H8tIOY2bfhLduZMKlyqeYneR4Mof8RDXLDpQHzHiJQHmYXndJIdiXkaewAGKYG58VH6GGKSo/DxHNIlK5pY16GFjsBMeZMB+19VfWGtKHC0bcQ8v/LwiGXuGS7PJO3tpmSrbOQn76m4O4f8ApKeREL3+vnEpHdUpSmSMLuSWAEOv8RLM9qRMAfFLQS1KpGE+CRThAix3ehSkkFSWUFVlqJSdqSCNXatDrHoQcKWiWayvopyTMQQJ0paCcW0VQWVTaCC4zpDBc954DRZIMEO0LLs6ZaJal4XVjmLZZWS5mKOHMlzTbpCMoqSe9QvX6wvJGMuijDKUV9x7Vclq+KARBydY+7Cd/DGZiRXbHpNokjKEQhaZ3LPjJI857RyZMlCpkzEoDQZk6AR5reN72g95KEyUH5XDqYa10y0EeqfxAuxS0DCMWgS4Fa94uK6U41hPTLK5YROQcQFFBLitCCAajpDMSjF7Nkc5R+0EXHMvKaELlFcxMwqwE91KlIBJSC1SAk7Pl1hr7LdsV/E+DOxoWCykrDkNmQoNUl3B20fOC/ZKyCUhGEKODF8NABTLQpQIUtlVxMVCmWJVDowXbciAorWl1bSxIL6Hbv8ALIOycK0T43O/uZq9u9KVvBjxe9kfDnoVoFt1LHwJj3S3Sg0eK/xGlYFD8/oYlh/VorT/APNsztCk91Ww+Y+oiOSXY7Qx4HLoXHOJrfO+LZpUylcL7iQoH/J+sU7KrD3Ts8vbwXig/IZu6aULYvhOuw/t5bIZhJBD6HX6wsWaay61BY8/3cc4Y7Epiz901B0IO7w6xNIKSNqkqSyg+8a/rBq75+IbDs+kVk7FU03e+kdSpZFc/e2HQi6tEk34YZSstQjnGRSTMpmeh9CIyHeq/gVwOjGRkZHpkhkaJjccqMYxDNVC12mtxJMtJajrV91OvM+sMs9QSCTpHnt6KJlA1xTlYidiASByJr/TCM0q0NxqypY7OjBMnrAwo+UHVVAH2s4oMyRviiq0KnqJDhCHAGx6ufxK1PowjqfimBMlLBKBWtMTmqm1ag18ogmzEpR8NDtr95ROp0GgAzbnCPBQl5Kky2AOk1S9d5/DuHj0iuuSmhSTUjMfSK81NRTLLZ7yjUvE4b3v3bIbxro5fyXbolYVpLuAQTwGfhSGkHDhfMJUeowjyEBbqshLb69MvrwJgvb14ZZOpZI4CnoTxTEuV2yjGqQU7FWrDMG8E9Ktzyh/mlph0xBxvIjyu6phlqSofZj06Ur4ktCwagD9n2ZeMRz7DmvIs9srLimy96C39x/WKdgsZH2oPdp5TiWtmYFJ5kke98B0LYRzmx+ONwNWyWGNYTbfZxihrts2hhVtsx1GHYm7ByJJHo/8Lvkptj02bHmH8LzTnHp684di6ZF9R7kU7dYRMFYXV9nUhThxwhtekQLEdlBMHHklHQOsVgwtUwQ+G2UYExslhGUUjkpNso3hlHjP8UAFTGJ+VOLQ1cCodwML1ap5t6/b5tI8R7cyVqnTJh+Q5cEhv15wuDXqoqUX6bIrgV8SxqRqkk8qE+PnGBygKFSC7cM/CvKKfZC04cQ0cHrSnUHlBdEr4cxSOLPuyfcQQYPIqk/3OY3cUSylgpBD6He2RI4U6Qx3dNJlgvVL9My3AueBOyFpKMJAyHlmWO4gwXuS0YCU5g5P4c37piXIh62N0jvJfcP0/ThFn4QNU0MCrvtIScL937O1tm8eREG0orTY/wBffGDwTrTI80KIUpO6MixhV7EZF32kuyGMjUaUYtEmGOTG1GsUL3vFMiWqYrJOQ2nQDeY43Rjq8yMBB19A5hBmzgUJFQEoCSdS2idM9Ttjq9u0JtAYURs1P5q+HnnAifNJYVJ3Anyy8Iiyz5OkV4oUtkF4EMQksnYKOd5J7yt/lQRwlYUVAliKEioV+bV9/PbG5d0TZi8RSUgGjt9Xi6i4kJH8xWrlj7bxgXKKVWOSbBEyz6O9fCLViu/UikX1FA7stPR68zWL9msxzNPTgNsA8jC4nVjs7U1NH2Pn73ndA+9JwVMYfKnx09Gi1a7aEjCjM67vp7rAeUrU6eJ9+W+BS8hBeyJeuwV4Q3dmb3wqShRovLjXzFOUKdmDJrmqp4BgB72RzMnthI+8pjsw4CCOsIcbYzVHp97WX4spSEs7UO8d5PIs3NtISbNMJTWhcgiHG5LwE5Dj5gA/4kkOG8SN4UN8Ld8ow2gqAoutMsWvWh/qhTQWB03Fgq8UHCTCqlTqc7YeL0lvLPCFCRZgQSpQBD93U707YoxaR3JbZ6b2DZCB1j0UEFIVHknYi2gjCFOekP6r0MuWO4pe5LP4kRoT42mJz4+TVBO1zsNdIglWh46Un4ksEgjcaHppFGVLILGCbaYqMVVeQsJkQ2ibEWKkV5syNLJo0MewT2ktwk2ebMP2EKV0B88o+fZlvnLRhmTFKA0PrqecetfxYt3w7Hg1mrSnknvHlQDnHkKksnea+gh300Vxv5ZzNJ8qT8Fu5JoTMANAp0vsxgpfk8N1qBVLRMbvIASocHAPVxzEJMlPvhDhY7cEgKLFKx3ho6WStuBZX9QjuZbtBY+qLc6UZkvEiqk14prXkcxt3R1ZZmIOc/fvpHMkKlKwhTg1lk1BbNJ5Z7i/G8kJWcSXYgFSaOgmgVvD0Oxt0SyjocmXpU50scxX3u+nRisVqcB8xl6jzhZTJIz68ffOozEErqX9k7ac9Im2mFJJobUTHAy5iNwOTaVJpsjIo9eRL6aMjiZHZgbfF5Jkyyo55JGpOyPabSVs89K2Q3rfCJCSVEPoNsedXleq7Qp1q7rltg/KKRq0z5lqnEZk5kmgA1OwCKdswoOEZ6v4ONNoTwd4klJy/BVGKj+SWXaUp0JbY8WU3wkfe4QIlIB2mLaJaBn9YS0ihNlpd6KXRCW35k8HjpNjWsgrVmNXegrvzeIv9YxZKOpbmAI7l3gpQYD+3Iev7QPF+EFyL8qUlAo3FX6RUtt4Bs30Gg/bcIrrStT1L7AfrGk2Njl9f8oyil2ayoVk1y/EfQRLJQSQPf6++UmFLs+I++Qi7Z7MXD5nQZ8zGcqRkrJEqzrQDy0gdb7RhQhO3G237I9PCDMyUzDYCeDAnyAMK/ambhmISPsJHIqdR842KPKVHMuTirHC4L1VJVIW/dUMKutDu05CDvaCZiZScsVfwmnSld4bkjyJmKTL5/8AWGORaSUo/EEvvOQPhCJxpj47pm72tASADC9PlhdIsdrpxTMDDutzECbHa0uKgcf1g4QfHkgm7lR6J2WugIklbd4ZGHu4p2NAJDx5rcd/LT3QtK0nMUPukNtn7TIlAOtKAcg4D8BrAL3bO5cMmtbHRSqRVSQTAZN/zFh0SsY2/K/MxVuq22j4xTPQlIIdOEkgDYSczvg5TJlglG7GJSYrrTFgqgJ2rvlNls65lCr5ZafvLV8o4ancDA1ZxM8s/iZbP9RbhJSe5ISxOgUplLPIYRxEJE5eJRIycNwFBBe3kolkqLzZzrUdcJJLn86q8BAgS/CLselQqXZPIgxcqcYUjX50b2DTE80V/wDzEB5dGgndiiAVJLKSUFJ2HhqNogJsbFBmy2sy+4sYpbjcQdFJfI7tpI1MGLVZ8aBNkqfDUFO93BGmWWr6msDApCxiY/DVm2ctWqX1GqTqBtpEt3FUlbhik7MjrXZQvwMTz0MWwvdtrxpcjvCi0s4IyccP01EGTYu6FoOJBZjmQDk5+0Ks+8QBKGPxEu1HKaKD6KGW7KtdXEMt12phWqFDo+YO7fpucMik3TNJtbRYk2hWEd4ZbR6xkWvhq0SFj7xZzxcZ6coyD9P9RPIiWY877SXiVrUv7KHTL4gsVf3eAh5veeUSVqGYSW46eLR51fVlaaiToBLSeKmHrHqZn4I8S3ZHPH+nkIlhhMnJxzCR8qNBzpxLjWF1ZcnZ7qd8Eu0dr+JOWdqmG5CBQecU5svBLl7VAq9B74QpjokaZmFIY1r75xJLtL5/U+UUyHieXLHCBdDEwiFDQu+lKa5Zx0+pz5H9YqSbOTkR1iYyUp+ZXIQt0ESGfs8f1eJJEpUyictukasoSflS+9WXvzg9Ks5ABVlRktUng9BuGzPSAk6CRBY7vSl6uWqTv2a12axdSnCKhnowHg+3byEW7LZnqzau/iS2zXdTRoLSrEcKK6YhkkHYdpfx3wq7CB6pg7xVkQcX5R83gyRzhHvicZk1SzmST1LtyyhpvieMOFDE6kMzJNAHzD67tc4BWKwMTMmZJIwvmpX0GfIbYtw1FWyfMnLSLEu04FIl/dSkHjn5QxicyEA5t5Qu2SSCvEcvmUs5Abo6F5Baif7eH1hWWHJ2v8j8MqVP/AUvJXxM84FyLOUqdnGoix8eCd3sqFpuKHr3WFLluizzAFKQHOoLeUN9yXTZJIBKEqWwqa5NtgFYbuCshXo8Ml23UUscI8/OEqbH5Jxa+PwGpK/iF8h7yiaez0zjJMsx1MSBnHW21sibVnEyaAlyQABUx5J2ovoWmaqYt/8ATynShORWdQN6tT9lAahJhq7Z3yBKKcRCNSPmVuT738fKLwtBmFyyQAyEDJILsBvzJOpEMwK3ZpriiuuaqYtUxVS77nyAGwaDhECR3iM6dcvq8EEy8KANTU+nvdA9STRW1/MinSK4uxHRKuW1NkELlU+JP3kluVfIGKlmrSJ5CChYUksxBrRiIXLaaHx+S/ZpipcwHQ0UNCkliCOvAwesicYxI+ZPzJ1I1B20cgjfQMIqrsomJC0MBQ6UOo2RLdstSFBYanzVdwTV2er7du6JpSsbQVs6SaooQ9KMQPmTXaKtl0g5YlAJxpBKcinPPOh1BrzeK0uSCBMQ6gWfSmhrqN+/fF+yoKe8lyk/MGZ/oR673hCewZbQUlSkkApmBjl3SfGMir8AmqQW9/hjcN5iaQPvlOJKU7VAngkg+kJd7q/9UVfdMo9Hh1t+Y/MPAH/yhIv1LWgvkQgkHYCB0r4R6WUjxivhxKmk54VNxJHo8RT5hUdwEWrcMM2a2Sj+sVmoYU2PSOAmkTIR0jUitIsSkk9YFsJE8oFmDAbdTHUmwD5lM20+68BEtlSWdhm22J7WkpScLYgwfNifbwpyd0MS1ZPLWhAckJ3keQ9ax2m9QP8AbSSTqou/1G7LdC+g4lN8xzJJJrBK3IUkUcVbZt2c/COuCujJ6DMu046TFlwHIByauXyjoIp3vaAf5YWpCWc90KKsQBqrENo4xQ7Mo75GgChxcGJr5HeSdClNN2HC/wDjA1U6O9xspIMupAWSEhiafaQGIB2E66GBMy1KxO+Tj9v0bKDIk90/iz4a+b8oEWmVXLVofCQE0V7TPUoZnIPzAr4mOLIlo6VLqeo+nvZE1nqeLw2T1oVGL5bL8qsEbsmEKitZZLwVsdnrWIZyo9CER2uFeRhwsqw0I11OAGDwxyJi+HExPGdGyQsOmY0BL1tuKj0957BGploLEqNAHgDf9t+FJUo/MznjsG4RyU3LSBhBJ7EbtZbTNn4AaJOXCpgCQSsgfepxoB0JeLNnSTjWrV/MA+JaJbllusKOQxK/t/YRfBcI/gRN8mc3izqAyxJQngDWBk8FwDoAG4CvjWL4W60j8RUfH9oqKl6mpBJO8a+BMMhrQEvkksimLGog1JlS1jTEdhY9FM9dPKBCJNW3Z7qj0i3KTlw27zUe3hUx0Andq1WdeFQeWpnGWeRDsx3HMZE5wy/6MllS1O74SK8iSKHcdnGF6yWo4WUcSDzb6efhBa7VmWCpCsSTmnN8s0n5tN+x8omm7/I1Kg3dE0pooDNnoPAGigdN+sMFmKQoghgeYI0IY8awKu+3SlsFOlxQs4I3FqtqFBxug7JsSVp/lqSW35HdqB+kLVsTNrydG5wahVOD+MajoS5gp8NZ4FJHIvGQf+oG/kXrwQ6VbcxxDN4iEi+nIE/LEVpAP3WYequcOd8qIkzCPm+z+Y0HiYW02QTRl/KRRA2tQq8T4mPXyKyGDoTb3USsrYh+9yyfziKzAcmJcbq/WLtus6jhQkEqTiIJyKaMx5HnxgdLmAKcEqDV3DUB4RRQmSWMVP5fflFqwB07wac6eZiCyDvqB4dWixZZbEA0AJCt41b3rC5DIh67rIEhL5NjO2tQ39P/ACEUb1JIU2pHUn9o6mW9SgtQzd24N9BG1I/lOK1SSeZPm0J3ytjfBSuOzAzmZ8OfKtBochzi92rZCAHGImnFi53VLR3cYEoufmZzz7zcu71MD+0M0LmbcFE+B/5FR4tBr7sgL1AhuefhWFHUsfzD6s/XZDFb7MDhYUD+LEDkPKEuyrq2n0r74w83RN+LKD5pFeT16EvHM6p2bG7VAeR3lkaZgflNc9tfCKFushAOlae9czBcS8BWr7u3r6eMd3pKCgkjIuRvo/WkcUqYXaFiXJxVGbeTxGiSQX0d+YNRDMLs+HKQVUWurHQOPABj/UIozrMxcUxZtodCOYg1kNwsmu5OsH7HKeAV0mgfafTwhqscl4jzPZbD2hSwy25QVC2ED7OholmTISmC9kk2ZQb1B+TkeIEI3bu8O6EjMn9IZ7RPZPCvgR6x5vfNq+JPGwK8qw76eNzv4F5HxizJ6cMvDuSP8kk+Rju5P9pStiFA/wBWGILQtpZfc3URZuBDy5qXzwjq8WS1AmW5A5RwzBuwD1MSz5QASrT5VcqP6xFPOKYv83rF+wHFillu8PHT3ugm62cSsgnAonM9C4Gx/wBX8YvIld0KfMOkDM7a6MaP7HE2y4yXBdJFNe62XLzER2S0F3W7uzNlpyDRyW1o7F06LdnmqxPrs2jY2UHbB99Py6p+j84pIs6vsgakUc+Ltt5ERJZLQqn6t+kRz2UpjMmwhSfiSjvILs+0ihB/EK74vXbbmU01ASMirfvLMebbneKdw2nCoEOHzGh4b/PlB21WMUWhmOmjbD6HTrCU2BL4YTloLUXTi3gVAiMijKQlh3kp3FwR0pGQ1ZEIcP5QsdpgTLEsFjMmIS+oDuSOABjpQShISkUFAw0GTN0ie95bzJX4cSumFP8A2iO97eiQj4izQhmGZOYaPbfbPPXQkW9cpCipamKapDl3LnJtXPWFq0TwVFKQwOIk8iTrziS8rSuctamJc5Z6U8Iqy7OpLqUkgMakEZgiEJK7ZQrqiaRNqFbWflSCE6hxF6tC/IUQH0gzd84LSEkwGSNbGQlei3YZzKA206/vBoLwywAKAsf7cxt+jwIkWfwIptbIc4sY2khtCCrdp9ImlsoWjieRiJSXdnPQU6AQNtYLl8/TXxaLymzDF3Ox9pYeI3RZUETE1HN6cCwpzglLiwZR5IWrMrCa0csG2bfe+Gvs8VAlQ9sMR8PdYBWqyYVBhXgfPX3ybuy6QmWuYcku3FnbqfCCzSTjYEFTI72QE94B0TCMqsff/IbYmu1SVEy1JfAxS21j3X315cI3Z5yGwLHdJIcZpJq9Ps1L7I4tdimyWWkYg+IKSxptJFK7cmDb4R4oZ07B9824mcFZpSkMdoLP1cjTLdFyZZ+7i9l6+bxzbLEJqApAYF2b7Kj/APGrZWqVepiayLKpJ2gh+RIPvdGl0qDiwfYJeGaEnIsx8ve2HS77LuhalWXEcY0ZvD30h9sSAUgjURPkdsfdRODJYRRtIgrOgVagawBxAO9CcJ3wiTv9x2qCa6aVMelLszgwhX9ZMK1NTP34RV9O6dAZlcQbeC/5ak7Ep8wIvdllgpW+dPfWBNsLp/Ml+hCm8Izs/acCm0LjyIiyUbxuiSLrISy5jrNKVi9KWxBGjHZugfNYFY2fuX3fTfE9nmuk1zBDbfdI5OIUWGbUSSFgHRxoDTLcR67oG3nI+GRMSWC/M8NddhYwcuppiQlX2gBwUkUPMRAqT3lSluRmnEKNsNXcU8dGhUZUwpKzu5bwxgBWY9vsi6uSy8JyUxTx1HB25K3QEs5QhXeRMRhOYwzAx1bukCg1OohtkSUzUDCtJYuM0kK1HeAd30eFZI0/0YcZHN3TAk4VEtpu5vDzctoB7iqgjrnUQkWmQQUkgg6vSutDzPWC1yWyrVDZH3u84lunYya5RGSZJWkkAOBlR43BOzzApIO7bGQ7hF+SXm14FC3fOn8k3zlx512ymH4hDlhlXdG4yPWykmMVVzCGIJBw5gsesavSYSpQJLBVA9BTQRuMjkRsuiAfY5eZjuwHvDl5iNRkdl0BHtDc3y8B6RPafmmDT4aTzIDnjG4yPP8AP8+S/wAAaw/Krcoeo8oI3Of5h96xuMgsvTBxly/5YExQAADDIRYsn/s0b116zPoOkZGQv+1GfZCvNX5l/wDaDPZ1RMxSSXTgJw6Oyatk8bjI3gzNlATNGEAYlJdgz55tnFudKSJgYAOtL0FXd3jcZCpdhI4QgABgB3dOEHLt/wBpPARkZCn2OXRYmiKkwVEZGRw3ghWKQidph318I1GQ/F7kD4YqH5ZfFXnA+zGvT1jcZHpx6ZDLtBi0iss6kF9/GKkv/r6RqMgI+1DX7mNfZ5VFe9YsX3/uHcqm7u6RkZE0f6jGS9oMvP5h+UHm0GezWR3oHmYyMjZfYjR7YblVsxerYWerVamykVOzxy96xkZEsuhsfI/2Idwc/MxkZGRxCH2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 descr="data:image/jpeg;base64,/9j/4AAQSkZJRgABAQAAAQABAAD/2wCEAAkGBxQTEhUUExQUFhUXGBgbGBgYGBgXGhoaFx0XHBwaFxcYHCggGR8lHBwaITEhJSkrLi4uGB8zODMsNygtLisBCgoKDg0OGxAQGywkICQsLCwsLCwsLCwsLCwsLCwsLCwsLCwsLCwsLCwsLCwsLCwsLCwsLCwsLCwsLCwsLCwsLP/AABEIAMIBAwMBIgACEQEDEQH/xAAcAAACAgMBAQAAAAAAAAAAAAAFBgMEAAECBwj/xABBEAABAgMFBQYDBgUEAQUAAAABAhEAAyEEBRIxQVFhcYGRBiKhscHwEzLRQlJicuHxByOCkqIUM7LC0iQ0Q1OD/8QAGQEAAwEBAQAAAAAAAAAAAAAAAgMEAAEF/8QAKxEAAgICAgEDAwMFAQAAAAAAAAECEQMhEjFBEzJRBCJxYZHwM0KBgqEj/9oADAMBAAIRAxEAPwBqjIyMjo4yMjIyMYyMjIyMYyOCHjuOQYxjTCODN0FT7zjFpcVMUp8z4SCSUhCQ7mhaON0ZKyC/ryEqUtWJmS6lbBkAn8RNBzOjHxm+r3VPmFRogUSnPCOeZOZOpJgr2t7Rm0d1NEOTx0BPLzMKsLu9h9I6USYs2STiOEczu1iCUl+J8oYbts4QkqWKCqsnKtE8HbiTujk5UjsI2yWksAJbEah9B94+g9jgKJoCa5qOZzyJ0iFKiolRqpR6nYNwyi/JRhFVNzbpQ+A0zETSdFsF8F26JQQQVKbr5tHod22xJSBiA/qbyEef2CUg1K0g/kUT/csw6XQnAAypZbUhuihTxiPI9j+Ko5vSyYSVAkhWdfGvnHnl92EhRzY1B+keuWhpiWWmu4v0IqOjQBvLs98RPdD8YOE6A43o8tloY5ekHrutZHzKJGrlP0rFu3dm1pdngNNsJTmDDHNSOqDiOliWhTd8MfssCBxxAecMNgsqSO4twc00KegU6fGPKZcwDMH+4jyTBCy3ohJDTSjmpR8S0KeJ+ArTH+9LjI70t6ZgOW4UBI3HKA06zmaky1D+Yl2B+0NU9MvYju6+0iwQ0wL3KT/2oRyBhkTa5M4AqGBQyIOXqB0hadHJJpb2IV12fAtjVCtun5ujEjYNsPF2z1AALJpRzm75HeC4fXmHrXl2dBV8SWpgat3SH2guNQCwfKLEiSWGIEOGLgguAA9dSADyi/BPZFmWgpGoikKoDt8DEsXJkpkbjI1HTG43GhG4xjUZGRkcMZGRqMMYxjxuIsTkc/SOgqMY7iBSq09/WNTFliADxiNUwM5oB6ekC2dSNTZupLAZnLLj5x572jvVVsOCUcMhJqs/bIav5Rm/LNhBG8rTMvCYZEo4bOktNWPtEN3RtgP2pnJEpMqUGlDI/fKdX+6HoftFzkzqbsZFUI9rWCokUD0G7R4iCdInmyso6ky395+xBJ6ONbLd3yBnmwBba+Q5k13PBCeMQTKSdRzJfTVnxcxEcgMmvE8T9EV4rVDF2Fu4rVMtCg4T8tKPtA3OByMIyzUU5PwPxxvR3Kuz4YwihA7yssIDOH3fV4CzbdiVhkin3y5UrgNB4wb7bTygJkJJdYxr/I5wp5qc/wBI+8YHXNZNsSp1Hk+2WJW+K6LN22WYS5f/ACHkYa7ss6gQ5Lc8vSNWCQAzQas8uJ3JtjqSVFqy2EUOfP0zgzJsgMU5GUErMqkHARMqWq50qctWANs7OgvQNwh1BjDJBhjxp9ARzNHjt+9kBUoDHhCTaZGAstJA6jrH0PbruBBDR5p21uPNSRXdHITcXUhmpq12IOBUvvIV3c6ZcxDFc/aBaQHLbxVPTQwryZpSrCflJq+h2wSkJCFMoEJUQFfgUclDca89xEUZMakti4TaZ6Ldt+IVmQgq391XEfX9ILymGIDVixah2jQ+GceYzgZZYj6EekM1xXnQJSXAbuHTWj1ESLljdoOcIyQ3yZg0pu/SJXgXKtLtnwPpti2mYdKjYfrHo4c6kjz8mJxZbjIiRM67DEjxUmJNxkZGQRjIyMjRgTGRuNRsGMYprVhV5c2fofdI6mp5HQ5+xEtplYhmx0OwxXltkpIB3AQL0dN/GemStn6+sK/aK1LtE3/SSVFIH+8saCncTv27+Bgr2gXglEpA+Ie7LOWEq1fdnyhbu27jhZC1gzKrUc8B+UHXEXc8VbRCpy3QyMfITlykCUJMkhMlDgqzxHUDaCXBVrlqYT+1trStYShsCAw3ks58B0fWGC9FhCQlKnLUAHdA906wnW5irg7wuUt0MjHyCVhz7oImu2XiWaHCkNvrnzNYiT9pR2gDlU+kErik90q0cnoG9TBt1E4lcjq1EsQ1SW4qUxLcaR6z2fusSbNJlhnJrvNST4HrHmd0WXHaJQOhKz1p/lhEez3fLYoDfKw65+RiH6l9RKYa2eP9opvxbbPVoJhQn8svuJbkkHnBC7AwEDxLxLUdqlHqTBywycoDJLwWYo0HbvTlByQiBt3Iyg7IRSEo5NksoUi7IMVUJizLyhiEyLksxZRFOUYuS4fARM5mpgBflgC0kQxKEVbTLcGByRs7jlTPnftVd3w5qg0cBHxJKVVyKTXVLGu8pwniiG/+JVhYhcK3Z4PLnJ+7hmDiHDcxTnDITuF/AySqX5O5M4rlYVfNLpuIIoByChElgmFKk1/C+w1Z92XSIZaO8WzbyIOX5S0dyl/KWo5SrlkejDlGls7Ec7rvMLDKz95vnwMGJczYR70hNsymZRfOpG3afL96M93WsUCjuBGo8uUTJ09GyQ0Fpcx884mB2ViEAHPLQ/XZGfEKffrF0MzS+4hlD4LImcekaiIWr24jId68fkD038FmMMZGQ9izQjcajcYxqMUkHONxqMYXO1VmSUh3olepzKSkeccosyEJBOzEslyz5czpsbhFq/5eJJJPdSCTzBA6VPSFldrMxEtPDEN47td5IyiabUW2OirSRVvScazDQqokcX8g/TfC1aEd4gagj30EMF4zHWw0c8/lSPB+cLk6cBOQ2Tkvsagf+0HnCYK9j3oozwyUU+YE83IPgBB26JbWYbyrxMseBxCAtrGEAapdI5Z+ZHLdDNZJeGzyh+Gv+avQweV1E5jVyCHYqz4rUVNQYE9Bjb+4J8I9MshOMcQ39qj9YSewNn78xWgUp+oS/QQ7WUjEDk65Y/uH6mIMjuX7D30eWy5LLV+ZXmYNWGXC3bzPlzpgApjUwoaEkh97ERLYu0RSWWn0jrxt9FPqRSo9AsQEGpAhOuy/pRarHfDJYrWCHBBygEmgZbCzR2gxXEx427QViwjKi5LhdtF8S5YdSulYHTu2qR8iCd6i3gK8oZGaQt45MeAIhnohRsPaC0TvlAAORDesFZUu0/8A2J4M/jBOSYHpuL2xX/iPZMUknZHmvZctOUnRQI8m8THrfaaVMVIWmYlJLGqeeYMeS3anDaEaO/vwgYPUkPfhkqxhWdwfiBT1HQxxKIxKToa+vrFu9BhnpOhxA8Du4RU+EyhuYfTwg2zqDV3u28UI2ts5Md4gzYFJIOz7Qp3d/DfAy6ZVG6ctvA+cX0oUkhQocnzB2g/s4frK39wbWhgkJIFKjZWCMkgjdvgVdtpBDGgzDHTd7pwyLyUVbodeB0irDKuiHKvk6MkbBGom7wpheMizn+n/AAn4leMjDGooYsyNxqMjGMJjRVHClRVtk4hJY1OX197o43RkgdeE7EcI+V3UdugDa/oITpVoHxVIB7oNNvebOJe0N84XRKJc0Kn8AebdeYGxy1oV8VWpq+u4b2ctEmR2irHGiW8rQwLagcqNXkTASWr+aNyS/DCT1gve6XLgjCQ4P/LXQe6wGQaqORNOQFPKO4/aafuJF98K3qB6lj4qEOE5H8tIOY2bfhLduZMKlyqeYneR4Mof8RDXLDpQHzHiJQHmYXndJIdiXkaewAGKYG58VH6GGKSo/DxHNIlK5pY16GFjsBMeZMB+19VfWGtKHC0bcQ8v/LwiGXuGS7PJO3tpmSrbOQn76m4O4f8ApKeREL3+vnEpHdUpSmSMLuSWAEOv8RLM9qRMAfFLQS1KpGE+CRThAix3ehSkkFSWUFVlqJSdqSCNXatDrHoQcKWiWayvopyTMQQJ0paCcW0VQWVTaCC4zpDBc954DRZIMEO0LLs6ZaJal4XVjmLZZWS5mKOHMlzTbpCMoqSe9QvX6wvJGMuijDKUV9x7Vclq+KARBydY+7Cd/DGZiRXbHpNokjKEQhaZ3LPjJI857RyZMlCpkzEoDQZk6AR5reN72g95KEyUH5XDqYa10y0EeqfxAuxS0DCMWgS4Fa94uK6U41hPTLK5YROQcQFFBLitCCAajpDMSjF7Nkc5R+0EXHMvKaELlFcxMwqwE91KlIBJSC1SAk7Pl1hr7LdsV/E+DOxoWCykrDkNmQoNUl3B20fOC/ZKyCUhGEKODF8NABTLQpQIUtlVxMVCmWJVDowXbciAorWl1bSxIL6Hbv8ALIOycK0T43O/uZq9u9KVvBjxe9kfDnoVoFt1LHwJj3S3Sg0eK/xGlYFD8/oYlh/VorT/APNsztCk91Ww+Y+oiOSXY7Qx4HLoXHOJrfO+LZpUylcL7iQoH/J+sU7KrD3Ts8vbwXig/IZu6aULYvhOuw/t5bIZhJBD6HX6wsWaay61BY8/3cc4Y7Epiz901B0IO7w6xNIKSNqkqSyg+8a/rBq75+IbDs+kVk7FU03e+kdSpZFc/e2HQi6tEk34YZSstQjnGRSTMpmeh9CIyHeq/gVwOjGRkZHpkhkaJjccqMYxDNVC12mtxJMtJajrV91OvM+sMs9QSCTpHnt6KJlA1xTlYidiASByJr/TCM0q0NxqypY7OjBMnrAwo+UHVVAH2s4oMyRviiq0KnqJDhCHAGx6ufxK1PowjqfimBMlLBKBWtMTmqm1ag18ogmzEpR8NDtr95ROp0GgAzbnCPBQl5Kky2AOk1S9d5/DuHj0iuuSmhSTUjMfSK81NRTLLZ7yjUvE4b3v3bIbxro5fyXbolYVpLuAQTwGfhSGkHDhfMJUeowjyEBbqshLb69MvrwJgvb14ZZOpZI4CnoTxTEuV2yjGqQU7FWrDMG8E9Ktzyh/mlph0xBxvIjyu6phlqSofZj06Ur4ktCwagD9n2ZeMRz7DmvIs9srLimy96C39x/WKdgsZH2oPdp5TiWtmYFJ5kke98B0LYRzmx+ONwNWyWGNYTbfZxihrts2hhVtsx1GHYm7ByJJHo/8Lvkptj02bHmH8LzTnHp684di6ZF9R7kU7dYRMFYXV9nUhThxwhtekQLEdlBMHHklHQOsVgwtUwQ+G2UYExslhGUUjkpNso3hlHjP8UAFTGJ+VOLQ1cCodwML1ap5t6/b5tI8R7cyVqnTJh+Q5cEhv15wuDXqoqUX6bIrgV8SxqRqkk8qE+PnGBygKFSC7cM/CvKKfZC04cQ0cHrSnUHlBdEr4cxSOLPuyfcQQYPIqk/3OY3cUSylgpBD6He2RI4U6Qx3dNJlgvVL9My3AueBOyFpKMJAyHlmWO4gwXuS0YCU5g5P4c37piXIh62N0jvJfcP0/ThFn4QNU0MCrvtIScL937O1tm8eREG0orTY/wBffGDwTrTI80KIUpO6MixhV7EZF32kuyGMjUaUYtEmGOTG1GsUL3vFMiWqYrJOQ2nQDeY43Rjq8yMBB19A5hBmzgUJFQEoCSdS2idM9Ttjq9u0JtAYURs1P5q+HnnAifNJYVJ3Anyy8Iiyz5OkV4oUtkF4EMQksnYKOd5J7yt/lQRwlYUVAliKEioV+bV9/PbG5d0TZi8RSUgGjt9Xi6i4kJH8xWrlj7bxgXKKVWOSbBEyz6O9fCLViu/UikX1FA7stPR68zWL9msxzNPTgNsA8jC4nVjs7U1NH2Pn73ndA+9JwVMYfKnx09Gi1a7aEjCjM67vp7rAeUrU6eJ9+W+BS8hBeyJeuwV4Q3dmb3wqShRovLjXzFOUKdmDJrmqp4BgB72RzMnthI+8pjsw4CCOsIcbYzVHp97WX4spSEs7UO8d5PIs3NtISbNMJTWhcgiHG5LwE5Dj5gA/4kkOG8SN4UN8Ld8ow2gqAoutMsWvWh/qhTQWB03Fgq8UHCTCqlTqc7YeL0lvLPCFCRZgQSpQBD93U707YoxaR3JbZ6b2DZCB1j0UEFIVHknYi2gjCFOekP6r0MuWO4pe5LP4kRoT42mJz4+TVBO1zsNdIglWh46Un4ksEgjcaHppFGVLILGCbaYqMVVeQsJkQ2ibEWKkV5syNLJo0MewT2ktwk2ebMP2EKV0B88o+fZlvnLRhmTFKA0PrqecetfxYt3w7Hg1mrSnknvHlQDnHkKksnea+gh300Vxv5ZzNJ8qT8Fu5JoTMANAp0vsxgpfk8N1qBVLRMbvIASocHAPVxzEJMlPvhDhY7cEgKLFKx3ho6WStuBZX9QjuZbtBY+qLc6UZkvEiqk14prXkcxt3R1ZZmIOc/fvpHMkKlKwhTg1lk1BbNJ5Z7i/G8kJWcSXYgFSaOgmgVvD0Oxt0SyjocmXpU50scxX3u+nRisVqcB8xl6jzhZTJIz68ffOozEErqX9k7ac9Im2mFJJobUTHAy5iNwOTaVJpsjIo9eRL6aMjiZHZgbfF5Jkyyo55JGpOyPabSVs89K2Q3rfCJCSVEPoNsedXleq7Qp1q7rltg/KKRq0z5lqnEZk5kmgA1OwCKdswoOEZ6v4ONNoTwd4klJy/BVGKj+SWXaUp0JbY8WU3wkfe4QIlIB2mLaJaBn9YS0ihNlpd6KXRCW35k8HjpNjWsgrVmNXegrvzeIv9YxZKOpbmAI7l3gpQYD+3Iev7QPF+EFyL8qUlAo3FX6RUtt4Bs30Gg/bcIrrStT1L7AfrGk2Njl9f8oyil2ayoVk1y/EfQRLJQSQPf6++UmFLs+I++Qi7Z7MXD5nQZ8zGcqRkrJEqzrQDy0gdb7RhQhO3G237I9PCDMyUzDYCeDAnyAMK/ambhmISPsJHIqdR842KPKVHMuTirHC4L1VJVIW/dUMKutDu05CDvaCZiZScsVfwmnSld4bkjyJmKTL5/8AWGORaSUo/EEvvOQPhCJxpj47pm72tASADC9PlhdIsdrpxTMDDutzECbHa0uKgcf1g4QfHkgm7lR6J2WugIklbd4ZGHu4p2NAJDx5rcd/LT3QtK0nMUPukNtn7TIlAOtKAcg4D8BrAL3bO5cMmtbHRSqRVSQTAZN/zFh0SsY2/K/MxVuq22j4xTPQlIIdOEkgDYSczvg5TJlglG7GJSYrrTFgqgJ2rvlNls65lCr5ZafvLV8o4ancDA1ZxM8s/iZbP9RbhJSe5ISxOgUplLPIYRxEJE5eJRIycNwFBBe3kolkqLzZzrUdcJJLn86q8BAgS/CLselQqXZPIgxcqcYUjX50b2DTE80V/wDzEB5dGgndiiAVJLKSUFJ2HhqNogJsbFBmy2sy+4sYpbjcQdFJfI7tpI1MGLVZ8aBNkqfDUFO93BGmWWr6msDApCxiY/DVm2ctWqX1GqTqBtpEt3FUlbhik7MjrXZQvwMTz0MWwvdtrxpcjvCi0s4IyccP01EGTYu6FoOJBZjmQDk5+0Ks+8QBKGPxEu1HKaKD6KGW7KtdXEMt12phWqFDo+YO7fpucMik3TNJtbRYk2hWEd4ZbR6xkWvhq0SFj7xZzxcZ6coyD9P9RPIiWY877SXiVrUv7KHTL4gsVf3eAh5veeUSVqGYSW46eLR51fVlaaiToBLSeKmHrHqZn4I8S3ZHPH+nkIlhhMnJxzCR8qNBzpxLjWF1ZcnZ7qd8Eu0dr+JOWdqmG5CBQecU5svBLl7VAq9B74QpjokaZmFIY1r75xJLtL5/U+UUyHieXLHCBdDEwiFDQu+lKa5Zx0+pz5H9YqSbOTkR1iYyUp+ZXIQt0ESGfs8f1eJJEpUyictukasoSflS+9WXvzg9Ks5ABVlRktUng9BuGzPSAk6CRBY7vSl6uWqTv2a12axdSnCKhnowHg+3byEW7LZnqzau/iS2zXdTRoLSrEcKK6YhkkHYdpfx3wq7CB6pg7xVkQcX5R83gyRzhHvicZk1SzmST1LtyyhpvieMOFDE6kMzJNAHzD67tc4BWKwMTMmZJIwvmpX0GfIbYtw1FWyfMnLSLEu04FIl/dSkHjn5QxicyEA5t5Qu2SSCvEcvmUs5Abo6F5Baif7eH1hWWHJ2v8j8MqVP/AUvJXxM84FyLOUqdnGoix8eCd3sqFpuKHr3WFLluizzAFKQHOoLeUN9yXTZJIBKEqWwqa5NtgFYbuCshXo8Ml23UUscI8/OEqbH5Jxa+PwGpK/iF8h7yiaez0zjJMsx1MSBnHW21sibVnEyaAlyQABUx5J2ovoWmaqYt/8ATynShORWdQN6tT9lAahJhq7Z3yBKKcRCNSPmVuT738fKLwtBmFyyQAyEDJILsBvzJOpEMwK3ZpriiuuaqYtUxVS77nyAGwaDhECR3iM6dcvq8EEy8KANTU+nvdA9STRW1/MinSK4uxHRKuW1NkELlU+JP3kluVfIGKlmrSJ5CChYUksxBrRiIXLaaHx+S/ZpipcwHQ0UNCkliCOvAwesicYxI+ZPzJ1I1B20cgjfQMIqrsomJC0MBQ6UOo2RLdstSFBYanzVdwTV2er7du6JpSsbQVs6SaooQ9KMQPmTXaKtl0g5YlAJxpBKcinPPOh1BrzeK0uSCBMQ6gWfSmhrqN+/fF+yoKe8lyk/MGZ/oR673hCewZbQUlSkkApmBjl3SfGMir8AmqQW9/hjcN5iaQPvlOJKU7VAngkg+kJd7q/9UVfdMo9Hh1t+Y/MPAH/yhIv1LWgvkQgkHYCB0r4R6WUjxivhxKmk54VNxJHo8RT5hUdwEWrcMM2a2Sj+sVmoYU2PSOAmkTIR0jUitIsSkk9YFsJE8oFmDAbdTHUmwD5lM20+68BEtlSWdhm22J7WkpScLYgwfNifbwpyd0MS1ZPLWhAckJ3keQ9ax2m9QP8AbSSTqou/1G7LdC+g4lN8xzJJJrBK3IUkUcVbZt2c/COuCujJ6DMu046TFlwHIByauXyjoIp3vaAf5YWpCWc90KKsQBqrENo4xQ7Mo75GgChxcGJr5HeSdClNN2HC/wDjA1U6O9xspIMupAWSEhiafaQGIB2E66GBMy1KxO+Tj9v0bKDIk90/iz4a+b8oEWmVXLVofCQE0V7TPUoZnIPzAr4mOLIlo6VLqeo+nvZE1nqeLw2T1oVGL5bL8qsEbsmEKitZZLwVsdnrWIZyo9CER2uFeRhwsqw0I11OAGDwxyJi+HExPGdGyQsOmY0BL1tuKj0957BGploLEqNAHgDf9t+FJUo/MznjsG4RyU3LSBhBJ7EbtZbTNn4AaJOXCpgCQSsgfepxoB0JeLNnSTjWrV/MA+JaJbllusKOQxK/t/YRfBcI/gRN8mc3izqAyxJQngDWBk8FwDoAG4CvjWL4W60j8RUfH9oqKl6mpBJO8a+BMMhrQEvkksimLGog1JlS1jTEdhY9FM9dPKBCJNW3Z7qj0i3KTlw27zUe3hUx0Andq1WdeFQeWpnGWeRDsx3HMZE5wy/6MllS1O74SK8iSKHcdnGF6yWo4WUcSDzb6efhBa7VmWCpCsSTmnN8s0n5tN+x8omm7/I1Kg3dE0pooDNnoPAGigdN+sMFmKQoghgeYI0IY8awKu+3SlsFOlxQs4I3FqtqFBxug7JsSVp/lqSW35HdqB+kLVsTNrydG5wahVOD+MajoS5gp8NZ4FJHIvGQf+oG/kXrwQ6VbcxxDN4iEi+nIE/LEVpAP3WYequcOd8qIkzCPm+z+Y0HiYW02QTRl/KRRA2tQq8T4mPXyKyGDoTb3USsrYh+9yyfziKzAcmJcbq/WLtus6jhQkEqTiIJyKaMx5HnxgdLmAKcEqDV3DUB4RRQmSWMVP5fflFqwB07wac6eZiCyDvqB4dWixZZbEA0AJCt41b3rC5DIh67rIEhL5NjO2tQ39P/ACEUb1JIU2pHUn9o6mW9SgtQzd24N9BG1I/lOK1SSeZPm0J3ytjfBSuOzAzmZ8OfKtBochzi92rZCAHGImnFi53VLR3cYEoufmZzz7zcu71MD+0M0LmbcFE+B/5FR4tBr7sgL1AhuefhWFHUsfzD6s/XZDFb7MDhYUD+LEDkPKEuyrq2n0r74w83RN+LKD5pFeT16EvHM6p2bG7VAeR3lkaZgflNc9tfCKFushAOlae9czBcS8BWr7u3r6eMd3pKCgkjIuRvo/WkcUqYXaFiXJxVGbeTxGiSQX0d+YNRDMLs+HKQVUWurHQOPABj/UIozrMxcUxZtodCOYg1kNwsmu5OsH7HKeAV0mgfafTwhqscl4jzPZbD2hSwy25QVC2ED7OholmTISmC9kk2ZQb1B+TkeIEI3bu8O6EjMn9IZ7RPZPCvgR6x5vfNq+JPGwK8qw76eNzv4F5HxizJ6cMvDuSP8kk+Rju5P9pStiFA/wBWGILQtpZfc3URZuBDy5qXzwjq8WS1AmW5A5RwzBuwD1MSz5QASrT5VcqP6xFPOKYv83rF+wHFillu8PHT3ugm62cSsgnAonM9C4Gx/wBX8YvIld0KfMOkDM7a6MaP7HE2y4yXBdJFNe62XLzER2S0F3W7uzNlpyDRyW1o7F06LdnmqxPrs2jY2UHbB99Py6p+j84pIs6vsgakUc+Ltt5ERJZLQqn6t+kRz2UpjMmwhSfiSjvILs+0ihB/EK74vXbbmU01ASMirfvLMebbneKdw2nCoEOHzGh4b/PlB21WMUWhmOmjbD6HTrCU2BL4YTloLUXTi3gVAiMijKQlh3kp3FwR0pGQ1ZEIcP5QsdpgTLEsFjMmIS+oDuSOABjpQShISkUFAw0GTN0ie95bzJX4cSumFP8A2iO97eiQj4izQhmGZOYaPbfbPPXQkW9cpCipamKapDl3LnJtXPWFq0TwVFKQwOIk8iTrziS8rSuctamJc5Z6U8Iqy7OpLqUkgMakEZgiEJK7ZQrqiaRNqFbWflSCE6hxF6tC/IUQH0gzd84LSEkwGSNbGQlei3YZzKA206/vBoLwywAKAsf7cxt+jwIkWfwIptbIc4sY2khtCCrdp9ImlsoWjieRiJSXdnPQU6AQNtYLl8/TXxaLymzDF3Ox9pYeI3RZUETE1HN6cCwpzglLiwZR5IWrMrCa0csG2bfe+Gvs8VAlQ9sMR8PdYBWqyYVBhXgfPX3ybuy6QmWuYcku3FnbqfCCzSTjYEFTI72QE94B0TCMqsff/IbYmu1SVEy1JfAxS21j3X315cI3Z5yGwLHdJIcZpJq9Ps1L7I4tdimyWWkYg+IKSxptJFK7cmDb4R4oZ07B9824mcFZpSkMdoLP1cjTLdFyZZ+7i9l6+bxzbLEJqApAYF2b7Kj/APGrZWqVepiayLKpJ2gh+RIPvdGl0qDiwfYJeGaEnIsx8ve2HS77LuhalWXEcY0ZvD30h9sSAUgjURPkdsfdRODJYRRtIgrOgVagawBxAO9CcJ3wiTv9x2qCa6aVMelLszgwhX9ZMK1NTP34RV9O6dAZlcQbeC/5ak7Ep8wIvdllgpW+dPfWBNsLp/Ml+hCm8Izs/acCm0LjyIiyUbxuiSLrISy5jrNKVi9KWxBGjHZugfNYFY2fuX3fTfE9nmuk1zBDbfdI5OIUWGbUSSFgHRxoDTLcR67oG3nI+GRMSWC/M8NddhYwcuppiQlX2gBwUkUPMRAqT3lSluRmnEKNsNXcU8dGhUZUwpKzu5bwxgBWY9vsi6uSy8JyUxTx1HB25K3QEs5QhXeRMRhOYwzAx1bukCg1OohtkSUzUDCtJYuM0kK1HeAd30eFZI0/0YcZHN3TAk4VEtpu5vDzctoB7iqgjrnUQkWmQQUkgg6vSutDzPWC1yWyrVDZH3u84lunYya5RGSZJWkkAOBlR43BOzzApIO7bGQ7hF+SXm14FC3fOn8k3zlx512ymH4hDlhlXdG4yPWykmMVVzCGIJBw5gsesavSYSpQJLBVA9BTQRuMjkRsuiAfY5eZjuwHvDl5iNRkdl0BHtDc3y8B6RPafmmDT4aTzIDnjG4yPP8AP8+S/wAAaw/Krcoeo8oI3Of5h96xuMgsvTBxly/5YExQAADDIRYsn/s0b116zPoOkZGQv+1GfZCvNX5l/wDaDPZ1RMxSSXTgJw6Oyatk8bjI3gzNlATNGEAYlJdgz55tnFudKSJgYAOtL0FXd3jcZCpdhI4QgABgB3dOEHLt/wBpPARkZCn2OXRYmiKkwVEZGRw3ghWKQidph318I1GQ/F7kD4YqH5ZfFXnA+zGvT1jcZHpx6ZDLtBi0iss6kF9/GKkv/r6RqMgI+1DX7mNfZ5VFe9YsX3/uHcqm7u6RkZE0f6jGS9oMvP5h+UHm0GezWR3oHmYyMjZfYjR7YblVsxerYWerVamykVOzxy96xkZEsuhsfI/2Idwc/MxkZGRxCH2f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2" descr="data:image/jpeg;base64,/9j/4AAQSkZJRgABAQAAAQABAAD/2wCEAAkGBxQTEhUUExQUFhQXFxcYGBgXFBQUHBccFxcXFxwUFBcYHCggGhwlHBcXITEhJSksLi4uFx8zODMsNygtLisBCgoKDg0OGxAQGiwkICQsLCwsLCwsLCwsLCwsLCwsLCwsLCwsLCwsLCwsLCwsLCwsLCwsLCwsLCwsLCwsLCwsLP/AABEIAPsAyQMBIgACEQEDEQH/xAAcAAACAgMBAQAAAAAAAAAAAAAEBQMGAQIHAAj/xAA6EAABAwIEAwYEBAUEAwAAAAABAAIRAwQFEiExQVFhBiJxgZGhE7HB8DJC0eEHFBVS8RYjYnIkU7L/xAAZAQADAQEBAAAAAAAAAAAAAAACAwQBAAX/xAAmEQACAgIBAwQCAwAAAAAAAAAAAQIRAyExEhNBBDJRYRQiBXGB/9oADAMBAAIRAxEAPwCpvwltS6ynYNn3TTE+y1LIDEHmEVToUzcFw0dkI36hNba1Ja4ud3eA6p4k5NiNkaTy0+R5oVWTtiBmbG+qraYjjC8swvLTjC8swvALjjCyGraFJTHVC3RqVkMLVGGkNp19ih6jXD8uv3qEvvRGdtmgatsmkqLOVltwdiheb4NWM2LViFu6o4AR1BUrSY23Pss7/wBHdr7Bl6EaADoYn0WlW1I1GyOOWMgZY2gSF5b5VrCaAYXoWVhccYXlleXHGq8sryw4vbcMrh2drjGseHJb1sRuQ0gtV6sgwtbT0mAfVZxS0pmnmAGkj0S0YcauWVKhLnBBimTwPoukOwxpyiPxR7osYdRpNdsIndH1HHKyFhN8dqsc6WxPRKURx4LdrZ4LVoUzWIZSoJRs9lHL2J+SmZh2bUSOgkz9R7oi1pCdZProoL3FHyQwBrRxIBJUc5OT0URikgK4oOBjcDbgR6qa1qnYn5L1rTq1TABMqw4b2QqP/GYQuSXIyMJS4QhqW7XnQZT6g/uo/wCnmePmNPVdMs+xNIDWSU0odjqfN3nBSu9EavTyOVW1k78JbO3qDsVNUptILZgAkdRxj5rq47IN6dCq32i7COhz6X4t45rllRksEkiiMw8EkmQ3kP1UtKm4mGt7vUk+YUV0K1F0VARHOdUVZYxrAATH8oV9MxcWJicp8xCX1bM8P1VmbQc/Uyeon6oC6tJ0Op4Hj6o8eZrTBnjT2ivPbC1RldmsHfqhXBWRdkzVGiwtlhEYYWIWyxC44u4va9N7S2TAj2U9PtE/K+m6ZmVbMMw1rmkuGpJjy0Ul12aZkzQJ4+aXZhU/9QDLTPFsT5JlWyV2nXuuHBUrtLa/DrEDZC2WKVKQhp05FFWjiTFsOFI6Okdd0tfA4oi7uHVT3tl6lat4hInla0h8Ma8kFN4W5rga+ikqWR/L9EIbNx3lJ6m+WO6Ug3DquZ0Sm+G4H8Qlzvwz8kBhFp3so8/0V9sKYyADSEmc64HYsfVtkdjaNaAGgBWPDrfRK6NNP7BTN2WxVDOhQARNGlBWLdG0WLKNbowKK0qUEypMWKlJG4CO7spHans2y4pkEDPGhXD8WsH29QtcIIK+mrigqL287Ntr0y4AZ2jQxv0W45uDp8G5MamrXJx2jidUaZzHKTCPpXjjqXE9CPkgLjDXMdoNtx9E0w4S3K4SPQhUuqJEnYRSa2q2DEjb/KT4haua7VMbdmR/T70PVFXtMO7p2P4T9CmYslOheTHasq6wpazIJB0IMKNXEhqvQsr0Lji/2XbCAw7ZTqPHdPrftg15qCdxI+S5UAmuG4JXqDM1pa0fmOnohaSMJ+09w15BG6QPKNv7dzHQ7VAkIJypDMcdngOZhFWj2jYT6oUQUxtWtaJdr04DxUkilDa2rNyyWgDnE/VJ7/ERMMHnxXsUvCW/2t2A5pPanM/QffNYo+Tmy3dn6c6lXHDWKr4P3QArZZVYA2jjKmybZbiVIY0qWqcWlJJaN9TnRzfUJ5YVmuGhB8DKVTHpoY0GplbsQlsm1CmjgrFZZUjdgXiFkrBanEhBWYld1QzSE1qIWo1IminHKjkva/CPg1Q6JY4wf1SK+w8shzBI2I/RdX7TYcK1FzTuBIXMWVoblfqNWnmCNNeiKEmZlSsT3FP8zT4j9twtXPzN6JpWZTd+YtIG8T6lAOty3UFrhxj6pilsU1aE942YP2f3QRCbX9PL/wBXbdCgqNAvdA3XpYpXE8/JGpA7NxKe/wAq3ogLnCnsEmCtPiv5H0KNizrjba1brlZ6BA4x2koMaWiD0C5j/Mv/ALnepWrQSu6aOWwvErr4r52CW1eSmeVFn4Dfmp5lEUSULYcdTwG3qm9rZNPeedBwGw8eqFsxx05TAk9Fvid7lECNNh15+PySHtjeELMcug50DYaKfCLcAdUlacz/ADVmtKcCVstKjce3YypVMpGkngBxTihg76utSrHJrdh+qSWjolxTrCsV1/KBzc6PQcUiWuCmO9MzX7LuGrHE9CENQu61B2kiFesKuzU0bUok8ocJjSJk/JaYrYMqS2pT+HU4Ed5rvB36wUPW/IXSlwT9msfNRve3Vxs7xcfw+s6jW+Gea6ZhBJaEPDGNJrY+N1Cgq4zSZ+NwCCvXQCVSr6i+o8wSdeA+q7uMDsxLxUx+gTAqN81tQvWP/C4HwKolDswXGXFw8NE2t+zwbqyq5rxqCQPoubs1Rrge3Y0K5B2le1lR8D82o9v09F1WhXe5pbUEVG6O5O5Pb0P0XJe11QNu3NcJHKY8wVmPmjMvFmlNjKjdvvx+hQFxh4brmeOsA/oUfb4e2O7UeOjhPnosVxVp6iKjePNM/oSJS4kFp1Hh7wpcApRW15fVZugHHMzjwO4I4KCzusjp+wq8EtUTZ4+S73FowgHLtqhP5dvIISnjwgDMIKm/qDOYVJIUujTkwFLUbGgW1mIBPl9SfRRVEUtsNaIXKMHdTOCEuTDUiY2BMLvTeAPvQc0uurkuPTgtHFaEJaQTbYRhrZeFc7O2zBVXBWd6V0TAaYgaSeASsrH4VoruMsexhy7JLZW1SpO8xI1j5rqR7NmoZqbbgcFLR7JFp7joHKEtZUkMeK3ZQsJ7P3QeQ0aHKc8d5pBBBY78uu54jRX+vVuaLvhva+5p6EPYO8OjuoTvDez7mfmb5NTSrRyt3JQSn1B44KH2ULF7P/eY9siQDBEETwK6Z2cp9xs8lSr+DUa3cl2qv+HNytAHJAuRsvaD41SLhDR4wqxVum0hq5tMDcu+gV1DZnmqB2g7JMzOOd0uBHfJeBJmRy5Lkt7BT1QTZdrbMuyfzhzf8gwD3anFe7I17rmnZ7fk4fULk9bsXcsL2isPgPcHZM5aN5Di0wDHCJ4KOl8a3rxblxZOtOdOsA6JssarTFQnK9o66Tnyu6EH78Vx3+KBy3gj+xp9yuuYNUc+kHOYWGNjC4//ABYqf+aRyYwfM/VBiX7B5n+oNgWNFujtW7dR1B3ViqPa5mZhnnz8CFzajXyuHIpzZ4gWnQwmzgIhIZ3xH4gNem37JXWbqDwOhRr64d0ndDvI8tZCPC6YOVWhc8R5LGY8ypbod7n15qFekuDz3yF0zoB1P0W72ak+MeSiadlPU+n0CBjEC1UHet0hHPbqha+rvNTzY6CAHsiAvCjpKJv2RHip67AGCNyEtsZGN2a4SYldC7L14hc8sRBKt2BXMEJeTaHYdM6xZ1wQmNNoKquGXMgKy2NSVGW9KDQ1LccqfDpucdITmjACpXb3ExLafAn1jX9PVFQK5E2E3JfWzRsul2E5dlxJ+MinUaA8NcToPH5LpHZztISACdgtarZrVqkW2kVLcW7XDvAEJbaXgqNLgQY5bJjb3IcFkX4ETi1sA/0/T/KXDoDp6FRjs3SDsxEu5pyGwslyPpF9cgN1sANF89fxXH/nv8G//IX0XXfovn/+IZH9Re7eMvs0IsepGzuUdlCG8I9i9iGtSdtBPopKDZITm7QtRp0HU2mFq4ozJLdtoQlb8R8fv2WY9s3JwDVh9+KgRLuIUOXovRg9HnzWye3bJjmNPEaqVrtAoKboMqd3Pgdx16LJmwJ7e1zPI8/aUvvLYtdKcWFbKHH/AIz46EEIW+uA8+QhRSlbKox0J78SF6ic0A7AeGq2JDnQeeqHoXeSrmAkTtvotq0ZdMLtwJ0TW0qwQl3x2OqHJqNOEcNdEbSCBobB+S7YHe7BXbD7jQLmeDO1Cvdo4tZmKkmqZdCVosr7mGkqh9prE3BBzlrmzGk7pncY61ujnAffBQDHGGIA6TGqHaGQi5PRU7bsdUe8kNDneeqtGEdknVm1KVcOpyPymD58COic2GMkHuxPTX5J5bYiD3iCDseH3qttyDeOcE6FXYfsvVtWmm980xMEcZ6cE4uCaNQf2nZMLe/a7RYxKiKjCOO4XNKvsn7kuv8AZaCbe4kLL3pJhtxpCOdVRddoXLDUtGt5WgHwXGO1dAPPxf7nOJ8Bsus3E1CWgxIOq532/oi3oCmNXVNJ5AHX2AWQdsNpJbOaEZszufsETaU/0XrZmh8Y9k2srTQFUSJomaLdMvEpZXZGnJNqroIPKPsoPE28ec/4RYuQMr0K3nisZysFar00jzmzclb0TOnP2Wi2Ywpcthx0EUncD1QJfM8xw+oRtPUjgeKHxKzLXTsVJJbKYsW1HQShpRph3ioK1sRrwWpmSRLhX4j4KxWg1CrmGu7/AJKxWx1CCY3FwO7RuV2iv9iGvtWg9fkf1XP6NRWPDr8inlnipZorgyuYpg7viyasD/kCfQymOH4fTdDXVXkxwgDy47dfonF5ZfEbzSV2CVWmWT5z7FDdrZVimoPgs2HdmaZMsq1ASAD3wfSQjLbAqoBDa5dDi6cg2HDfw9EgsMSuqX4qTnAchKc2uMVDtQqa8xHvKGoljyt8NBbLS5pElxD2/wDEQd+XFF2faNub4b5zcCQdR1U9pTqv1cI8TP6pza24jVZXwS5ssWv2p/0KbVneqcs0jzAd9US4lG1GATA3UBboSuoR1WC0qoYXEuDQBqTwG/0XHO2eL/zFZ1QE5B3WTynV3mrv20xfuuoAAQdXcTmA7vhAHquaXrcxDRz1T8aRNkk3oitG7dSnZEMA8z+iEw+1Ln7QAfVG1XzIA0Bjx1Wt7OS0B347o5HT6oW5Oak0neQD6fsjbwTSI+9ErdU7kdfknYuUIy8MXvC0Uj9lGvSXB5z5JXiPFOMOwGrUGaMreZmT4BJ51XXcLbFs0wDpr6QktW9jHKuDmNXD3B+VsnbgpbyrJDagghup+SulC3aGvqEAQ4nlo3f5ql4hctcHuI1eSYPAfljyhLlFUFCbsT3VplMjZa0zpqJHyUtpe6QdeC9A3Go4jkp3ZUha4ZHgjaU7t6iU1Hb8QtrW4y6cOC17R0HTLPbV0ys7vXdVqnWU9KuQZSmrKLOmYXdCBKsFkWmCua4diWis+E4uNJKRKBRB2X62Z0CPFu2NQEhtcQGUapjZ4kDpK2NeQckZPaDvgAbLQhYdcIavcgDdZKkLUZeTFV2qGu64DTJ0AUNW6A4qodrO0Aymkw9528cBy8ShSsY3SK9jFz8Rz3nYuJ/T2VeaRrl0JO+515dVPjFxs3gNERg1mD33bN+f7Jy0hHLGFrQFKnJ3j3OwS8aDXoib+vsOZk/fooTSkkBDHYctApfq4cP1Su7EffNNKrMu/FL6rCZ+9lVi95Ll9oueFopnU3HYE+SjyHkfReiuCB8mxXRMG7QsNJrcwDgIgmNhCoNS3cNwfHgtGjSUDq7Np0WjEMXzMfTnVzvbc/L3STHxDJ2LtB4Dkl8aj1Wt2TUO50BAn/PEJE5IbCApBIKLbVI7w3G6kFo0jvOg8x9V5luBsdNZlKbTHJMHqGdRsfYrTX7+SlqUCAZ25/VQtP7/AEK43yMLZyNYUJbt2REJDKEH0DHFHW9YjZyU03qam5CxqdFqtMbqN6o627SPbuPdVOm9FMk7JbQxSLm3tnA1aZQVz2scQ50GGgk9AOKRULFzipe1VuKFhUdsX5WDwJ19gsSTaRkpUmwI9tX135KYMayTp6BQtd395jvE9eCRdnKORrnnTh+yd2YGXMdiTJ6Dl4pzioukTxlKStkVO0L6knaYH1I68JTh7wO6IytG3LoobcwM8d491jfl+6ntaGZwbvHeeeZOsffRLkxkEBXc5mzuYn1TKgzjxMICqM1XoP3KZZ425fIrcfKMybTF+MtGURuAfLl7yhsNph51gT7xsosWuS4T1aPmdfVEYUYc3wn22VUffZJL2UPsMwhpJAA1R/8AQRy9l6xuWSHcdE1/qbeQVe6ITlDcQqAahpHh9IUFWo13AMPt6cFo18QtsoI6HSYSOn4Kep+QZ7XgTw5jUI2yNN/Q8+R4FCuBZt5/uOKzTpBxlsBx8wUqcWNhJcGWUYdlcIkx84PspW2LjIAMidPT9Vh1UHRwh3pMdUbSxPvA8Yjrw39EttjUkR0sLLqDncPlsYVbNEh0Hn9hX/BLlop1GH8Lp1PAkR7Qqrd0gHSDqXEDwGg9lsZcmSjwSNpaKXLoiLehLM3AaH0n9V74UhLsckD06anptW1GmZR1KylwmfJc2EkR0KUqz4PhJdGk/JFYP2ZmHP06K7WGEw0agDwSm7GaQks8GA1drHDgqV/Farm+DSGgkuI8BA08SuqvpNAK412+uviXjgPyAN89z8/Zdj91gZfbQoZRlgpt47nlJ1PoE0aASGD8I+XXqUsp1MoHr48ExsauRpcdymti0gqtWySTGbYDl08eaOs25WxPedq778UloGXZjwJI6nn4D5pvYS4k/fP6+yFrQSZA9sOJ6/qmmHsBOu2v6pVVfqf+37fIhFCtDWkcP8Loco7Jwxfids3LI4ucfIKbDbMuII4mFG7UgHYCfedE7sKjWwOSpxbkSZdQJbfA3ycrjESFB/T6/P2Viw/GmZeHJT/1Kn09QrEiJnF2a8fvqts3Dy3UbB09/kpWs6JQ4kDZ6jigao+G/QnKT6FEiR9+yzXYKjS2eHvzWHGl3VO5g8jz8eRQQupIB9eXRb2xzNNN2hHtGxS18tMHcJbgOjk+Sz4Zc7g8dfPmPL5KO7pgERvM+vJKrS51HkE6w5wfUAJjgElqh62SWziBHAouhQko7+nf7jWeZ8Fa8HwJhILhokORQolXsbBxcNNOauWH4O0AECXc1YKeG02jRohTfy8bafJDdheDXD6QbujqtwAEuIIW5ZO505LGzaIby5ysJ4rhVzVNStUefzVHO8th7CV1jtdiGSk88mmPRcepkkE89ugCPHwxeTlE9IyZ4A6eSkqXEzwA4oWo6BAUQqzPIHTqeqYl5AfwOKFbUczoBy6KxYS30009z9PRU6yfNQffVXTDDAHn7NAXSMQmvqsOiefv/hYtbrSOo+f+UFjdX/ed4gffqoLWrDp9FyRzY/ti0nNtwhHPtJaYJInRVx10c+Y6CRsrpYXLPhgDXb2j6qjAtsm9Q/1QI3AnktAJ1Ck/0/W/uKslliVPNrHdRv8AUWcwqmRHCWPPIx0UzakBQZ44rdtUHgJ1SxwSyDJBWHNHSVCGDQgx6KRjyOMrDiGvSObON+I5iVi7tg9ucAbc4+SNADttCo6ehjgdVxwioyH8dDsmVsHSCN1PcWozZh5oljIHl9+SFxDU2kdG7H2LKlD4pJdUJh08COA6J1RBY5VL+G+IZKxou2qDT/sNvUfJdCu7XovPyx6ZUejin1RTCrJ8hSvbCDw7QwmVw3RAmGwE1FBdVtFI8IS5P4jyC5sJFG7aVswLeABXPSdug+/qr92gpEtceJVGvKBaUzG9ATWwOu/3WGrS4Oi1a5PS0Ib2E2T4qDxVzwmvETwn78NlSmNIdKueEsD2Sd9/KI+aXMOJXu04y13dRp1G6gsaoAk66pr2ytwC08gPQgfVILafFGtoW9Ohrcd5sDRR08QqNGUEhaUKbiZO3XRMbNlJ7g15jrz8SqsTj/pLmT/wBZiVXgTPHqiP5645O9CrdhuBUmnNEneTqmfwmdFTf0Ss51/IDothhw806+At20VzwMYpoQnDuZUZw8jafvmrH/Lr38ugeKQXUitst3NIlS1LYkabp+62WrbeEPbkbaEfw+PPfovMp8ImPknD7bU9VGKOmyxwkdaF9vUcxwe0wWkEGNiNQfULvWCXzLu3ZVb+Yd4cnDQg+a4iLdXD+HeMfArGm49ypHk4beu3op82JtXQ/DOnVl9NsWOlHPbIUlRwK1adFD0lnU2L6tHVA31GGHxT1zZQ13bghY4sNSKDiVlmYPTzVKxOz1IOi6ddW5BcB6c+oVUxWxmZ0PzXRtDKTRza9tS0kGfvkhabY34K04lSLHZHiWnUcx/1KTVcP4tJI9wq4vWyOa3oktKWaPD7KsXZ6pllh4fJVa0L2GCDCaYZeFtVpPgeoKXki+BmOS5GnadkgcdI8lVKNPKdCr9ilAOaOR0VQuaBE8kOKTqjc0VyQ1KriQCdOS2eIQdXNm6oinmO6tjpEEtsZUMerNp5Wu247lCf1it/7HIW1OpCk+AnwlGtk8o70XAHos/ECZ1aQ5IZ9MTsvf6YvweZ3JIga6VJCZ2Vu2Ngj6du3kEqUYLwGsshHRtiei3fahOK9IAaBBFoQdtM3vMVVqUIfKm1xSEbJPX0OiYvTxkjvyGZLAstEajSFA15W4cUL9Khi9Qy/wCE9oMzBmPeAgpmzFxzXMqNUjYouncO5lRT/jo3aK4eudbOjMxYc1ucTB4rnzLl39xUzbl39xU8v49fI+PrPot13XaUlxKmCJB9UvNd3MrDqpjdB+EkH+UxHjltMJOaB24KxXplAOaqI+ljRLP1DcrFL7OVqLNNsqkpN3Qy9LE1Z2S21YloDuWv6obELWZ00kj0W7EUEh+kSHr1DaK5WshMwtHW2myd3DBOyhqBb2Ncgdz6EdO1gqX+X8UwctYXdkFzP//Z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4" descr="data:image/jpeg;base64,/9j/4AAQSkZJRgABAQAAAQABAAD/2wCEAAkGBxQTEhUUExQUFhQXFxcYGBgXFBQUHBccFxcXFxwUFBcYHCggGhwlHBcXITEhJSksLi4uFx8zODMsNygtLisBCgoKDg0OGxAQGiwkICQsLCwsLCwsLCwsLCwsLCwsLCwsLCwsLCwsLCwsLCwsLCwsLCwsLCwsLCwsLCwsLCwsLP/AABEIAPsAyQMBIgACEQEDEQH/xAAcAAACAgMBAQAAAAAAAAAAAAAEBQMGAQIHAAj/xAA6EAABAwIEAwYEBAUEAwAAAAABAAIRAwQFEiExQVFhBiJxgZGhE7HB8DJC0eEHFBVS8RYjYnIkU7L/xAAZAQADAQEBAAAAAAAAAAAAAAACAwQBAAX/xAAmEQACAgIBAwQCAwAAAAAAAAAAAQIRAyExEhNBBDJRYRQiBXGB/9oADAMBAAIRAxEAPwCpvwltS6ynYNn3TTE+y1LIDEHmEVToUzcFw0dkI36hNba1Ja4ud3eA6p4k5NiNkaTy0+R5oVWTtiBmbG+qraYjjC8swvLTjC8swvALjjCyGraFJTHVC3RqVkMLVGGkNp19ih6jXD8uv3qEvvRGdtmgatsmkqLOVltwdiheb4NWM2LViFu6o4AR1BUrSY23Pss7/wBHdr7Bl6EaADoYn0WlW1I1GyOOWMgZY2gSF5b5VrCaAYXoWVhccYXlleXHGq8sryw4vbcMrh2drjGseHJb1sRuQ0gtV6sgwtbT0mAfVZxS0pmnmAGkj0S0YcauWVKhLnBBimTwPoukOwxpyiPxR7osYdRpNdsIndH1HHKyFhN8dqsc6WxPRKURx4LdrZ4LVoUzWIZSoJRs9lHL2J+SmZh2bUSOgkz9R7oi1pCdZProoL3FHyQwBrRxIBJUc5OT0URikgK4oOBjcDbgR6qa1qnYn5L1rTq1TABMqw4b2QqP/GYQuSXIyMJS4QhqW7XnQZT6g/uo/wCnmePmNPVdMs+xNIDWSU0odjqfN3nBSu9EavTyOVW1k78JbO3qDsVNUptILZgAkdRxj5rq47IN6dCq32i7COhz6X4t45rllRksEkiiMw8EkmQ3kP1UtKm4mGt7vUk+YUV0K1F0VARHOdUVZYxrAATH8oV9MxcWJicp8xCX1bM8P1VmbQc/Uyeon6oC6tJ0Op4Hj6o8eZrTBnjT2ivPbC1RldmsHfqhXBWRdkzVGiwtlhEYYWIWyxC44u4va9N7S2TAj2U9PtE/K+m6ZmVbMMw1rmkuGpJjy0Ul12aZkzQJ4+aXZhU/9QDLTPFsT5JlWyV2nXuuHBUrtLa/DrEDZC2WKVKQhp05FFWjiTFsOFI6Okdd0tfA4oi7uHVT3tl6lat4hInla0h8Ma8kFN4W5rga+ikqWR/L9EIbNx3lJ6m+WO6Ug3DquZ0Sm+G4H8Qlzvwz8kBhFp3so8/0V9sKYyADSEmc64HYsfVtkdjaNaAGgBWPDrfRK6NNP7BTN2WxVDOhQARNGlBWLdG0WLKNbowKK0qUEypMWKlJG4CO7spHans2y4pkEDPGhXD8WsH29QtcIIK+mrigqL287Ntr0y4AZ2jQxv0W45uDp8G5MamrXJx2jidUaZzHKTCPpXjjqXE9CPkgLjDXMdoNtx9E0w4S3K4SPQhUuqJEnYRSa2q2DEjb/KT4haua7VMbdmR/T70PVFXtMO7p2P4T9CmYslOheTHasq6wpazIJB0IMKNXEhqvQsr0Lji/2XbCAw7ZTqPHdPrftg15qCdxI+S5UAmuG4JXqDM1pa0fmOnohaSMJ+09w15BG6QPKNv7dzHQ7VAkIJypDMcdngOZhFWj2jYT6oUQUxtWtaJdr04DxUkilDa2rNyyWgDnE/VJ7/ERMMHnxXsUvCW/2t2A5pPanM/QffNYo+Tmy3dn6c6lXHDWKr4P3QArZZVYA2jjKmybZbiVIY0qWqcWlJJaN9TnRzfUJ5YVmuGhB8DKVTHpoY0GplbsQlsm1CmjgrFZZUjdgXiFkrBanEhBWYld1QzSE1qIWo1IminHKjkva/CPg1Q6JY4wf1SK+w8shzBI2I/RdX7TYcK1FzTuBIXMWVoblfqNWnmCNNeiKEmZlSsT3FP8zT4j9twtXPzN6JpWZTd+YtIG8T6lAOty3UFrhxj6pilsU1aE942YP2f3QRCbX9PL/wBXbdCgqNAvdA3XpYpXE8/JGpA7NxKe/wAq3ogLnCnsEmCtPiv5H0KNizrjba1brlZ6BA4x2koMaWiD0C5j/Mv/ALnepWrQSu6aOWwvErr4r52CW1eSmeVFn4Dfmp5lEUSULYcdTwG3qm9rZNPeedBwGw8eqFsxx05TAk9Fvid7lECNNh15+PySHtjeELMcug50DYaKfCLcAdUlacz/ADVmtKcCVstKjce3YypVMpGkngBxTihg76utSrHJrdh+qSWjolxTrCsV1/KBzc6PQcUiWuCmO9MzX7LuGrHE9CENQu61B2kiFesKuzU0bUok8ocJjSJk/JaYrYMqS2pT+HU4Ed5rvB36wUPW/IXSlwT9msfNRve3Vxs7xcfw+s6jW+Gea6ZhBJaEPDGNJrY+N1Cgq4zSZ+NwCCvXQCVSr6i+o8wSdeA+q7uMDsxLxUx+gTAqN81tQvWP/C4HwKolDswXGXFw8NE2t+zwbqyq5rxqCQPoubs1Rrge3Y0K5B2le1lR8D82o9v09F1WhXe5pbUEVG6O5O5Pb0P0XJe11QNu3NcJHKY8wVmPmjMvFmlNjKjdvvx+hQFxh4brmeOsA/oUfb4e2O7UeOjhPnosVxVp6iKjePNM/oSJS4kFp1Hh7wpcApRW15fVZugHHMzjwO4I4KCzusjp+wq8EtUTZ4+S73FowgHLtqhP5dvIISnjwgDMIKm/qDOYVJIUujTkwFLUbGgW1mIBPl9SfRRVEUtsNaIXKMHdTOCEuTDUiY2BMLvTeAPvQc0uurkuPTgtHFaEJaQTbYRhrZeFc7O2zBVXBWd6V0TAaYgaSeASsrH4VoruMsexhy7JLZW1SpO8xI1j5rqR7NmoZqbbgcFLR7JFp7joHKEtZUkMeK3ZQsJ7P3QeQ0aHKc8d5pBBBY78uu54jRX+vVuaLvhva+5p6EPYO8OjuoTvDez7mfmb5NTSrRyt3JQSn1B44KH2ULF7P/eY9siQDBEETwK6Z2cp9xs8lSr+DUa3cl2qv+HNytAHJAuRsvaD41SLhDR4wqxVum0hq5tMDcu+gV1DZnmqB2g7JMzOOd0uBHfJeBJmRy5Lkt7BT1QTZdrbMuyfzhzf8gwD3anFe7I17rmnZ7fk4fULk9bsXcsL2isPgPcHZM5aN5Di0wDHCJ4KOl8a3rxblxZOtOdOsA6JssarTFQnK9o66Tnyu6EH78Vx3+KBy3gj+xp9yuuYNUc+kHOYWGNjC4//ABYqf+aRyYwfM/VBiX7B5n+oNgWNFujtW7dR1B3ViqPa5mZhnnz8CFzajXyuHIpzZ4gWnQwmzgIhIZ3xH4gNem37JXWbqDwOhRr64d0ndDvI8tZCPC6YOVWhc8R5LGY8ypbod7n15qFekuDz3yF0zoB1P0W72ak+MeSiadlPU+n0CBjEC1UHet0hHPbqha+rvNTzY6CAHsiAvCjpKJv2RHip67AGCNyEtsZGN2a4SYldC7L14hc8sRBKt2BXMEJeTaHYdM6xZ1wQmNNoKquGXMgKy2NSVGW9KDQ1LccqfDpucdITmjACpXb3ExLafAn1jX9PVFQK5E2E3JfWzRsul2E5dlxJ+MinUaA8NcToPH5LpHZztISACdgtarZrVqkW2kVLcW7XDvAEJbaXgqNLgQY5bJjb3IcFkX4ETi1sA/0/T/KXDoDp6FRjs3SDsxEu5pyGwslyPpF9cgN1sANF89fxXH/nv8G//IX0XXfovn/+IZH9Re7eMvs0IsepGzuUdlCG8I9i9iGtSdtBPopKDZITm7QtRp0HU2mFq4ozJLdtoQlb8R8fv2WY9s3JwDVh9+KgRLuIUOXovRg9HnzWye3bJjmNPEaqVrtAoKboMqd3Pgdx16LJmwJ7e1zPI8/aUvvLYtdKcWFbKHH/AIz46EEIW+uA8+QhRSlbKox0J78SF6ic0A7AeGq2JDnQeeqHoXeSrmAkTtvotq0ZdMLtwJ0TW0qwQl3x2OqHJqNOEcNdEbSCBobB+S7YHe7BXbD7jQLmeDO1Cvdo4tZmKkmqZdCVosr7mGkqh9prE3BBzlrmzGk7pncY61ujnAffBQDHGGIA6TGqHaGQi5PRU7bsdUe8kNDneeqtGEdknVm1KVcOpyPymD58COic2GMkHuxPTX5J5bYiD3iCDseH3qttyDeOcE6FXYfsvVtWmm980xMEcZ6cE4uCaNQf2nZMLe/a7RYxKiKjCOO4XNKvsn7kuv8AZaCbe4kLL3pJhtxpCOdVRddoXLDUtGt5WgHwXGO1dAPPxf7nOJ8Bsus3E1CWgxIOq532/oi3oCmNXVNJ5AHX2AWQdsNpJbOaEZszufsETaU/0XrZmh8Y9k2srTQFUSJomaLdMvEpZXZGnJNqroIPKPsoPE28ec/4RYuQMr0K3nisZysFar00jzmzclb0TOnP2Wi2Ywpcthx0EUncD1QJfM8xw+oRtPUjgeKHxKzLXTsVJJbKYsW1HQShpRph3ioK1sRrwWpmSRLhX4j4KxWg1CrmGu7/AJKxWx1CCY3FwO7RuV2iv9iGvtWg9fkf1XP6NRWPDr8inlnipZorgyuYpg7viyasD/kCfQymOH4fTdDXVXkxwgDy47dfonF5ZfEbzSV2CVWmWT5z7FDdrZVimoPgs2HdmaZMsq1ASAD3wfSQjLbAqoBDa5dDi6cg2HDfw9EgsMSuqX4qTnAchKc2uMVDtQqa8xHvKGoljyt8NBbLS5pElxD2/wDEQd+XFF2faNub4b5zcCQdR1U9pTqv1cI8TP6pza24jVZXwS5ssWv2p/0KbVneqcs0jzAd9US4lG1GATA3UBboSuoR1WC0qoYXEuDQBqTwG/0XHO2eL/zFZ1QE5B3WTynV3mrv20xfuuoAAQdXcTmA7vhAHquaXrcxDRz1T8aRNkk3oitG7dSnZEMA8z+iEw+1Ln7QAfVG1XzIA0Bjx1Wt7OS0B347o5HT6oW5Oak0neQD6fsjbwTSI+9ErdU7kdfknYuUIy8MXvC0Uj9lGvSXB5z5JXiPFOMOwGrUGaMreZmT4BJ51XXcLbFs0wDpr6QktW9jHKuDmNXD3B+VsnbgpbyrJDagghup+SulC3aGvqEAQ4nlo3f5ql4hctcHuI1eSYPAfljyhLlFUFCbsT3VplMjZa0zpqJHyUtpe6QdeC9A3Go4jkp3ZUha4ZHgjaU7t6iU1Hb8QtrW4y6cOC17R0HTLPbV0ys7vXdVqnWU9KuQZSmrKLOmYXdCBKsFkWmCua4diWis+E4uNJKRKBRB2X62Z0CPFu2NQEhtcQGUapjZ4kDpK2NeQckZPaDvgAbLQhYdcIavcgDdZKkLUZeTFV2qGu64DTJ0AUNW6A4qodrO0Aymkw9528cBy8ShSsY3SK9jFz8Rz3nYuJ/T2VeaRrl0JO+515dVPjFxs3gNERg1mD33bN+f7Jy0hHLGFrQFKnJ3j3OwS8aDXoib+vsOZk/fooTSkkBDHYctApfq4cP1Su7EffNNKrMu/FL6rCZ+9lVi95Ll9oueFopnU3HYE+SjyHkfReiuCB8mxXRMG7QsNJrcwDgIgmNhCoNS3cNwfHgtGjSUDq7Np0WjEMXzMfTnVzvbc/L3STHxDJ2LtB4Dkl8aj1Wt2TUO50BAn/PEJE5IbCApBIKLbVI7w3G6kFo0jvOg8x9V5luBsdNZlKbTHJMHqGdRsfYrTX7+SlqUCAZ25/VQtP7/AEK43yMLZyNYUJbt2REJDKEH0DHFHW9YjZyU03qam5CxqdFqtMbqN6o627SPbuPdVOm9FMk7JbQxSLm3tnA1aZQVz2scQ50GGgk9AOKRULFzipe1VuKFhUdsX5WDwJ19gsSTaRkpUmwI9tX135KYMayTp6BQtd395jvE9eCRdnKORrnnTh+yd2YGXMdiTJ6Dl4pzioukTxlKStkVO0L6knaYH1I68JTh7wO6IytG3LoobcwM8d491jfl+6ntaGZwbvHeeeZOsffRLkxkEBXc5mzuYn1TKgzjxMICqM1XoP3KZZ425fIrcfKMybTF+MtGURuAfLl7yhsNph51gT7xsosWuS4T1aPmdfVEYUYc3wn22VUffZJL2UPsMwhpJAA1R/8AQRy9l6xuWSHcdE1/qbeQVe6ITlDcQqAahpHh9IUFWo13AMPt6cFo18QtsoI6HSYSOn4Kep+QZ7XgTw5jUI2yNN/Q8+R4FCuBZt5/uOKzTpBxlsBx8wUqcWNhJcGWUYdlcIkx84PspW2LjIAMidPT9Vh1UHRwh3pMdUbSxPvA8Yjrw39EttjUkR0sLLqDncPlsYVbNEh0Hn9hX/BLlop1GH8Lp1PAkR7Qqrd0gHSDqXEDwGg9lsZcmSjwSNpaKXLoiLehLM3AaH0n9V74UhLsckD06anptW1GmZR1KylwmfJc2EkR0KUqz4PhJdGk/JFYP2ZmHP06K7WGEw0agDwSm7GaQks8GA1drHDgqV/Farm+DSGgkuI8BA08SuqvpNAK412+uviXjgPyAN89z8/Zdj91gZfbQoZRlgpt47nlJ1PoE0aASGD8I+XXqUsp1MoHr48ExsauRpcdymti0gqtWySTGbYDl08eaOs25WxPedq778UloGXZjwJI6nn4D5pvYS4k/fP6+yFrQSZA9sOJ6/qmmHsBOu2v6pVVfqf+37fIhFCtDWkcP8Loco7Jwxfids3LI4ucfIKbDbMuII4mFG7UgHYCfedE7sKjWwOSpxbkSZdQJbfA3ycrjESFB/T6/P2Viw/GmZeHJT/1Kn09QrEiJnF2a8fvqts3Dy3UbB09/kpWs6JQ4kDZ6jigao+G/QnKT6FEiR9+yzXYKjS2eHvzWHGl3VO5g8jz8eRQQupIB9eXRb2xzNNN2hHtGxS18tMHcJbgOjk+Sz4Zc7g8dfPmPL5KO7pgERvM+vJKrS51HkE6w5wfUAJjgElqh62SWziBHAouhQko7+nf7jWeZ8Fa8HwJhILhokORQolXsbBxcNNOauWH4O0AECXc1YKeG02jRohTfy8bafJDdheDXD6QbujqtwAEuIIW5ZO505LGzaIby5ysJ4rhVzVNStUefzVHO8th7CV1jtdiGSk88mmPRcepkkE89ugCPHwxeTlE9IyZ4A6eSkqXEzwA4oWo6BAUQqzPIHTqeqYl5AfwOKFbUczoBy6KxYS30009z9PRU6yfNQffVXTDDAHn7NAXSMQmvqsOiefv/hYtbrSOo+f+UFjdX/ed4gffqoLWrDp9FyRzY/ti0nNtwhHPtJaYJInRVx10c+Y6CRsrpYXLPhgDXb2j6qjAtsm9Q/1QI3AnktAJ1Ck/0/W/uKslliVPNrHdRv8AUWcwqmRHCWPPIx0UzakBQZ44rdtUHgJ1SxwSyDJBWHNHSVCGDQgx6KRjyOMrDiGvSObON+I5iVi7tg9ucAbc4+SNADttCo6ehjgdVxwioyH8dDsmVsHSCN1PcWozZh5oljIHl9+SFxDU2kdG7H2LKlD4pJdUJh08COA6J1RBY5VL+G+IZKxou2qDT/sNvUfJdCu7XovPyx6ZUejin1RTCrJ8hSvbCDw7QwmVw3RAmGwE1FBdVtFI8IS5P4jyC5sJFG7aVswLeABXPSdug+/qr92gpEtceJVGvKBaUzG9ATWwOu/3WGrS4Oi1a5PS0Ib2E2T4qDxVzwmvETwn78NlSmNIdKueEsD2Sd9/KI+aXMOJXu04y13dRp1G6gsaoAk66pr2ytwC08gPQgfVILafFGtoW9Ohrcd5sDRR08QqNGUEhaUKbiZO3XRMbNlJ7g15jrz8SqsTj/pLmT/wBZiVXgTPHqiP5645O9CrdhuBUmnNEneTqmfwmdFTf0Ss51/IDothhw806+At20VzwMYpoQnDuZUZw8jafvmrH/Lr38ugeKQXUitst3NIlS1LYkabp+62WrbeEPbkbaEfw+PPfovMp8ImPknD7bU9VGKOmyxwkdaF9vUcxwe0wWkEGNiNQfULvWCXzLu3ZVb+Yd4cnDQg+a4iLdXD+HeMfArGm49ypHk4beu3op82JtXQ/DOnVl9NsWOlHPbIUlRwK1adFD0lnU2L6tHVA31GGHxT1zZQ13bghY4sNSKDiVlmYPTzVKxOz1IOi6ddW5BcB6c+oVUxWxmZ0PzXRtDKTRza9tS0kGfvkhabY34K04lSLHZHiWnUcx/1KTVcP4tJI9wq4vWyOa3oktKWaPD7KsXZ6pllh4fJVa0L2GCDCaYZeFtVpPgeoKXki+BmOS5GnadkgcdI8lVKNPKdCr9ilAOaOR0VQuaBE8kOKTqjc0VyQ1KriQCdOS2eIQdXNm6oinmO6tjpEEtsZUMerNp5Wu247lCf1it/7HIW1OpCk+AnwlGtk8o70XAHos/ECZ1aQ5IZ9MTsvf6YvweZ3JIga6VJCZ2Vu2Ngj6du3kEqUYLwGsshHRtiei3fahOK9IAaBBFoQdtM3vMVVqUIfKm1xSEbJPX0OiYvTxkjvyGZLAstEajSFA15W4cUL9Khi9Qy/wCE9oMzBmPeAgpmzFxzXMqNUjYouncO5lRT/jo3aK4eudbOjMxYc1ucTB4rnzLl39xUzbl39xU8v49fI+PrPot13XaUlxKmCJB9UvNd3MrDqpjdB+EkH+UxHjltMJOaB24KxXplAOaqI+ljRLP1DcrFL7OVqLNNsqkpN3Qy9LE1Z2S21YloDuWv6obELWZ00kj0W7EUEh+kSHr1DaK5WshMwtHW2myd3DBOyhqBb2Ncgdz6EdO1gqX+X8UwctYXdkFzP//Z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12737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C3F94"/>
                </a:solidFill>
              </a:rPr>
              <a:t>Bill Impact, cont.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24" y="990600"/>
            <a:ext cx="8531352" cy="526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036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UFhUXGBgbGBgYGBgXGhoaFx0XHBwaFxcYHCggGR8lHBwaITEhJSkrLi4uGB8zODMsNygtLisBCgoKDg0OGxAQGywkICQsLCwsLCwsLCwsLCwsLCwsLCwsLCwsLCwsLCwsLCwsLCwsLCwsLCwsLCwsLCwsLCwsLP/AABEIAMIBAwMBIgACEQEDEQH/xAAcAAACAgMBAQAAAAAAAAAAAAAFBgMEAAECBwj/xABBEAABAgMFBQYDBgUEAQUAAAABAhEAAyEEBRIxQVFhcYGRBiKhscHwEzLRQlJicuHxByOCkqIUM7LC0iQ0Q1OD/8QAGQEAAwEBAQAAAAAAAAAAAAAAAgMEAAEF/8QAKxEAAgICAgEDAwMFAQAAAAAAAAECEQMhEjFBEzJRBCJxYZHwM0KBgqEj/9oADAMBAAIRAxEAPwBqjIyMjo4yMjIyMYyMjIyMYyOCHjuOQYxjTCODN0FT7zjFpcVMUp8z4SCSUhCQ7mhaON0ZKyC/ryEqUtWJmS6lbBkAn8RNBzOjHxm+r3VPmFRogUSnPCOeZOZOpJgr2t7Rm0d1NEOTx0BPLzMKsLu9h9I6USYs2STiOEczu1iCUl+J8oYbts4QkqWKCqsnKtE8HbiTujk5UjsI2yWksAJbEah9B94+g9jgKJoCa5qOZzyJ0iFKiolRqpR6nYNwyi/JRhFVNzbpQ+A0zETSdFsF8F26JQQQVKbr5tHod22xJSBiA/qbyEef2CUg1K0g/kUT/csw6XQnAAypZbUhuihTxiPI9j+Ko5vSyYSVAkhWdfGvnHnl92EhRzY1B+keuWhpiWWmu4v0IqOjQBvLs98RPdD8YOE6A43o8tloY5ekHrutZHzKJGrlP0rFu3dm1pdngNNsJTmDDHNSOqDiOliWhTd8MfssCBxxAecMNgsqSO4twc00KegU6fGPKZcwDMH+4jyTBCy3ohJDTSjmpR8S0KeJ+ArTH+9LjI70t6ZgOW4UBI3HKA06zmaky1D+Yl2B+0NU9MvYju6+0iwQ0wL3KT/2oRyBhkTa5M4AqGBQyIOXqB0hadHJJpb2IV12fAtjVCtun5ujEjYNsPF2z1AALJpRzm75HeC4fXmHrXl2dBV8SWpgat3SH2guNQCwfKLEiSWGIEOGLgguAA9dSADyi/BPZFmWgpGoikKoDt8DEsXJkpkbjI1HTG43GhG4xjUZGRkcMZGRqMMYxjxuIsTkc/SOgqMY7iBSq09/WNTFliADxiNUwM5oB6ekC2dSNTZupLAZnLLj5x572jvVVsOCUcMhJqs/bIav5Rm/LNhBG8rTMvCYZEo4bOktNWPtEN3RtgP2pnJEpMqUGlDI/fKdX+6HoftFzkzqbsZFUI9rWCokUD0G7R4iCdInmyso6ky395+xBJ6ONbLd3yBnmwBba+Q5k13PBCeMQTKSdRzJfTVnxcxEcgMmvE8T9EV4rVDF2Fu4rVMtCg4T8tKPtA3OByMIyzUU5PwPxxvR3Kuz4YwihA7yssIDOH3fV4CzbdiVhkin3y5UrgNB4wb7bTygJkJJdYxr/I5wp5qc/wBI+8YHXNZNsSp1Hk+2WJW+K6LN22WYS5f/ACHkYa7ss6gQ5Lc8vSNWCQAzQas8uJ3JtjqSVFqy2EUOfP0zgzJsgMU5GUErMqkHARMqWq50qctWANs7OgvQNwh1BjDJBhjxp9ARzNHjt+9kBUoDHhCTaZGAstJA6jrH0PbruBBDR5p21uPNSRXdHITcXUhmpq12IOBUvvIV3c6ZcxDFc/aBaQHLbxVPTQwryZpSrCflJq+h2wSkJCFMoEJUQFfgUclDca89xEUZMakti4TaZ6Ldt+IVmQgq391XEfX9ILymGIDVixah2jQ+GceYzgZZYj6EekM1xXnQJSXAbuHTWj1ESLljdoOcIyQ3yZg0pu/SJXgXKtLtnwPpti2mYdKjYfrHo4c6kjz8mJxZbjIiRM67DEjxUmJNxkZGQRjIyMjRgTGRuNRsGMYprVhV5c2fofdI6mp5HQ5+xEtplYhmx0OwxXltkpIB3AQL0dN/GemStn6+sK/aK1LtE3/SSVFIH+8saCncTv27+Bgr2gXglEpA+Ie7LOWEq1fdnyhbu27jhZC1gzKrUc8B+UHXEXc8VbRCpy3QyMfITlykCUJMkhMlDgqzxHUDaCXBVrlqYT+1trStYShsCAw3ks58B0fWGC9FhCQlKnLUAHdA906wnW5irg7wuUt0MjHyCVhz7oImu2XiWaHCkNvrnzNYiT9pR2gDlU+kErik90q0cnoG9TBt1E4lcjq1EsQ1SW4qUxLcaR6z2fusSbNJlhnJrvNST4HrHmd0WXHaJQOhKz1p/lhEez3fLYoDfKw65+RiH6l9RKYa2eP9opvxbbPVoJhQn8svuJbkkHnBC7AwEDxLxLUdqlHqTBywycoDJLwWYo0HbvTlByQiBt3Iyg7IRSEo5NksoUi7IMVUJizLyhiEyLksxZRFOUYuS4fARM5mpgBflgC0kQxKEVbTLcGByRs7jlTPnftVd3w5qg0cBHxJKVVyKTXVLGu8pwniiG/+JVhYhcK3Z4PLnJ+7hmDiHDcxTnDITuF/AySqX5O5M4rlYVfNLpuIIoByChElgmFKk1/C+w1Z92XSIZaO8WzbyIOX5S0dyl/KWo5SrlkejDlGls7Ec7rvMLDKz95vnwMGJczYR70hNsymZRfOpG3afL96M93WsUCjuBGo8uUTJ09GyQ0Fpcx884mB2ViEAHPLQ/XZGfEKffrF0MzS+4hlD4LImcekaiIWr24jId68fkD038FmMMZGQ9izQjcajcYxqMUkHONxqMYXO1VmSUh3olepzKSkeccosyEJBOzEslyz5czpsbhFq/5eJJJPdSCTzBA6VPSFldrMxEtPDEN47td5IyiabUW2OirSRVvScazDQqokcX8g/TfC1aEd4gagj30EMF4zHWw0c8/lSPB+cLk6cBOQ2Tkvsagf+0HnCYK9j3oozwyUU+YE83IPgBB26JbWYbyrxMseBxCAtrGEAapdI5Z+ZHLdDNZJeGzyh+Gv+avQweV1E5jVyCHYqz4rUVNQYE9Bjb+4J8I9MshOMcQ39qj9YSewNn78xWgUp+oS/QQ7WUjEDk65Y/uH6mIMjuX7D30eWy5LLV+ZXmYNWGXC3bzPlzpgApjUwoaEkh97ERLYu0RSWWn0jrxt9FPqRSo9AsQEGpAhOuy/pRarHfDJYrWCHBBygEmgZbCzR2gxXEx427QViwjKi5LhdtF8S5YdSulYHTu2qR8iCd6i3gK8oZGaQt45MeAIhnohRsPaC0TvlAAORDesFZUu0/8A2J4M/jBOSYHpuL2xX/iPZMUknZHmvZctOUnRQI8m8THrfaaVMVIWmYlJLGqeeYMeS3anDaEaO/vwgYPUkPfhkqxhWdwfiBT1HQxxKIxKToa+vrFu9BhnpOhxA8Du4RU+EyhuYfTwg2zqDV3u28UI2ts5Md4gzYFJIOz7Qp3d/DfAy6ZVG6ctvA+cX0oUkhQocnzB2g/s4frK39wbWhgkJIFKjZWCMkgjdvgVdtpBDGgzDHTd7pwyLyUVbodeB0irDKuiHKvk6MkbBGom7wpheMizn+n/AAn4leMjDGooYsyNxqMjGMJjRVHClRVtk4hJY1OX197o43RkgdeE7EcI+V3UdugDa/oITpVoHxVIB7oNNvebOJe0N84XRKJc0Kn8AebdeYGxy1oV8VWpq+u4b2ctEmR2irHGiW8rQwLagcqNXkTASWr+aNyS/DCT1gve6XLgjCQ4P/LXQe6wGQaqORNOQFPKO4/aafuJF98K3qB6lj4qEOE5H8tIOY2bfhLduZMKlyqeYneR4Mof8RDXLDpQHzHiJQHmYXndJIdiXkaewAGKYG58VH6GGKSo/DxHNIlK5pY16GFjsBMeZMB+19VfWGtKHC0bcQ8v/LwiGXuGS7PJO3tpmSrbOQn76m4O4f8ApKeREL3+vnEpHdUpSmSMLuSWAEOv8RLM9qRMAfFLQS1KpGE+CRThAix3ehSkkFSWUFVlqJSdqSCNXatDrHoQcKWiWayvopyTMQQJ0paCcW0VQWVTaCC4zpDBc954DRZIMEO0LLs6ZaJal4XVjmLZZWS5mKOHMlzTbpCMoqSe9QvX6wvJGMuijDKUV9x7Vclq+KARBydY+7Cd/DGZiRXbHpNokjKEQhaZ3LPjJI857RyZMlCpkzEoDQZk6AR5reN72g95KEyUH5XDqYa10y0EeqfxAuxS0DCMWgS4Fa94uK6U41hPTLK5YROQcQFFBLitCCAajpDMSjF7Nkc5R+0EXHMvKaELlFcxMwqwE91KlIBJSC1SAk7Pl1hr7LdsV/E+DOxoWCykrDkNmQoNUl3B20fOC/ZKyCUhGEKODF8NABTLQpQIUtlVxMVCmWJVDowXbciAorWl1bSxIL6Hbv8ALIOycK0T43O/uZq9u9KVvBjxe9kfDnoVoFt1LHwJj3S3Sg0eK/xGlYFD8/oYlh/VorT/APNsztCk91Ww+Y+oiOSXY7Qx4HLoXHOJrfO+LZpUylcL7iQoH/J+sU7KrD3Ts8vbwXig/IZu6aULYvhOuw/t5bIZhJBD6HX6wsWaay61BY8/3cc4Y7Epiz901B0IO7w6xNIKSNqkqSyg+8a/rBq75+IbDs+kVk7FU03e+kdSpZFc/e2HQi6tEk34YZSstQjnGRSTMpmeh9CIyHeq/gVwOjGRkZHpkhkaJjccqMYxDNVC12mtxJMtJajrV91OvM+sMs9QSCTpHnt6KJlA1xTlYidiASByJr/TCM0q0NxqypY7OjBMnrAwo+UHVVAH2s4oMyRviiq0KnqJDhCHAGx6ufxK1PowjqfimBMlLBKBWtMTmqm1ag18ogmzEpR8NDtr95ROp0GgAzbnCPBQl5Kky2AOk1S9d5/DuHj0iuuSmhSTUjMfSK81NRTLLZ7yjUvE4b3v3bIbxro5fyXbolYVpLuAQTwGfhSGkHDhfMJUeowjyEBbqshLb69MvrwJgvb14ZZOpZI4CnoTxTEuV2yjGqQU7FWrDMG8E9Ktzyh/mlph0xBxvIjyu6phlqSofZj06Ur4ktCwagD9n2ZeMRz7DmvIs9srLimy96C39x/WKdgsZH2oPdp5TiWtmYFJ5kke98B0LYRzmx+ONwNWyWGNYTbfZxihrts2hhVtsx1GHYm7ByJJHo/8Lvkptj02bHmH8LzTnHp684di6ZF9R7kU7dYRMFYXV9nUhThxwhtekQLEdlBMHHklHQOsVgwtUwQ+G2UYExslhGUUjkpNso3hlHjP8UAFTGJ+VOLQ1cCodwML1ap5t6/b5tI8R7cyVqnTJh+Q5cEhv15wuDXqoqUX6bIrgV8SxqRqkk8qE+PnGBygKFSC7cM/CvKKfZC04cQ0cHrSnUHlBdEr4cxSOLPuyfcQQYPIqk/3OY3cUSylgpBD6He2RI4U6Qx3dNJlgvVL9My3AueBOyFpKMJAyHlmWO4gwXuS0YCU5g5P4c37piXIh62N0jvJfcP0/ThFn4QNU0MCrvtIScL937O1tm8eREG0orTY/wBffGDwTrTI80KIUpO6MixhV7EZF32kuyGMjUaUYtEmGOTG1GsUL3vFMiWqYrJOQ2nQDeY43Rjq8yMBB19A5hBmzgUJFQEoCSdS2idM9Ttjq9u0JtAYURs1P5q+HnnAifNJYVJ3Anyy8Iiyz5OkV4oUtkF4EMQksnYKOd5J7yt/lQRwlYUVAliKEioV+bV9/PbG5d0TZi8RSUgGjt9Xi6i4kJH8xWrlj7bxgXKKVWOSbBEyz6O9fCLViu/UikX1FA7stPR68zWL9msxzNPTgNsA8jC4nVjs7U1NH2Pn73ndA+9JwVMYfKnx09Gi1a7aEjCjM67vp7rAeUrU6eJ9+W+BS8hBeyJeuwV4Q3dmb3wqShRovLjXzFOUKdmDJrmqp4BgB72RzMnthI+8pjsw4CCOsIcbYzVHp97WX4spSEs7UO8d5PIs3NtISbNMJTWhcgiHG5LwE5Dj5gA/4kkOG8SN4UN8Ld8ow2gqAoutMsWvWh/qhTQWB03Fgq8UHCTCqlTqc7YeL0lvLPCFCRZgQSpQBD93U707YoxaR3JbZ6b2DZCB1j0UEFIVHknYi2gjCFOekP6r0MuWO4pe5LP4kRoT42mJz4+TVBO1zsNdIglWh46Un4ksEgjcaHppFGVLILGCbaYqMVVeQsJkQ2ibEWKkV5syNLJo0MewT2ktwk2ebMP2EKV0B88o+fZlvnLRhmTFKA0PrqecetfxYt3w7Hg1mrSnknvHlQDnHkKksnea+gh300Vxv5ZzNJ8qT8Fu5JoTMANAp0vsxgpfk8N1qBVLRMbvIASocHAPVxzEJMlPvhDhY7cEgKLFKx3ho6WStuBZX9QjuZbtBY+qLc6UZkvEiqk14prXkcxt3R1ZZmIOc/fvpHMkKlKwhTg1lk1BbNJ5Z7i/G8kJWcSXYgFSaOgmgVvD0Oxt0SyjocmXpU50scxX3u+nRisVqcB8xl6jzhZTJIz68ffOozEErqX9k7ac9Im2mFJJobUTHAy5iNwOTaVJpsjIo9eRL6aMjiZHZgbfF5Jkyyo55JGpOyPabSVs89K2Q3rfCJCSVEPoNsedXleq7Qp1q7rltg/KKRq0z5lqnEZk5kmgA1OwCKdswoOEZ6v4ONNoTwd4klJy/BVGKj+SWXaUp0JbY8WU3wkfe4QIlIB2mLaJaBn9YS0ihNlpd6KXRCW35k8HjpNjWsgrVmNXegrvzeIv9YxZKOpbmAI7l3gpQYD+3Iev7QPF+EFyL8qUlAo3FX6RUtt4Bs30Gg/bcIrrStT1L7AfrGk2Njl9f8oyil2ayoVk1y/EfQRLJQSQPf6++UmFLs+I++Qi7Z7MXD5nQZ8zGcqRkrJEqzrQDy0gdb7RhQhO3G237I9PCDMyUzDYCeDAnyAMK/ambhmISPsJHIqdR842KPKVHMuTirHC4L1VJVIW/dUMKutDu05CDvaCZiZScsVfwmnSld4bkjyJmKTL5/8AWGORaSUo/EEvvOQPhCJxpj47pm72tASADC9PlhdIsdrpxTMDDutzECbHa0uKgcf1g4QfHkgm7lR6J2WugIklbd4ZGHu4p2NAJDx5rcd/LT3QtK0nMUPukNtn7TIlAOtKAcg4D8BrAL3bO5cMmtbHRSqRVSQTAZN/zFh0SsY2/K/MxVuq22j4xTPQlIIdOEkgDYSczvg5TJlglG7GJSYrrTFgqgJ2rvlNls65lCr5ZafvLV8o4ancDA1ZxM8s/iZbP9RbhJSe5ISxOgUplLPIYRxEJE5eJRIycNwFBBe3kolkqLzZzrUdcJJLn86q8BAgS/CLselQqXZPIgxcqcYUjX50b2DTE80V/wDzEB5dGgndiiAVJLKSUFJ2HhqNogJsbFBmy2sy+4sYpbjcQdFJfI7tpI1MGLVZ8aBNkqfDUFO93BGmWWr6msDApCxiY/DVm2ctWqX1GqTqBtpEt3FUlbhik7MjrXZQvwMTz0MWwvdtrxpcjvCi0s4IyccP01EGTYu6FoOJBZjmQDk5+0Ks+8QBKGPxEu1HKaKD6KGW7KtdXEMt12phWqFDo+YO7fpucMik3TNJtbRYk2hWEd4ZbR6xkWvhq0SFj7xZzxcZ6coyD9P9RPIiWY877SXiVrUv7KHTL4gsVf3eAh5veeUSVqGYSW46eLR51fVlaaiToBLSeKmHrHqZn4I8S3ZHPH+nkIlhhMnJxzCR8qNBzpxLjWF1ZcnZ7qd8Eu0dr+JOWdqmG5CBQecU5svBLl7VAq9B74QpjokaZmFIY1r75xJLtL5/U+UUyHieXLHCBdDEwiFDQu+lKa5Zx0+pz5H9YqSbOTkR1iYyUp+ZXIQt0ESGfs8f1eJJEpUyictukasoSflS+9WXvzg9Ks5ABVlRktUng9BuGzPSAk6CRBY7vSl6uWqTv2a12axdSnCKhnowHg+3byEW7LZnqzau/iS2zXdTRoLSrEcKK6YhkkHYdpfx3wq7CB6pg7xVkQcX5R83gyRzhHvicZk1SzmST1LtyyhpvieMOFDE6kMzJNAHzD67tc4BWKwMTMmZJIwvmpX0GfIbYtw1FWyfMnLSLEu04FIl/dSkHjn5QxicyEA5t5Qu2SSCvEcvmUs5Abo6F5Baif7eH1hWWHJ2v8j8MqVP/AUvJXxM84FyLOUqdnGoix8eCd3sqFpuKHr3WFLluizzAFKQHOoLeUN9yXTZJIBKEqWwqa5NtgFYbuCshXo8Ml23UUscI8/OEqbH5Jxa+PwGpK/iF8h7yiaez0zjJMsx1MSBnHW21sibVnEyaAlyQABUx5J2ovoWmaqYt/8ATynShORWdQN6tT9lAahJhq7Z3yBKKcRCNSPmVuT738fKLwtBmFyyQAyEDJILsBvzJOpEMwK3ZpriiuuaqYtUxVS77nyAGwaDhECR3iM6dcvq8EEy8KANTU+nvdA9STRW1/MinSK4uxHRKuW1NkELlU+JP3kluVfIGKlmrSJ5CChYUksxBrRiIXLaaHx+S/ZpipcwHQ0UNCkliCOvAwesicYxI+ZPzJ1I1B20cgjfQMIqrsomJC0MBQ6UOo2RLdstSFBYanzVdwTV2er7du6JpSsbQVs6SaooQ9KMQPmTXaKtl0g5YlAJxpBKcinPPOh1BrzeK0uSCBMQ6gWfSmhrqN+/fF+yoKe8lyk/MGZ/oR673hCewZbQUlSkkApmBjl3SfGMir8AmqQW9/hjcN5iaQPvlOJKU7VAngkg+kJd7q/9UVfdMo9Hh1t+Y/MPAH/yhIv1LWgvkQgkHYCB0r4R6WUjxivhxKmk54VNxJHo8RT5hUdwEWrcMM2a2Sj+sVmoYU2PSOAmkTIR0jUitIsSkk9YFsJE8oFmDAbdTHUmwD5lM20+68BEtlSWdhm22J7WkpScLYgwfNifbwpyd0MS1ZPLWhAckJ3keQ9ax2m9QP8AbSSTqou/1G7LdC+g4lN8xzJJJrBK3IUkUcVbZt2c/COuCujJ6DMu046TFlwHIByauXyjoIp3vaAf5YWpCWc90KKsQBqrENo4xQ7Mo75GgChxcGJr5HeSdClNN2HC/wDjA1U6O9xspIMupAWSEhiafaQGIB2E66GBMy1KxO+Tj9v0bKDIk90/iz4a+b8oEWmVXLVofCQE0V7TPUoZnIPzAr4mOLIlo6VLqeo+nvZE1nqeLw2T1oVGL5bL8qsEbsmEKitZZLwVsdnrWIZyo9CER2uFeRhwsqw0I11OAGDwxyJi+HExPGdGyQsOmY0BL1tuKj0957BGploLEqNAHgDf9t+FJUo/MznjsG4RyU3LSBhBJ7EbtZbTNn4AaJOXCpgCQSsgfepxoB0JeLNnSTjWrV/MA+JaJbllusKOQxK/t/YRfBcI/gRN8mc3izqAyxJQngDWBk8FwDoAG4CvjWL4W60j8RUfH9oqKl6mpBJO8a+BMMhrQEvkksimLGog1JlS1jTEdhY9FM9dPKBCJNW3Z7qj0i3KTlw27zUe3hUx0Andq1WdeFQeWpnGWeRDsx3HMZE5wy/6MllS1O74SK8iSKHcdnGF6yWo4WUcSDzb6efhBa7VmWCpCsSTmnN8s0n5tN+x8omm7/I1Kg3dE0pooDNnoPAGigdN+sMFmKQoghgeYI0IY8awKu+3SlsFOlxQs4I3FqtqFBxug7JsSVp/lqSW35HdqB+kLVsTNrydG5wahVOD+MajoS5gp8NZ4FJHIvGQf+oG/kXrwQ6VbcxxDN4iEi+nIE/LEVpAP3WYequcOd8qIkzCPm+z+Y0HiYW02QTRl/KRRA2tQq8T4mPXyKyGDoTb3USsrYh+9yyfziKzAcmJcbq/WLtus6jhQkEqTiIJyKaMx5HnxgdLmAKcEqDV3DUB4RRQmSWMVP5fflFqwB07wac6eZiCyDvqB4dWixZZbEA0AJCt41b3rC5DIh67rIEhL5NjO2tQ39P/ACEUb1JIU2pHUn9o6mW9SgtQzd24N9BG1I/lOK1SSeZPm0J3ytjfBSuOzAzmZ8OfKtBochzi92rZCAHGImnFi53VLR3cYEoufmZzz7zcu71MD+0M0LmbcFE+B/5FR4tBr7sgL1AhuefhWFHUsfzD6s/XZDFb7MDhYUD+LEDkPKEuyrq2n0r74w83RN+LKD5pFeT16EvHM6p2bG7VAeR3lkaZgflNc9tfCKFushAOlae9czBcS8BWr7u3r6eMd3pKCgkjIuRvo/WkcUqYXaFiXJxVGbeTxGiSQX0d+YNRDMLs+HKQVUWurHQOPABj/UIozrMxcUxZtodCOYg1kNwsmu5OsH7HKeAV0mgfafTwhqscl4jzPZbD2hSwy25QVC2ED7OholmTISmC9kk2ZQb1B+TkeIEI3bu8O6EjMn9IZ7RPZPCvgR6x5vfNq+JPGwK8qw76eNzv4F5HxizJ6cMvDuSP8kk+Rju5P9pStiFA/wBWGILQtpZfc3URZuBDy5qXzwjq8WS1AmW5A5RwzBuwD1MSz5QASrT5VcqP6xFPOKYv83rF+wHFillu8PHT3ugm62cSsgnAonM9C4Gx/wBX8YvIld0KfMOkDM7a6MaP7HE2y4yXBdJFNe62XLzER2S0F3W7uzNlpyDRyW1o7F06LdnmqxPrs2jY2UHbB99Py6p+j84pIs6vsgakUc+Ltt5ERJZLQqn6t+kRz2UpjMmwhSfiSjvILs+0ihB/EK74vXbbmU01ASMirfvLMebbneKdw2nCoEOHzGh4b/PlB21WMUWhmOmjbD6HTrCU2BL4YTloLUXTi3gVAiMijKQlh3kp3FwR0pGQ1ZEIcP5QsdpgTLEsFjMmIS+oDuSOABjpQShISkUFAw0GTN0ie95bzJX4cSumFP8A2iO97eiQj4izQhmGZOYaPbfbPPXQkW9cpCipamKapDl3LnJtXPWFq0TwVFKQwOIk8iTrziS8rSuctamJc5Z6U8Iqy7OpLqUkgMakEZgiEJK7ZQrqiaRNqFbWflSCE6hxF6tC/IUQH0gzd84LSEkwGSNbGQlei3YZzKA206/vBoLwywAKAsf7cxt+jwIkWfwIptbIc4sY2khtCCrdp9ImlsoWjieRiJSXdnPQU6AQNtYLl8/TXxaLymzDF3Ox9pYeI3RZUETE1HN6cCwpzglLiwZR5IWrMrCa0csG2bfe+Gvs8VAlQ9sMR8PdYBWqyYVBhXgfPX3ybuy6QmWuYcku3FnbqfCCzSTjYEFTI72QE94B0TCMqsff/IbYmu1SVEy1JfAxS21j3X315cI3Z5yGwLHdJIcZpJq9Ps1L7I4tdimyWWkYg+IKSxptJFK7cmDb4R4oZ07B9824mcFZpSkMdoLP1cjTLdFyZZ+7i9l6+bxzbLEJqApAYF2b7Kj/APGrZWqVepiayLKpJ2gh+RIPvdGl0qDiwfYJeGaEnIsx8ve2HS77LuhalWXEcY0ZvD30h9sSAUgjURPkdsfdRODJYRRtIgrOgVagawBxAO9CcJ3wiTv9x2qCa6aVMelLszgwhX9ZMK1NTP34RV9O6dAZlcQbeC/5ak7Ep8wIvdllgpW+dPfWBNsLp/Ml+hCm8Izs/acCm0LjyIiyUbxuiSLrISy5jrNKVi9KWxBGjHZugfNYFY2fuX3fTfE9nmuk1zBDbfdI5OIUWGbUSSFgHRxoDTLcR67oG3nI+GRMSWC/M8NddhYwcuppiQlX2gBwUkUPMRAqT3lSluRmnEKNsNXcU8dGhUZUwpKzu5bwxgBWY9vsi6uSy8JyUxTx1HB25K3QEs5QhXeRMRhOYwzAx1bukCg1OohtkSUzUDCtJYuM0kK1HeAd30eFZI0/0YcZHN3TAk4VEtpu5vDzctoB7iqgjrnUQkWmQQUkgg6vSutDzPWC1yWyrVDZH3u84lunYya5RGSZJWkkAOBlR43BOzzApIO7bGQ7hF+SXm14FC3fOn8k3zlx512ymH4hDlhlXdG4yPWykmMVVzCGIJBw5gsesavSYSpQJLBVA9BTQRuMjkRsuiAfY5eZjuwHvDl5iNRkdl0BHtDc3y8B6RPafmmDT4aTzIDnjG4yPP8AP8+S/wAAaw/Krcoeo8oI3Of5h96xuMgsvTBxly/5YExQAADDIRYsn/s0b116zPoOkZGQv+1GfZCvNX5l/wDaDPZ1RMxSSXTgJw6Oyatk8bjI3gzNlATNGEAYlJdgz55tnFudKSJgYAOtL0FXd3jcZCpdhI4QgABgB3dOEHLt/wBpPARkZCn2OXRYmiKkwVEZGRw3ghWKQidph318I1GQ/F7kD4YqH5ZfFXnA+zGvT1jcZHpx6ZDLtBi0iss6kF9/GKkv/r6RqMgI+1DX7mNfZ5VFe9YsX3/uHcqm7u6RkZE0f6jGS9oMvP5h+UHm0GezWR3oHmYyMjZfYjR7YblVsxerYWerVamykVOzxy96xkZEsuhsfI/2Idwc/MxkZGRxCH2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 descr="data:image/jpeg;base64,/9j/4AAQSkZJRgABAQAAAQABAAD/2wCEAAkGBxQTEhUUExQUFhUXGBgbGBgYGBgXGhoaFx0XHBwaFxcYHCggGR8lHBwaITEhJSkrLi4uGB8zODMsNygtLisBCgoKDg0OGxAQGywkICQsLCwsLCwsLCwsLCwsLCwsLCwsLCwsLCwsLCwsLCwsLCwsLCwsLCwsLCwsLCwsLCwsLP/AABEIAMIBAwMBIgACEQEDEQH/xAAcAAACAgMBAQAAAAAAAAAAAAAFBgMEAAECBwj/xABBEAABAgMFBQYDBgUEAQUAAAABAhEAAyEEBRIxQVFhcYGRBiKhscHwEzLRQlJicuHxByOCkqIUM7LC0iQ0Q1OD/8QAGQEAAwEBAQAAAAAAAAAAAAAAAgMEAAEF/8QAKxEAAgICAgEDAwMFAQAAAAAAAAECEQMhEjFBEzJRBCJxYZHwM0KBgqEj/9oADAMBAAIRAxEAPwBqjIyMjo4yMjIyMYyMjIyMYyOCHjuOQYxjTCODN0FT7zjFpcVMUp8z4SCSUhCQ7mhaON0ZKyC/ryEqUtWJmS6lbBkAn8RNBzOjHxm+r3VPmFRogUSnPCOeZOZOpJgr2t7Rm0d1NEOTx0BPLzMKsLu9h9I6USYs2STiOEczu1iCUl+J8oYbts4QkqWKCqsnKtE8HbiTujk5UjsI2yWksAJbEah9B94+g9jgKJoCa5qOZzyJ0iFKiolRqpR6nYNwyi/JRhFVNzbpQ+A0zETSdFsF8F26JQQQVKbr5tHod22xJSBiA/qbyEef2CUg1K0g/kUT/csw6XQnAAypZbUhuihTxiPI9j+Ko5vSyYSVAkhWdfGvnHnl92EhRzY1B+keuWhpiWWmu4v0IqOjQBvLs98RPdD8YOE6A43o8tloY5ekHrutZHzKJGrlP0rFu3dm1pdngNNsJTmDDHNSOqDiOliWhTd8MfssCBxxAecMNgsqSO4twc00KegU6fGPKZcwDMH+4jyTBCy3ohJDTSjmpR8S0KeJ+ArTH+9LjI70t6ZgOW4UBI3HKA06zmaky1D+Yl2B+0NU9MvYju6+0iwQ0wL3KT/2oRyBhkTa5M4AqGBQyIOXqB0hadHJJpb2IV12fAtjVCtun5ujEjYNsPF2z1AALJpRzm75HeC4fXmHrXl2dBV8SWpgat3SH2guNQCwfKLEiSWGIEOGLgguAA9dSADyi/BPZFmWgpGoikKoDt8DEsXJkpkbjI1HTG43GhG4xjUZGRkcMZGRqMMYxjxuIsTkc/SOgqMY7iBSq09/WNTFliADxiNUwM5oB6ekC2dSNTZupLAZnLLj5x572jvVVsOCUcMhJqs/bIav5Rm/LNhBG8rTMvCYZEo4bOktNWPtEN3RtgP2pnJEpMqUGlDI/fKdX+6HoftFzkzqbsZFUI9rWCokUD0G7R4iCdInmyso6ky395+xBJ6ONbLd3yBnmwBba+Q5k13PBCeMQTKSdRzJfTVnxcxEcgMmvE8T9EV4rVDF2Fu4rVMtCg4T8tKPtA3OByMIyzUU5PwPxxvR3Kuz4YwihA7yssIDOH3fV4CzbdiVhkin3y5UrgNB4wb7bTygJkJJdYxr/I5wp5qc/wBI+8YHXNZNsSp1Hk+2WJW+K6LN22WYS5f/ACHkYa7ss6gQ5Lc8vSNWCQAzQas8uJ3JtjqSVFqy2EUOfP0zgzJsgMU5GUErMqkHARMqWq50qctWANs7OgvQNwh1BjDJBhjxp9ARzNHjt+9kBUoDHhCTaZGAstJA6jrH0PbruBBDR5p21uPNSRXdHITcXUhmpq12IOBUvvIV3c6ZcxDFc/aBaQHLbxVPTQwryZpSrCflJq+h2wSkJCFMoEJUQFfgUclDca89xEUZMakti4TaZ6Ldt+IVmQgq391XEfX9ILymGIDVixah2jQ+GceYzgZZYj6EekM1xXnQJSXAbuHTWj1ESLljdoOcIyQ3yZg0pu/SJXgXKtLtnwPpti2mYdKjYfrHo4c6kjz8mJxZbjIiRM67DEjxUmJNxkZGQRjIyMjRgTGRuNRsGMYprVhV5c2fofdI6mp5HQ5+xEtplYhmx0OwxXltkpIB3AQL0dN/GemStn6+sK/aK1LtE3/SSVFIH+8saCncTv27+Bgr2gXglEpA+Ie7LOWEq1fdnyhbu27jhZC1gzKrUc8B+UHXEXc8VbRCpy3QyMfITlykCUJMkhMlDgqzxHUDaCXBVrlqYT+1trStYShsCAw3ks58B0fWGC9FhCQlKnLUAHdA906wnW5irg7wuUt0MjHyCVhz7oImu2XiWaHCkNvrnzNYiT9pR2gDlU+kErik90q0cnoG9TBt1E4lcjq1EsQ1SW4qUxLcaR6z2fusSbNJlhnJrvNST4HrHmd0WXHaJQOhKz1p/lhEez3fLYoDfKw65+RiH6l9RKYa2eP9opvxbbPVoJhQn8svuJbkkHnBC7AwEDxLxLUdqlHqTBywycoDJLwWYo0HbvTlByQiBt3Iyg7IRSEo5NksoUi7IMVUJizLyhiEyLksxZRFOUYuS4fARM5mpgBflgC0kQxKEVbTLcGByRs7jlTPnftVd3w5qg0cBHxJKVVyKTXVLGu8pwniiG/+JVhYhcK3Z4PLnJ+7hmDiHDcxTnDITuF/AySqX5O5M4rlYVfNLpuIIoByChElgmFKk1/C+w1Z92XSIZaO8WzbyIOX5S0dyl/KWo5SrlkejDlGls7Ec7rvMLDKz95vnwMGJczYR70hNsymZRfOpG3afL96M93WsUCjuBGo8uUTJ09GyQ0Fpcx884mB2ViEAHPLQ/XZGfEKffrF0MzS+4hlD4LImcekaiIWr24jId68fkD038FmMMZGQ9izQjcajcYxqMUkHONxqMYXO1VmSUh3olepzKSkeccosyEJBOzEslyz5czpsbhFq/5eJJJPdSCTzBA6VPSFldrMxEtPDEN47td5IyiabUW2OirSRVvScazDQqokcX8g/TfC1aEd4gagj30EMF4zHWw0c8/lSPB+cLk6cBOQ2Tkvsagf+0HnCYK9j3oozwyUU+YE83IPgBB26JbWYbyrxMseBxCAtrGEAapdI5Z+ZHLdDNZJeGzyh+Gv+avQweV1E5jVyCHYqz4rUVNQYE9Bjb+4J8I9MshOMcQ39qj9YSewNn78xWgUp+oS/QQ7WUjEDk65Y/uH6mIMjuX7D30eWy5LLV+ZXmYNWGXC3bzPlzpgApjUwoaEkh97ERLYu0RSWWn0jrxt9FPqRSo9AsQEGpAhOuy/pRarHfDJYrWCHBBygEmgZbCzR2gxXEx427QViwjKi5LhdtF8S5YdSulYHTu2qR8iCd6i3gK8oZGaQt45MeAIhnohRsPaC0TvlAAORDesFZUu0/8A2J4M/jBOSYHpuL2xX/iPZMUknZHmvZctOUnRQI8m8THrfaaVMVIWmYlJLGqeeYMeS3anDaEaO/vwgYPUkPfhkqxhWdwfiBT1HQxxKIxKToa+vrFu9BhnpOhxA8Du4RU+EyhuYfTwg2zqDV3u28UI2ts5Md4gzYFJIOz7Qp3d/DfAy6ZVG6ctvA+cX0oUkhQocnzB2g/s4frK39wbWhgkJIFKjZWCMkgjdvgVdtpBDGgzDHTd7pwyLyUVbodeB0irDKuiHKvk6MkbBGom7wpheMizn+n/AAn4leMjDGooYsyNxqMjGMJjRVHClRVtk4hJY1OX197o43RkgdeE7EcI+V3UdugDa/oITpVoHxVIB7oNNvebOJe0N84XRKJc0Kn8AebdeYGxy1oV8VWpq+u4b2ctEmR2irHGiW8rQwLagcqNXkTASWr+aNyS/DCT1gve6XLgjCQ4P/LXQe6wGQaqORNOQFPKO4/aafuJF98K3qB6lj4qEOE5H8tIOY2bfhLduZMKlyqeYneR4Mof8RDXLDpQHzHiJQHmYXndJIdiXkaewAGKYG58VH6GGKSo/DxHNIlK5pY16GFjsBMeZMB+19VfWGtKHC0bcQ8v/LwiGXuGS7PJO3tpmSrbOQn76m4O4f8ApKeREL3+vnEpHdUpSmSMLuSWAEOv8RLM9qRMAfFLQS1KpGE+CRThAix3ehSkkFSWUFVlqJSdqSCNXatDrHoQcKWiWayvopyTMQQJ0paCcW0VQWVTaCC4zpDBc954DRZIMEO0LLs6ZaJal4XVjmLZZWS5mKOHMlzTbpCMoqSe9QvX6wvJGMuijDKUV9x7Vclq+KARBydY+7Cd/DGZiRXbHpNokjKEQhaZ3LPjJI857RyZMlCpkzEoDQZk6AR5reN72g95KEyUH5XDqYa10y0EeqfxAuxS0DCMWgS4Fa94uK6U41hPTLK5YROQcQFFBLitCCAajpDMSjF7Nkc5R+0EXHMvKaELlFcxMwqwE91KlIBJSC1SAk7Pl1hr7LdsV/E+DOxoWCykrDkNmQoNUl3B20fOC/ZKyCUhGEKODF8NABTLQpQIUtlVxMVCmWJVDowXbciAorWl1bSxIL6Hbv8ALIOycK0T43O/uZq9u9KVvBjxe9kfDnoVoFt1LHwJj3S3Sg0eK/xGlYFD8/oYlh/VorT/APNsztCk91Ww+Y+oiOSXY7Qx4HLoXHOJrfO+LZpUylcL7iQoH/J+sU7KrD3Ts8vbwXig/IZu6aULYvhOuw/t5bIZhJBD6HX6wsWaay61BY8/3cc4Y7Epiz901B0IO7w6xNIKSNqkqSyg+8a/rBq75+IbDs+kVk7FU03e+kdSpZFc/e2HQi6tEk34YZSstQjnGRSTMpmeh9CIyHeq/gVwOjGRkZHpkhkaJjccqMYxDNVC12mtxJMtJajrV91OvM+sMs9QSCTpHnt6KJlA1xTlYidiASByJr/TCM0q0NxqypY7OjBMnrAwo+UHVVAH2s4oMyRviiq0KnqJDhCHAGx6ufxK1PowjqfimBMlLBKBWtMTmqm1ag18ogmzEpR8NDtr95ROp0GgAzbnCPBQl5Kky2AOk1S9d5/DuHj0iuuSmhSTUjMfSK81NRTLLZ7yjUvE4b3v3bIbxro5fyXbolYVpLuAQTwGfhSGkHDhfMJUeowjyEBbqshLb69MvrwJgvb14ZZOpZI4CnoTxTEuV2yjGqQU7FWrDMG8E9Ktzyh/mlph0xBxvIjyu6phlqSofZj06Ur4ktCwagD9n2ZeMRz7DmvIs9srLimy96C39x/WKdgsZH2oPdp5TiWtmYFJ5kke98B0LYRzmx+ONwNWyWGNYTbfZxihrts2hhVtsx1GHYm7ByJJHo/8Lvkptj02bHmH8LzTnHp684di6ZF9R7kU7dYRMFYXV9nUhThxwhtekQLEdlBMHHklHQOsVgwtUwQ+G2UYExslhGUUjkpNso3hlHjP8UAFTGJ+VOLQ1cCodwML1ap5t6/b5tI8R7cyVqnTJh+Q5cEhv15wuDXqoqUX6bIrgV8SxqRqkk8qE+PnGBygKFSC7cM/CvKKfZC04cQ0cHrSnUHlBdEr4cxSOLPuyfcQQYPIqk/3OY3cUSylgpBD6He2RI4U6Qx3dNJlgvVL9My3AueBOyFpKMJAyHlmWO4gwXuS0YCU5g5P4c37piXIh62N0jvJfcP0/ThFn4QNU0MCrvtIScL937O1tm8eREG0orTY/wBffGDwTrTI80KIUpO6MixhV7EZF32kuyGMjUaUYtEmGOTG1GsUL3vFMiWqYrJOQ2nQDeY43Rjq8yMBB19A5hBmzgUJFQEoCSdS2idM9Ttjq9u0JtAYURs1P5q+HnnAifNJYVJ3Anyy8Iiyz5OkV4oUtkF4EMQksnYKOd5J7yt/lQRwlYUVAliKEioV+bV9/PbG5d0TZi8RSUgGjt9Xi6i4kJH8xWrlj7bxgXKKVWOSbBEyz6O9fCLViu/UikX1FA7stPR68zWL9msxzNPTgNsA8jC4nVjs7U1NH2Pn73ndA+9JwVMYfKnx09Gi1a7aEjCjM67vp7rAeUrU6eJ9+W+BS8hBeyJeuwV4Q3dmb3wqShRovLjXzFOUKdmDJrmqp4BgB72RzMnthI+8pjsw4CCOsIcbYzVHp97WX4spSEs7UO8d5PIs3NtISbNMJTWhcgiHG5LwE5Dj5gA/4kkOG8SN4UN8Ld8ow2gqAoutMsWvWh/qhTQWB03Fgq8UHCTCqlTqc7YeL0lvLPCFCRZgQSpQBD93U707YoxaR3JbZ6b2DZCB1j0UEFIVHknYi2gjCFOekP6r0MuWO4pe5LP4kRoT42mJz4+TVBO1zsNdIglWh46Un4ksEgjcaHppFGVLILGCbaYqMVVeQsJkQ2ibEWKkV5syNLJo0MewT2ktwk2ebMP2EKV0B88o+fZlvnLRhmTFKA0PrqecetfxYt3w7Hg1mrSnknvHlQDnHkKksnea+gh300Vxv5ZzNJ8qT8Fu5JoTMANAp0vsxgpfk8N1qBVLRMbvIASocHAPVxzEJMlPvhDhY7cEgKLFKx3ho6WStuBZX9QjuZbtBY+qLc6UZkvEiqk14prXkcxt3R1ZZmIOc/fvpHMkKlKwhTg1lk1BbNJ5Z7i/G8kJWcSXYgFSaOgmgVvD0Oxt0SyjocmXpU50scxX3u+nRisVqcB8xl6jzhZTJIz68ffOozEErqX9k7ac9Im2mFJJobUTHAy5iNwOTaVJpsjIo9eRL6aMjiZHZgbfF5Jkyyo55JGpOyPabSVs89K2Q3rfCJCSVEPoNsedXleq7Qp1q7rltg/KKRq0z5lqnEZk5kmgA1OwCKdswoOEZ6v4ONNoTwd4klJy/BVGKj+SWXaUp0JbY8WU3wkfe4QIlIB2mLaJaBn9YS0ihNlpd6KXRCW35k8HjpNjWsgrVmNXegrvzeIv9YxZKOpbmAI7l3gpQYD+3Iev7QPF+EFyL8qUlAo3FX6RUtt4Bs30Gg/bcIrrStT1L7AfrGk2Njl9f8oyil2ayoVk1y/EfQRLJQSQPf6++UmFLs+I++Qi7Z7MXD5nQZ8zGcqRkrJEqzrQDy0gdb7RhQhO3G237I9PCDMyUzDYCeDAnyAMK/ambhmISPsJHIqdR842KPKVHMuTirHC4L1VJVIW/dUMKutDu05CDvaCZiZScsVfwmnSld4bkjyJmKTL5/8AWGORaSUo/EEvvOQPhCJxpj47pm72tASADC9PlhdIsdrpxTMDDutzECbHa0uKgcf1g4QfHkgm7lR6J2WugIklbd4ZGHu4p2NAJDx5rcd/LT3QtK0nMUPukNtn7TIlAOtKAcg4D8BrAL3bO5cMmtbHRSqRVSQTAZN/zFh0SsY2/K/MxVuq22j4xTPQlIIdOEkgDYSczvg5TJlglG7GJSYrrTFgqgJ2rvlNls65lCr5ZafvLV8o4ancDA1ZxM8s/iZbP9RbhJSe5ISxOgUplLPIYRxEJE5eJRIycNwFBBe3kolkqLzZzrUdcJJLn86q8BAgS/CLselQqXZPIgxcqcYUjX50b2DTE80V/wDzEB5dGgndiiAVJLKSUFJ2HhqNogJsbFBmy2sy+4sYpbjcQdFJfI7tpI1MGLVZ8aBNkqfDUFO93BGmWWr6msDApCxiY/DVm2ctWqX1GqTqBtpEt3FUlbhik7MjrXZQvwMTz0MWwvdtrxpcjvCi0s4IyccP01EGTYu6FoOJBZjmQDk5+0Ks+8QBKGPxEu1HKaKD6KGW7KtdXEMt12phWqFDo+YO7fpucMik3TNJtbRYk2hWEd4ZbR6xkWvhq0SFj7xZzxcZ6coyD9P9RPIiWY877SXiVrUv7KHTL4gsVf3eAh5veeUSVqGYSW46eLR51fVlaaiToBLSeKmHrHqZn4I8S3ZHPH+nkIlhhMnJxzCR8qNBzpxLjWF1ZcnZ7qd8Eu0dr+JOWdqmG5CBQecU5svBLl7VAq9B74QpjokaZmFIY1r75xJLtL5/U+UUyHieXLHCBdDEwiFDQu+lKa5Zx0+pz5H9YqSbOTkR1iYyUp+ZXIQt0ESGfs8f1eJJEpUyictukasoSflS+9WXvzg9Ks5ABVlRktUng9BuGzPSAk6CRBY7vSl6uWqTv2a12axdSnCKhnowHg+3byEW7LZnqzau/iS2zXdTRoLSrEcKK6YhkkHYdpfx3wq7CB6pg7xVkQcX5R83gyRzhHvicZk1SzmST1LtyyhpvieMOFDE6kMzJNAHzD67tc4BWKwMTMmZJIwvmpX0GfIbYtw1FWyfMnLSLEu04FIl/dSkHjn5QxicyEA5t5Qu2SSCvEcvmUs5Abo6F5Baif7eH1hWWHJ2v8j8MqVP/AUvJXxM84FyLOUqdnGoix8eCd3sqFpuKHr3WFLluizzAFKQHOoLeUN9yXTZJIBKEqWwqa5NtgFYbuCshXo8Ml23UUscI8/OEqbH5Jxa+PwGpK/iF8h7yiaez0zjJMsx1MSBnHW21sibVnEyaAlyQABUx5J2ovoWmaqYt/8ATynShORWdQN6tT9lAahJhq7Z3yBKKcRCNSPmVuT738fKLwtBmFyyQAyEDJILsBvzJOpEMwK3ZpriiuuaqYtUxVS77nyAGwaDhECR3iM6dcvq8EEy8KANTU+nvdA9STRW1/MinSK4uxHRKuW1NkELlU+JP3kluVfIGKlmrSJ5CChYUksxBrRiIXLaaHx+S/ZpipcwHQ0UNCkliCOvAwesicYxI+ZPzJ1I1B20cgjfQMIqrsomJC0MBQ6UOo2RLdstSFBYanzVdwTV2er7du6JpSsbQVs6SaooQ9KMQPmTXaKtl0g5YlAJxpBKcinPPOh1BrzeK0uSCBMQ6gWfSmhrqN+/fF+yoKe8lyk/MGZ/oR673hCewZbQUlSkkApmBjl3SfGMir8AmqQW9/hjcN5iaQPvlOJKU7VAngkg+kJd7q/9UVfdMo9Hh1t+Y/MPAH/yhIv1LWgvkQgkHYCB0r4R6WUjxivhxKmk54VNxJHo8RT5hUdwEWrcMM2a2Sj+sVmoYU2PSOAmkTIR0jUitIsSkk9YFsJE8oFmDAbdTHUmwD5lM20+68BEtlSWdhm22J7WkpScLYgwfNifbwpyd0MS1ZPLWhAckJ3keQ9ax2m9QP8AbSSTqou/1G7LdC+g4lN8xzJJJrBK3IUkUcVbZt2c/COuCujJ6DMu046TFlwHIByauXyjoIp3vaAf5YWpCWc90KKsQBqrENo4xQ7Mo75GgChxcGJr5HeSdClNN2HC/wDjA1U6O9xspIMupAWSEhiafaQGIB2E66GBMy1KxO+Tj9v0bKDIk90/iz4a+b8oEWmVXLVofCQE0V7TPUoZnIPzAr4mOLIlo6VLqeo+nvZE1nqeLw2T1oVGL5bL8qsEbsmEKitZZLwVsdnrWIZyo9CER2uFeRhwsqw0I11OAGDwxyJi+HExPGdGyQsOmY0BL1tuKj0957BGploLEqNAHgDf9t+FJUo/MznjsG4RyU3LSBhBJ7EbtZbTNn4AaJOXCpgCQSsgfepxoB0JeLNnSTjWrV/MA+JaJbllusKOQxK/t/YRfBcI/gRN8mc3izqAyxJQngDWBk8FwDoAG4CvjWL4W60j8RUfH9oqKl6mpBJO8a+BMMhrQEvkksimLGog1JlS1jTEdhY9FM9dPKBCJNW3Z7qj0i3KTlw27zUe3hUx0Andq1WdeFQeWpnGWeRDsx3HMZE5wy/6MllS1O74SK8iSKHcdnGF6yWo4WUcSDzb6efhBa7VmWCpCsSTmnN8s0n5tN+x8omm7/I1Kg3dE0pooDNnoPAGigdN+sMFmKQoghgeYI0IY8awKu+3SlsFOlxQs4I3FqtqFBxug7JsSVp/lqSW35HdqB+kLVsTNrydG5wahVOD+MajoS5gp8NZ4FJHIvGQf+oG/kXrwQ6VbcxxDN4iEi+nIE/LEVpAP3WYequcOd8qIkzCPm+z+Y0HiYW02QTRl/KRRA2tQq8T4mPXyKyGDoTb3USsrYh+9yyfziKzAcmJcbq/WLtus6jhQkEqTiIJyKaMx5HnxgdLmAKcEqDV3DUB4RRQmSWMVP5fflFqwB07wac6eZiCyDvqB4dWixZZbEA0AJCt41b3rC5DIh67rIEhL5NjO2tQ39P/ACEUb1JIU2pHUn9o6mW9SgtQzd24N9BG1I/lOK1SSeZPm0J3ytjfBSuOzAzmZ8OfKtBochzi92rZCAHGImnFi53VLR3cYEoufmZzz7zcu71MD+0M0LmbcFE+B/5FR4tBr7sgL1AhuefhWFHUsfzD6s/XZDFb7MDhYUD+LEDkPKEuyrq2n0r74w83RN+LKD5pFeT16EvHM6p2bG7VAeR3lkaZgflNc9tfCKFushAOlae9czBcS8BWr7u3r6eMd3pKCgkjIuRvo/WkcUqYXaFiXJxVGbeTxGiSQX0d+YNRDMLs+HKQVUWurHQOPABj/UIozrMxcUxZtodCOYg1kNwsmu5OsH7HKeAV0mgfafTwhqscl4jzPZbD2hSwy25QVC2ED7OholmTISmC9kk2ZQb1B+TkeIEI3bu8O6EjMn9IZ7RPZPCvgR6x5vfNq+JPGwK8qw76eNzv4F5HxizJ6cMvDuSP8kk+Rju5P9pStiFA/wBWGILQtpZfc3URZuBDy5qXzwjq8WS1AmW5A5RwzBuwD1MSz5QASrT5VcqP6xFPOKYv83rF+wHFillu8PHT3ugm62cSsgnAonM9C4Gx/wBX8YvIld0KfMOkDM7a6MaP7HE2y4yXBdJFNe62XLzER2S0F3W7uzNlpyDRyW1o7F06LdnmqxPrs2jY2UHbB99Py6p+j84pIs6vsgakUc+Ltt5ERJZLQqn6t+kRz2UpjMmwhSfiSjvILs+0ihB/EK74vXbbmU01ASMirfvLMebbneKdw2nCoEOHzGh4b/PlB21WMUWhmOmjbD6HTrCU2BL4YTloLUXTi3gVAiMijKQlh3kp3FwR0pGQ1ZEIcP5QsdpgTLEsFjMmIS+oDuSOABjpQShISkUFAw0GTN0ie95bzJX4cSumFP8A2iO97eiQj4izQhmGZOYaPbfbPPXQkW9cpCipamKapDl3LnJtXPWFq0TwVFKQwOIk8iTrziS8rSuctamJc5Z6U8Iqy7OpLqUkgMakEZgiEJK7ZQrqiaRNqFbWflSCE6hxF6tC/IUQH0gzd84LSEkwGSNbGQlei3YZzKA206/vBoLwywAKAsf7cxt+jwIkWfwIptbIc4sY2khtCCrdp9ImlsoWjieRiJSXdnPQU6AQNtYLl8/TXxaLymzDF3Ox9pYeI3RZUETE1HN6cCwpzglLiwZR5IWrMrCa0csG2bfe+Gvs8VAlQ9sMR8PdYBWqyYVBhXgfPX3ybuy6QmWuYcku3FnbqfCCzSTjYEFTI72QE94B0TCMqsff/IbYmu1SVEy1JfAxS21j3X315cI3Z5yGwLHdJIcZpJq9Ps1L7I4tdimyWWkYg+IKSxptJFK7cmDb4R4oZ07B9824mcFZpSkMdoLP1cjTLdFyZZ+7i9l6+bxzbLEJqApAYF2b7Kj/APGrZWqVepiayLKpJ2gh+RIPvdGl0qDiwfYJeGaEnIsx8ve2HS77LuhalWXEcY0ZvD30h9sSAUgjURPkdsfdRODJYRRtIgrOgVagawBxAO9CcJ3wiTv9x2qCa6aVMelLszgwhX9ZMK1NTP34RV9O6dAZlcQbeC/5ak7Ep8wIvdllgpW+dPfWBNsLp/Ml+hCm8Izs/acCm0LjyIiyUbxuiSLrISy5jrNKVi9KWxBGjHZugfNYFY2fuX3fTfE9nmuk1zBDbfdI5OIUWGbUSSFgHRxoDTLcR67oG3nI+GRMSWC/M8NddhYwcuppiQlX2gBwUkUPMRAqT3lSluRmnEKNsNXcU8dGhUZUwpKzu5bwxgBWY9vsi6uSy8JyUxTx1HB25K3QEs5QhXeRMRhOYwzAx1bukCg1OohtkSUzUDCtJYuM0kK1HeAd30eFZI0/0YcZHN3TAk4VEtpu5vDzctoB7iqgjrnUQkWmQQUkgg6vSutDzPWC1yWyrVDZH3u84lunYya5RGSZJWkkAOBlR43BOzzApIO7bGQ7hF+SXm14FC3fOn8k3zlx512ymH4hDlhlXdG4yPWykmMVVzCGIJBw5gsesavSYSpQJLBVA9BTQRuMjkRsuiAfY5eZjuwHvDl5iNRkdl0BHtDc3y8B6RPafmmDT4aTzIDnjG4yPP8AP8+S/wAAaw/Krcoeo8oI3Of5h96xuMgsvTBxly/5YExQAADDIRYsn/s0b116zPoOkZGQv+1GfZCvNX5l/wDaDPZ1RMxSSXTgJw6Oyatk8bjI3gzNlATNGEAYlJdgz55tnFudKSJgYAOtL0FXd3jcZCpdhI4QgABgB3dOEHLt/wBpPARkZCn2OXRYmiKkwVEZGRw3ghWKQidph318I1GQ/F7kD4YqH5ZfFXnA+zGvT1jcZHpx6ZDLtBi0iss6kF9/GKkv/r6RqMgI+1DX7mNfZ5VFe9YsX3/uHcqm7u6RkZE0f6jGS9oMvP5h+UHm0GezWR3oHmYyMjZfYjR7YblVsxerYWerVamykVOzxy96xkZEsuhsfI/2Idwc/MxkZGRxCH2f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2" descr="data:image/jpeg;base64,/9j/4AAQSkZJRgABAQAAAQABAAD/2wCEAAkGBxQTEhUUExQUFhQXFxcYGBgXFBQUHBccFxcXFxwUFBcYHCggGhwlHBcXITEhJSksLi4uFx8zODMsNygtLisBCgoKDg0OGxAQGiwkICQsLCwsLCwsLCwsLCwsLCwsLCwsLCwsLCwsLCwsLCwsLCwsLCwsLCwsLCwsLCwsLCwsLP/AABEIAPsAyQMBIgACEQEDEQH/xAAcAAACAgMBAQAAAAAAAAAAAAAEBQMGAQIHAAj/xAA6EAABAwIEAwYEBAUEAwAAAAABAAIRAwQFEiExQVFhBiJxgZGhE7HB8DJC0eEHFBVS8RYjYnIkU7L/xAAZAQADAQEBAAAAAAAAAAAAAAACAwQBAAX/xAAmEQACAgIBAwQCAwAAAAAAAAAAAQIRAyExEhNBBDJRYRQiBXGB/9oADAMBAAIRAxEAPwCpvwltS6ynYNn3TTE+y1LIDEHmEVToUzcFw0dkI36hNba1Ja4ud3eA6p4k5NiNkaTy0+R5oVWTtiBmbG+qraYjjC8swvLTjC8swvALjjCyGraFJTHVC3RqVkMLVGGkNp19ih6jXD8uv3qEvvRGdtmgatsmkqLOVltwdiheb4NWM2LViFu6o4AR1BUrSY23Pss7/wBHdr7Bl6EaADoYn0WlW1I1GyOOWMgZY2gSF5b5VrCaAYXoWVhccYXlleXHGq8sryw4vbcMrh2drjGseHJb1sRuQ0gtV6sgwtbT0mAfVZxS0pmnmAGkj0S0YcauWVKhLnBBimTwPoukOwxpyiPxR7osYdRpNdsIndH1HHKyFhN8dqsc6WxPRKURx4LdrZ4LVoUzWIZSoJRs9lHL2J+SmZh2bUSOgkz9R7oi1pCdZProoL3FHyQwBrRxIBJUc5OT0URikgK4oOBjcDbgR6qa1qnYn5L1rTq1TABMqw4b2QqP/GYQuSXIyMJS4QhqW7XnQZT6g/uo/wCnmePmNPVdMs+xNIDWSU0odjqfN3nBSu9EavTyOVW1k78JbO3qDsVNUptILZgAkdRxj5rq47IN6dCq32i7COhz6X4t45rllRksEkiiMw8EkmQ3kP1UtKm4mGt7vUk+YUV0K1F0VARHOdUVZYxrAATH8oV9MxcWJicp8xCX1bM8P1VmbQc/Uyeon6oC6tJ0Op4Hj6o8eZrTBnjT2ivPbC1RldmsHfqhXBWRdkzVGiwtlhEYYWIWyxC44u4va9N7S2TAj2U9PtE/K+m6ZmVbMMw1rmkuGpJjy0Ul12aZkzQJ4+aXZhU/9QDLTPFsT5JlWyV2nXuuHBUrtLa/DrEDZC2WKVKQhp05FFWjiTFsOFI6Okdd0tfA4oi7uHVT3tl6lat4hInla0h8Ma8kFN4W5rga+ikqWR/L9EIbNx3lJ6m+WO6Ug3DquZ0Sm+G4H8Qlzvwz8kBhFp3so8/0V9sKYyADSEmc64HYsfVtkdjaNaAGgBWPDrfRK6NNP7BTN2WxVDOhQARNGlBWLdG0WLKNbowKK0qUEypMWKlJG4CO7spHans2y4pkEDPGhXD8WsH29QtcIIK+mrigqL287Ntr0y4AZ2jQxv0W45uDp8G5MamrXJx2jidUaZzHKTCPpXjjqXE9CPkgLjDXMdoNtx9E0w4S3K4SPQhUuqJEnYRSa2q2DEjb/KT4haua7VMbdmR/T70PVFXtMO7p2P4T9CmYslOheTHasq6wpazIJB0IMKNXEhqvQsr0Lji/2XbCAw7ZTqPHdPrftg15qCdxI+S5UAmuG4JXqDM1pa0fmOnohaSMJ+09w15BG6QPKNv7dzHQ7VAkIJypDMcdngOZhFWj2jYT6oUQUxtWtaJdr04DxUkilDa2rNyyWgDnE/VJ7/ERMMHnxXsUvCW/2t2A5pPanM/QffNYo+Tmy3dn6c6lXHDWKr4P3QArZZVYA2jjKmybZbiVIY0qWqcWlJJaN9TnRzfUJ5YVmuGhB8DKVTHpoY0GplbsQlsm1CmjgrFZZUjdgXiFkrBanEhBWYld1QzSE1qIWo1IminHKjkva/CPg1Q6JY4wf1SK+w8shzBI2I/RdX7TYcK1FzTuBIXMWVoblfqNWnmCNNeiKEmZlSsT3FP8zT4j9twtXPzN6JpWZTd+YtIG8T6lAOty3UFrhxj6pilsU1aE942YP2f3QRCbX9PL/wBXbdCgqNAvdA3XpYpXE8/JGpA7NxKe/wAq3ogLnCnsEmCtPiv5H0KNizrjba1brlZ6BA4x2koMaWiD0C5j/Mv/ALnepWrQSu6aOWwvErr4r52CW1eSmeVFn4Dfmp5lEUSULYcdTwG3qm9rZNPeedBwGw8eqFsxx05TAk9Fvid7lECNNh15+PySHtjeELMcug50DYaKfCLcAdUlacz/ADVmtKcCVstKjce3YypVMpGkngBxTihg76utSrHJrdh+qSWjolxTrCsV1/KBzc6PQcUiWuCmO9MzX7LuGrHE9CENQu61B2kiFesKuzU0bUok8ocJjSJk/JaYrYMqS2pT+HU4Ed5rvB36wUPW/IXSlwT9msfNRve3Vxs7xcfw+s6jW+Gea6ZhBJaEPDGNJrY+N1Cgq4zSZ+NwCCvXQCVSr6i+o8wSdeA+q7uMDsxLxUx+gTAqN81tQvWP/C4HwKolDswXGXFw8NE2t+zwbqyq5rxqCQPoubs1Rrge3Y0K5B2le1lR8D82o9v09F1WhXe5pbUEVG6O5O5Pb0P0XJe11QNu3NcJHKY8wVmPmjMvFmlNjKjdvvx+hQFxh4brmeOsA/oUfb4e2O7UeOjhPnosVxVp6iKjePNM/oSJS4kFp1Hh7wpcApRW15fVZugHHMzjwO4I4KCzusjp+wq8EtUTZ4+S73FowgHLtqhP5dvIISnjwgDMIKm/qDOYVJIUujTkwFLUbGgW1mIBPl9SfRRVEUtsNaIXKMHdTOCEuTDUiY2BMLvTeAPvQc0uurkuPTgtHFaEJaQTbYRhrZeFc7O2zBVXBWd6V0TAaYgaSeASsrH4VoruMsexhy7JLZW1SpO8xI1j5rqR7NmoZqbbgcFLR7JFp7joHKEtZUkMeK3ZQsJ7P3QeQ0aHKc8d5pBBBY78uu54jRX+vVuaLvhva+5p6EPYO8OjuoTvDez7mfmb5NTSrRyt3JQSn1B44KH2ULF7P/eY9siQDBEETwK6Z2cp9xs8lSr+DUa3cl2qv+HNytAHJAuRsvaD41SLhDR4wqxVum0hq5tMDcu+gV1DZnmqB2g7JMzOOd0uBHfJeBJmRy5Lkt7BT1QTZdrbMuyfzhzf8gwD3anFe7I17rmnZ7fk4fULk9bsXcsL2isPgPcHZM5aN5Di0wDHCJ4KOl8a3rxblxZOtOdOsA6JssarTFQnK9o66Tnyu6EH78Vx3+KBy3gj+xp9yuuYNUc+kHOYWGNjC4//ABYqf+aRyYwfM/VBiX7B5n+oNgWNFujtW7dR1B3ViqPa5mZhnnz8CFzajXyuHIpzZ4gWnQwmzgIhIZ3xH4gNem37JXWbqDwOhRr64d0ndDvI8tZCPC6YOVWhc8R5LGY8ypbod7n15qFekuDz3yF0zoB1P0W72ak+MeSiadlPU+n0CBjEC1UHet0hHPbqha+rvNTzY6CAHsiAvCjpKJv2RHip67AGCNyEtsZGN2a4SYldC7L14hc8sRBKt2BXMEJeTaHYdM6xZ1wQmNNoKquGXMgKy2NSVGW9KDQ1LccqfDpucdITmjACpXb3ExLafAn1jX9PVFQK5E2E3JfWzRsul2E5dlxJ+MinUaA8NcToPH5LpHZztISACdgtarZrVqkW2kVLcW7XDvAEJbaXgqNLgQY5bJjb3IcFkX4ETi1sA/0/T/KXDoDp6FRjs3SDsxEu5pyGwslyPpF9cgN1sANF89fxXH/nv8G//IX0XXfovn/+IZH9Re7eMvs0IsepGzuUdlCG8I9i9iGtSdtBPopKDZITm7QtRp0HU2mFq4ozJLdtoQlb8R8fv2WY9s3JwDVh9+KgRLuIUOXovRg9HnzWye3bJjmNPEaqVrtAoKboMqd3Pgdx16LJmwJ7e1zPI8/aUvvLYtdKcWFbKHH/AIz46EEIW+uA8+QhRSlbKox0J78SF6ic0A7AeGq2JDnQeeqHoXeSrmAkTtvotq0ZdMLtwJ0TW0qwQl3x2OqHJqNOEcNdEbSCBobB+S7YHe7BXbD7jQLmeDO1Cvdo4tZmKkmqZdCVosr7mGkqh9prE3BBzlrmzGk7pncY61ujnAffBQDHGGIA6TGqHaGQi5PRU7bsdUe8kNDneeqtGEdknVm1KVcOpyPymD58COic2GMkHuxPTX5J5bYiD3iCDseH3qttyDeOcE6FXYfsvVtWmm980xMEcZ6cE4uCaNQf2nZMLe/a7RYxKiKjCOO4XNKvsn7kuv8AZaCbe4kLL3pJhtxpCOdVRddoXLDUtGt5WgHwXGO1dAPPxf7nOJ8Bsus3E1CWgxIOq532/oi3oCmNXVNJ5AHX2AWQdsNpJbOaEZszufsETaU/0XrZmh8Y9k2srTQFUSJomaLdMvEpZXZGnJNqroIPKPsoPE28ec/4RYuQMr0K3nisZysFar00jzmzclb0TOnP2Wi2Ywpcthx0EUncD1QJfM8xw+oRtPUjgeKHxKzLXTsVJJbKYsW1HQShpRph3ioK1sRrwWpmSRLhX4j4KxWg1CrmGu7/AJKxWx1CCY3FwO7RuV2iv9iGvtWg9fkf1XP6NRWPDr8inlnipZorgyuYpg7viyasD/kCfQymOH4fTdDXVXkxwgDy47dfonF5ZfEbzSV2CVWmWT5z7FDdrZVimoPgs2HdmaZMsq1ASAD3wfSQjLbAqoBDa5dDi6cg2HDfw9EgsMSuqX4qTnAchKc2uMVDtQqa8xHvKGoljyt8NBbLS5pElxD2/wDEQd+XFF2faNub4b5zcCQdR1U9pTqv1cI8TP6pza24jVZXwS5ssWv2p/0KbVneqcs0jzAd9US4lG1GATA3UBboSuoR1WC0qoYXEuDQBqTwG/0XHO2eL/zFZ1QE5B3WTynV3mrv20xfuuoAAQdXcTmA7vhAHquaXrcxDRz1T8aRNkk3oitG7dSnZEMA8z+iEw+1Ln7QAfVG1XzIA0Bjx1Wt7OS0B347o5HT6oW5Oak0neQD6fsjbwTSI+9ErdU7kdfknYuUIy8MXvC0Uj9lGvSXB5z5JXiPFOMOwGrUGaMreZmT4BJ51XXcLbFs0wDpr6QktW9jHKuDmNXD3B+VsnbgpbyrJDagghup+SulC3aGvqEAQ4nlo3f5ql4hctcHuI1eSYPAfljyhLlFUFCbsT3VplMjZa0zpqJHyUtpe6QdeC9A3Go4jkp3ZUha4ZHgjaU7t6iU1Hb8QtrW4y6cOC17R0HTLPbV0ys7vXdVqnWU9KuQZSmrKLOmYXdCBKsFkWmCua4diWis+E4uNJKRKBRB2X62Z0CPFu2NQEhtcQGUapjZ4kDpK2NeQckZPaDvgAbLQhYdcIavcgDdZKkLUZeTFV2qGu64DTJ0AUNW6A4qodrO0Aymkw9528cBy8ShSsY3SK9jFz8Rz3nYuJ/T2VeaRrl0JO+515dVPjFxs3gNERg1mD33bN+f7Jy0hHLGFrQFKnJ3j3OwS8aDXoib+vsOZk/fooTSkkBDHYctApfq4cP1Su7EffNNKrMu/FL6rCZ+9lVi95Ll9oueFopnU3HYE+SjyHkfReiuCB8mxXRMG7QsNJrcwDgIgmNhCoNS3cNwfHgtGjSUDq7Np0WjEMXzMfTnVzvbc/L3STHxDJ2LtB4Dkl8aj1Wt2TUO50BAn/PEJE5IbCApBIKLbVI7w3G6kFo0jvOg8x9V5luBsdNZlKbTHJMHqGdRsfYrTX7+SlqUCAZ25/VQtP7/AEK43yMLZyNYUJbt2REJDKEH0DHFHW9YjZyU03qam5CxqdFqtMbqN6o627SPbuPdVOm9FMk7JbQxSLm3tnA1aZQVz2scQ50GGgk9AOKRULFzipe1VuKFhUdsX5WDwJ19gsSTaRkpUmwI9tX135KYMayTp6BQtd395jvE9eCRdnKORrnnTh+yd2YGXMdiTJ6Dl4pzioukTxlKStkVO0L6knaYH1I68JTh7wO6IytG3LoobcwM8d491jfl+6ntaGZwbvHeeeZOsffRLkxkEBXc5mzuYn1TKgzjxMICqM1XoP3KZZ425fIrcfKMybTF+MtGURuAfLl7yhsNph51gT7xsosWuS4T1aPmdfVEYUYc3wn22VUffZJL2UPsMwhpJAA1R/8AQRy9l6xuWSHcdE1/qbeQVe6ITlDcQqAahpHh9IUFWo13AMPt6cFo18QtsoI6HSYSOn4Kep+QZ7XgTw5jUI2yNN/Q8+R4FCuBZt5/uOKzTpBxlsBx8wUqcWNhJcGWUYdlcIkx84PspW2LjIAMidPT9Vh1UHRwh3pMdUbSxPvA8Yjrw39EttjUkR0sLLqDncPlsYVbNEh0Hn9hX/BLlop1GH8Lp1PAkR7Qqrd0gHSDqXEDwGg9lsZcmSjwSNpaKXLoiLehLM3AaH0n9V74UhLsckD06anptW1GmZR1KylwmfJc2EkR0KUqz4PhJdGk/JFYP2ZmHP06K7WGEw0agDwSm7GaQks8GA1drHDgqV/Farm+DSGgkuI8BA08SuqvpNAK412+uviXjgPyAN89z8/Zdj91gZfbQoZRlgpt47nlJ1PoE0aASGD8I+XXqUsp1MoHr48ExsauRpcdymti0gqtWySTGbYDl08eaOs25WxPedq778UloGXZjwJI6nn4D5pvYS4k/fP6+yFrQSZA9sOJ6/qmmHsBOu2v6pVVfqf+37fIhFCtDWkcP8Loco7Jwxfids3LI4ucfIKbDbMuII4mFG7UgHYCfedE7sKjWwOSpxbkSZdQJbfA3ycrjESFB/T6/P2Viw/GmZeHJT/1Kn09QrEiJnF2a8fvqts3Dy3UbB09/kpWs6JQ4kDZ6jigao+G/QnKT6FEiR9+yzXYKjS2eHvzWHGl3VO5g8jz8eRQQupIB9eXRb2xzNNN2hHtGxS18tMHcJbgOjk+Sz4Zc7g8dfPmPL5KO7pgERvM+vJKrS51HkE6w5wfUAJjgElqh62SWziBHAouhQko7+nf7jWeZ8Fa8HwJhILhokORQolXsbBxcNNOauWH4O0AECXc1YKeG02jRohTfy8bafJDdheDXD6QbujqtwAEuIIW5ZO505LGzaIby5ysJ4rhVzVNStUefzVHO8th7CV1jtdiGSk88mmPRcepkkE89ugCPHwxeTlE9IyZ4A6eSkqXEzwA4oWo6BAUQqzPIHTqeqYl5AfwOKFbUczoBy6KxYS30009z9PRU6yfNQffVXTDDAHn7NAXSMQmvqsOiefv/hYtbrSOo+f+UFjdX/ed4gffqoLWrDp9FyRzY/ti0nNtwhHPtJaYJInRVx10c+Y6CRsrpYXLPhgDXb2j6qjAtsm9Q/1QI3AnktAJ1Ck/0/W/uKslliVPNrHdRv8AUWcwqmRHCWPPIx0UzakBQZ44rdtUHgJ1SxwSyDJBWHNHSVCGDQgx6KRjyOMrDiGvSObON+I5iVi7tg9ucAbc4+SNADttCo6ehjgdVxwioyH8dDsmVsHSCN1PcWozZh5oljIHl9+SFxDU2kdG7H2LKlD4pJdUJh08COA6J1RBY5VL+G+IZKxou2qDT/sNvUfJdCu7XovPyx6ZUejin1RTCrJ8hSvbCDw7QwmVw3RAmGwE1FBdVtFI8IS5P4jyC5sJFG7aVswLeABXPSdug+/qr92gpEtceJVGvKBaUzG9ATWwOu/3WGrS4Oi1a5PS0Ib2E2T4qDxVzwmvETwn78NlSmNIdKueEsD2Sd9/KI+aXMOJXu04y13dRp1G6gsaoAk66pr2ytwC08gPQgfVILafFGtoW9Ohrcd5sDRR08QqNGUEhaUKbiZO3XRMbNlJ7g15jrz8SqsTj/pLmT/wBZiVXgTPHqiP5645O9CrdhuBUmnNEneTqmfwmdFTf0Ss51/IDothhw806+At20VzwMYpoQnDuZUZw8jafvmrH/Lr38ugeKQXUitst3NIlS1LYkabp+62WrbeEPbkbaEfw+PPfovMp8ImPknD7bU9VGKOmyxwkdaF9vUcxwe0wWkEGNiNQfULvWCXzLu3ZVb+Yd4cnDQg+a4iLdXD+HeMfArGm49ypHk4beu3op82JtXQ/DOnVl9NsWOlHPbIUlRwK1adFD0lnU2L6tHVA31GGHxT1zZQ13bghY4sNSKDiVlmYPTzVKxOz1IOi6ddW5BcB6c+oVUxWxmZ0PzXRtDKTRza9tS0kGfvkhabY34K04lSLHZHiWnUcx/1KTVcP4tJI9wq4vWyOa3oktKWaPD7KsXZ6pllh4fJVa0L2GCDCaYZeFtVpPgeoKXki+BmOS5GnadkgcdI8lVKNPKdCr9ilAOaOR0VQuaBE8kOKTqjc0VyQ1KriQCdOS2eIQdXNm6oinmO6tjpEEtsZUMerNp5Wu247lCf1it/7HIW1OpCk+AnwlGtk8o70XAHos/ECZ1aQ5IZ9MTsvf6YvweZ3JIga6VJCZ2Vu2Ngj6du3kEqUYLwGsshHRtiei3fahOK9IAaBBFoQdtM3vMVVqUIfKm1xSEbJPX0OiYvTxkjvyGZLAstEajSFA15W4cUL9Khi9Qy/wCE9oMzBmPeAgpmzFxzXMqNUjYouncO5lRT/jo3aK4eudbOjMxYc1ucTB4rnzLl39xUzbl39xU8v49fI+PrPot13XaUlxKmCJB9UvNd3MrDqpjdB+EkH+UxHjltMJOaB24KxXplAOaqI+ljRLP1DcrFL7OVqLNNsqkpN3Qy9LE1Z2S21YloDuWv6obELWZ00kj0W7EUEh+kSHr1DaK5WshMwtHW2myd3DBOyhqBb2Ncgdz6EdO1gqX+X8UwctYXdkFzP//Z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4" descr="data:image/jpeg;base64,/9j/4AAQSkZJRgABAQAAAQABAAD/2wCEAAkGBxQTEhUUExQUFhQXFxcYGBgXFBQUHBccFxcXFxwUFBcYHCggGhwlHBcXITEhJSksLi4uFx8zODMsNygtLisBCgoKDg0OGxAQGiwkICQsLCwsLCwsLCwsLCwsLCwsLCwsLCwsLCwsLCwsLCwsLCwsLCwsLCwsLCwsLCwsLCwsLP/AABEIAPsAyQMBIgACEQEDEQH/xAAcAAACAgMBAQAAAAAAAAAAAAAEBQMGAQIHAAj/xAA6EAABAwIEAwYEBAUEAwAAAAABAAIRAwQFEiExQVFhBiJxgZGhE7HB8DJC0eEHFBVS8RYjYnIkU7L/xAAZAQADAQEBAAAAAAAAAAAAAAACAwQBAAX/xAAmEQACAgIBAwQCAwAAAAAAAAAAAQIRAyExEhNBBDJRYRQiBXGB/9oADAMBAAIRAxEAPwCpvwltS6ynYNn3TTE+y1LIDEHmEVToUzcFw0dkI36hNba1Ja4ud3eA6p4k5NiNkaTy0+R5oVWTtiBmbG+qraYjjC8swvLTjC8swvALjjCyGraFJTHVC3RqVkMLVGGkNp19ih6jXD8uv3qEvvRGdtmgatsmkqLOVltwdiheb4NWM2LViFu6o4AR1BUrSY23Pss7/wBHdr7Bl6EaADoYn0WlW1I1GyOOWMgZY2gSF5b5VrCaAYXoWVhccYXlleXHGq8sryw4vbcMrh2drjGseHJb1sRuQ0gtV6sgwtbT0mAfVZxS0pmnmAGkj0S0YcauWVKhLnBBimTwPoukOwxpyiPxR7osYdRpNdsIndH1HHKyFhN8dqsc6WxPRKURx4LdrZ4LVoUzWIZSoJRs9lHL2J+SmZh2bUSOgkz9R7oi1pCdZProoL3FHyQwBrRxIBJUc5OT0URikgK4oOBjcDbgR6qa1qnYn5L1rTq1TABMqw4b2QqP/GYQuSXIyMJS4QhqW7XnQZT6g/uo/wCnmePmNPVdMs+xNIDWSU0odjqfN3nBSu9EavTyOVW1k78JbO3qDsVNUptILZgAkdRxj5rq47IN6dCq32i7COhz6X4t45rllRksEkiiMw8EkmQ3kP1UtKm4mGt7vUk+YUV0K1F0VARHOdUVZYxrAATH8oV9MxcWJicp8xCX1bM8P1VmbQc/Uyeon6oC6tJ0Op4Hj6o8eZrTBnjT2ivPbC1RldmsHfqhXBWRdkzVGiwtlhEYYWIWyxC44u4va9N7S2TAj2U9PtE/K+m6ZmVbMMw1rmkuGpJjy0Ul12aZkzQJ4+aXZhU/9QDLTPFsT5JlWyV2nXuuHBUrtLa/DrEDZC2WKVKQhp05FFWjiTFsOFI6Okdd0tfA4oi7uHVT3tl6lat4hInla0h8Ma8kFN4W5rga+ikqWR/L9EIbNx3lJ6m+WO6Ug3DquZ0Sm+G4H8Qlzvwz8kBhFp3so8/0V9sKYyADSEmc64HYsfVtkdjaNaAGgBWPDrfRK6NNP7BTN2WxVDOhQARNGlBWLdG0WLKNbowKK0qUEypMWKlJG4CO7spHans2y4pkEDPGhXD8WsH29QtcIIK+mrigqL287Ntr0y4AZ2jQxv0W45uDp8G5MamrXJx2jidUaZzHKTCPpXjjqXE9CPkgLjDXMdoNtx9E0w4S3K4SPQhUuqJEnYRSa2q2DEjb/KT4haua7VMbdmR/T70PVFXtMO7p2P4T9CmYslOheTHasq6wpazIJB0IMKNXEhqvQsr0Lji/2XbCAw7ZTqPHdPrftg15qCdxI+S5UAmuG4JXqDM1pa0fmOnohaSMJ+09w15BG6QPKNv7dzHQ7VAkIJypDMcdngOZhFWj2jYT6oUQUxtWtaJdr04DxUkilDa2rNyyWgDnE/VJ7/ERMMHnxXsUvCW/2t2A5pPanM/QffNYo+Tmy3dn6c6lXHDWKr4P3QArZZVYA2jjKmybZbiVIY0qWqcWlJJaN9TnRzfUJ5YVmuGhB8DKVTHpoY0GplbsQlsm1CmjgrFZZUjdgXiFkrBanEhBWYld1QzSE1qIWo1IminHKjkva/CPg1Q6JY4wf1SK+w8shzBI2I/RdX7TYcK1FzTuBIXMWVoblfqNWnmCNNeiKEmZlSsT3FP8zT4j9twtXPzN6JpWZTd+YtIG8T6lAOty3UFrhxj6pilsU1aE942YP2f3QRCbX9PL/wBXbdCgqNAvdA3XpYpXE8/JGpA7NxKe/wAq3ogLnCnsEmCtPiv5H0KNizrjba1brlZ6BA4x2koMaWiD0C5j/Mv/ALnepWrQSu6aOWwvErr4r52CW1eSmeVFn4Dfmp5lEUSULYcdTwG3qm9rZNPeedBwGw8eqFsxx05TAk9Fvid7lECNNh15+PySHtjeELMcug50DYaKfCLcAdUlacz/ADVmtKcCVstKjce3YypVMpGkngBxTihg76utSrHJrdh+qSWjolxTrCsV1/KBzc6PQcUiWuCmO9MzX7LuGrHE9CENQu61B2kiFesKuzU0bUok8ocJjSJk/JaYrYMqS2pT+HU4Ed5rvB36wUPW/IXSlwT9msfNRve3Vxs7xcfw+s6jW+Gea6ZhBJaEPDGNJrY+N1Cgq4zSZ+NwCCvXQCVSr6i+o8wSdeA+q7uMDsxLxUx+gTAqN81tQvWP/C4HwKolDswXGXFw8NE2t+zwbqyq5rxqCQPoubs1Rrge3Y0K5B2le1lR8D82o9v09F1WhXe5pbUEVG6O5O5Pb0P0XJe11QNu3NcJHKY8wVmPmjMvFmlNjKjdvvx+hQFxh4brmeOsA/oUfb4e2O7UeOjhPnosVxVp6iKjePNM/oSJS4kFp1Hh7wpcApRW15fVZugHHMzjwO4I4KCzusjp+wq8EtUTZ4+S73FowgHLtqhP5dvIISnjwgDMIKm/qDOYVJIUujTkwFLUbGgW1mIBPl9SfRRVEUtsNaIXKMHdTOCEuTDUiY2BMLvTeAPvQc0uurkuPTgtHFaEJaQTbYRhrZeFc7O2zBVXBWd6V0TAaYgaSeASsrH4VoruMsexhy7JLZW1SpO8xI1j5rqR7NmoZqbbgcFLR7JFp7joHKEtZUkMeK3ZQsJ7P3QeQ0aHKc8d5pBBBY78uu54jRX+vVuaLvhva+5p6EPYO8OjuoTvDez7mfmb5NTSrRyt3JQSn1B44KH2ULF7P/eY9siQDBEETwK6Z2cp9xs8lSr+DUa3cl2qv+HNytAHJAuRsvaD41SLhDR4wqxVum0hq5tMDcu+gV1DZnmqB2g7JMzOOd0uBHfJeBJmRy5Lkt7BT1QTZdrbMuyfzhzf8gwD3anFe7I17rmnZ7fk4fULk9bsXcsL2isPgPcHZM5aN5Di0wDHCJ4KOl8a3rxblxZOtOdOsA6JssarTFQnK9o66Tnyu6EH78Vx3+KBy3gj+xp9yuuYNUc+kHOYWGNjC4//ABYqf+aRyYwfM/VBiX7B5n+oNgWNFujtW7dR1B3ViqPa5mZhnnz8CFzajXyuHIpzZ4gWnQwmzgIhIZ3xH4gNem37JXWbqDwOhRr64d0ndDvI8tZCPC6YOVWhc8R5LGY8ypbod7n15qFekuDz3yF0zoB1P0W72ak+MeSiadlPU+n0CBjEC1UHet0hHPbqha+rvNTzY6CAHsiAvCjpKJv2RHip67AGCNyEtsZGN2a4SYldC7L14hc8sRBKt2BXMEJeTaHYdM6xZ1wQmNNoKquGXMgKy2NSVGW9KDQ1LccqfDpucdITmjACpXb3ExLafAn1jX9PVFQK5E2E3JfWzRsul2E5dlxJ+MinUaA8NcToPH5LpHZztISACdgtarZrVqkW2kVLcW7XDvAEJbaXgqNLgQY5bJjb3IcFkX4ETi1sA/0/T/KXDoDp6FRjs3SDsxEu5pyGwslyPpF9cgN1sANF89fxXH/nv8G//IX0XXfovn/+IZH9Re7eMvs0IsepGzuUdlCG8I9i9iGtSdtBPopKDZITm7QtRp0HU2mFq4ozJLdtoQlb8R8fv2WY9s3JwDVh9+KgRLuIUOXovRg9HnzWye3bJjmNPEaqVrtAoKboMqd3Pgdx16LJmwJ7e1zPI8/aUvvLYtdKcWFbKHH/AIz46EEIW+uA8+QhRSlbKox0J78SF6ic0A7AeGq2JDnQeeqHoXeSrmAkTtvotq0ZdMLtwJ0TW0qwQl3x2OqHJqNOEcNdEbSCBobB+S7YHe7BXbD7jQLmeDO1Cvdo4tZmKkmqZdCVosr7mGkqh9prE3BBzlrmzGk7pncY61ujnAffBQDHGGIA6TGqHaGQi5PRU7bsdUe8kNDneeqtGEdknVm1KVcOpyPymD58COic2GMkHuxPTX5J5bYiD3iCDseH3qttyDeOcE6FXYfsvVtWmm980xMEcZ6cE4uCaNQf2nZMLe/a7RYxKiKjCOO4XNKvsn7kuv8AZaCbe4kLL3pJhtxpCOdVRddoXLDUtGt5WgHwXGO1dAPPxf7nOJ8Bsus3E1CWgxIOq532/oi3oCmNXVNJ5AHX2AWQdsNpJbOaEZszufsETaU/0XrZmh8Y9k2srTQFUSJomaLdMvEpZXZGnJNqroIPKPsoPE28ec/4RYuQMr0K3nisZysFar00jzmzclb0TOnP2Wi2Ywpcthx0EUncD1QJfM8xw+oRtPUjgeKHxKzLXTsVJJbKYsW1HQShpRph3ioK1sRrwWpmSRLhX4j4KxWg1CrmGu7/AJKxWx1CCY3FwO7RuV2iv9iGvtWg9fkf1XP6NRWPDr8inlnipZorgyuYpg7viyasD/kCfQymOH4fTdDXVXkxwgDy47dfonF5ZfEbzSV2CVWmWT5z7FDdrZVimoPgs2HdmaZMsq1ASAD3wfSQjLbAqoBDa5dDi6cg2HDfw9EgsMSuqX4qTnAchKc2uMVDtQqa8xHvKGoljyt8NBbLS5pElxD2/wDEQd+XFF2faNub4b5zcCQdR1U9pTqv1cI8TP6pza24jVZXwS5ssWv2p/0KbVneqcs0jzAd9US4lG1GATA3UBboSuoR1WC0qoYXEuDQBqTwG/0XHO2eL/zFZ1QE5B3WTynV3mrv20xfuuoAAQdXcTmA7vhAHquaXrcxDRz1T8aRNkk3oitG7dSnZEMA8z+iEw+1Ln7QAfVG1XzIA0Bjx1Wt7OS0B347o5HT6oW5Oak0neQD6fsjbwTSI+9ErdU7kdfknYuUIy8MXvC0Uj9lGvSXB5z5JXiPFOMOwGrUGaMreZmT4BJ51XXcLbFs0wDpr6QktW9jHKuDmNXD3B+VsnbgpbyrJDagghup+SulC3aGvqEAQ4nlo3f5ql4hctcHuI1eSYPAfljyhLlFUFCbsT3VplMjZa0zpqJHyUtpe6QdeC9A3Go4jkp3ZUha4ZHgjaU7t6iU1Hb8QtrW4y6cOC17R0HTLPbV0ys7vXdVqnWU9KuQZSmrKLOmYXdCBKsFkWmCua4diWis+E4uNJKRKBRB2X62Z0CPFu2NQEhtcQGUapjZ4kDpK2NeQckZPaDvgAbLQhYdcIavcgDdZKkLUZeTFV2qGu64DTJ0AUNW6A4qodrO0Aymkw9528cBy8ShSsY3SK9jFz8Rz3nYuJ/T2VeaRrl0JO+515dVPjFxs3gNERg1mD33bN+f7Jy0hHLGFrQFKnJ3j3OwS8aDXoib+vsOZk/fooTSkkBDHYctApfq4cP1Su7EffNNKrMu/FL6rCZ+9lVi95Ll9oueFopnU3HYE+SjyHkfReiuCB8mxXRMG7QsNJrcwDgIgmNhCoNS3cNwfHgtGjSUDq7Np0WjEMXzMfTnVzvbc/L3STHxDJ2LtB4Dkl8aj1Wt2TUO50BAn/PEJE5IbCApBIKLbVI7w3G6kFo0jvOg8x9V5luBsdNZlKbTHJMHqGdRsfYrTX7+SlqUCAZ25/VQtP7/AEK43yMLZyNYUJbt2REJDKEH0DHFHW9YjZyU03qam5CxqdFqtMbqN6o627SPbuPdVOm9FMk7JbQxSLm3tnA1aZQVz2scQ50GGgk9AOKRULFzipe1VuKFhUdsX5WDwJ19gsSTaRkpUmwI9tX135KYMayTp6BQtd395jvE9eCRdnKORrnnTh+yd2YGXMdiTJ6Dl4pzioukTxlKStkVO0L6knaYH1I68JTh7wO6IytG3LoobcwM8d491jfl+6ntaGZwbvHeeeZOsffRLkxkEBXc5mzuYn1TKgzjxMICqM1XoP3KZZ425fIrcfKMybTF+MtGURuAfLl7yhsNph51gT7xsosWuS4T1aPmdfVEYUYc3wn22VUffZJL2UPsMwhpJAA1R/8AQRy9l6xuWSHcdE1/qbeQVe6ITlDcQqAahpHh9IUFWo13AMPt6cFo18QtsoI6HSYSOn4Kep+QZ7XgTw5jUI2yNN/Q8+R4FCuBZt5/uOKzTpBxlsBx8wUqcWNhJcGWUYdlcIkx84PspW2LjIAMidPT9Vh1UHRwh3pMdUbSxPvA8Yjrw39EttjUkR0sLLqDncPlsYVbNEh0Hn9hX/BLlop1GH8Lp1PAkR7Qqrd0gHSDqXEDwGg9lsZcmSjwSNpaKXLoiLehLM3AaH0n9V74UhLsckD06anptW1GmZR1KylwmfJc2EkR0KUqz4PhJdGk/JFYP2ZmHP06K7WGEw0agDwSm7GaQks8GA1drHDgqV/Farm+DSGgkuI8BA08SuqvpNAK412+uviXjgPyAN89z8/Zdj91gZfbQoZRlgpt47nlJ1PoE0aASGD8I+XXqUsp1MoHr48ExsauRpcdymti0gqtWySTGbYDl08eaOs25WxPedq778UloGXZjwJI6nn4D5pvYS4k/fP6+yFrQSZA9sOJ6/qmmHsBOu2v6pVVfqf+37fIhFCtDWkcP8Loco7Jwxfids3LI4ucfIKbDbMuII4mFG7UgHYCfedE7sKjWwOSpxbkSZdQJbfA3ycrjESFB/T6/P2Viw/GmZeHJT/1Kn09QrEiJnF2a8fvqts3Dy3UbB09/kpWs6JQ4kDZ6jigao+G/QnKT6FEiR9+yzXYKjS2eHvzWHGl3VO5g8jz8eRQQupIB9eXRb2xzNNN2hHtGxS18tMHcJbgOjk+Sz4Zc7g8dfPmPL5KO7pgERvM+vJKrS51HkE6w5wfUAJjgElqh62SWziBHAouhQko7+nf7jWeZ8Fa8HwJhILhokORQolXsbBxcNNOauWH4O0AECXc1YKeG02jRohTfy8bafJDdheDXD6QbujqtwAEuIIW5ZO505LGzaIby5ysJ4rhVzVNStUefzVHO8th7CV1jtdiGSk88mmPRcepkkE89ugCPHwxeTlE9IyZ4A6eSkqXEzwA4oWo6BAUQqzPIHTqeqYl5AfwOKFbUczoBy6KxYS30009z9PRU6yfNQffVXTDDAHn7NAXSMQmvqsOiefv/hYtbrSOo+f+UFjdX/ed4gffqoLWrDp9FyRzY/ti0nNtwhHPtJaYJInRVx10c+Y6CRsrpYXLPhgDXb2j6qjAtsm9Q/1QI3AnktAJ1Ck/0/W/uKslliVPNrHdRv8AUWcwqmRHCWPPIx0UzakBQZ44rdtUHgJ1SxwSyDJBWHNHSVCGDQgx6KRjyOMrDiGvSObON+I5iVi7tg9ucAbc4+SNADttCo6ehjgdVxwioyH8dDsmVsHSCN1PcWozZh5oljIHl9+SFxDU2kdG7H2LKlD4pJdUJh08COA6J1RBY5VL+G+IZKxou2qDT/sNvUfJdCu7XovPyx6ZUejin1RTCrJ8hSvbCDw7QwmVw3RAmGwE1FBdVtFI8IS5P4jyC5sJFG7aVswLeABXPSdug+/qr92gpEtceJVGvKBaUzG9ATWwOu/3WGrS4Oi1a5PS0Ib2E2T4qDxVzwmvETwn78NlSmNIdKueEsD2Sd9/KI+aXMOJXu04y13dRp1G6gsaoAk66pr2ytwC08gPQgfVILafFGtoW9Ohrcd5sDRR08QqNGUEhaUKbiZO3XRMbNlJ7g15jrz8SqsTj/pLmT/wBZiVXgTPHqiP5645O9CrdhuBUmnNEneTqmfwmdFTf0Ss51/IDothhw806+At20VzwMYpoQnDuZUZw8jafvmrH/Lr38ugeKQXUitst3NIlS1LYkabp+62WrbeEPbkbaEfw+PPfovMp8ImPknD7bU9VGKOmyxwkdaF9vUcxwe0wWkEGNiNQfULvWCXzLu3ZVb+Yd4cnDQg+a4iLdXD+HeMfArGm49ypHk4beu3op82JtXQ/DOnVl9NsWOlHPbIUlRwK1adFD0lnU2L6tHVA31GGHxT1zZQ13bghY4sNSKDiVlmYPTzVKxOz1IOi6ddW5BcB6c+oVUxWxmZ0PzXRtDKTRza9tS0kGfvkhabY34K04lSLHZHiWnUcx/1KTVcP4tJI9wq4vWyOa3oktKWaPD7KsXZ6pllh4fJVa0L2GCDCaYZeFtVpPgeoKXki+BmOS5GnadkgcdI8lVKNPKdCr9ilAOaOR0VQuaBE8kOKTqjc0VyQ1KriQCdOS2eIQdXNm6oinmO6tjpEEtsZUMerNp5Wu247lCf1it/7HIW1OpCk+AnwlGtk8o70XAHos/ECZ1aQ5IZ9MTsvf6YvweZ3JIga6VJCZ2Vu2Ngj6du3kEqUYLwGsshHRtiei3fahOK9IAaBBFoQdtM3vMVVqUIfKm1xSEbJPX0OiYvTxkjvyGZLAstEajSFA15W4cUL9Khi9Qy/wCE9oMzBmPeAgpmzFxzXMqNUjYouncO5lRT/jo3aK4eudbOjMxYc1ucTB4rnzLl39xUzbl39xU8v49fI+PrPot13XaUlxKmCJB9UvNd3MrDqpjdB+EkH+UxHjltMJOaB24KxXplAOaqI+ljRLP1DcrFL7OVqLNNsqkpN3Qy9LE1Z2S21YloDuWv6obELWZ00kj0W7EUEh+kSHr1DaK5WshMwtHW2myd3DBOyhqBb2Ncgdz6EdO1gqX+X8UwctYXdkFzP//Z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12737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C3F94"/>
                </a:solidFill>
              </a:rPr>
              <a:t>Bill Impact, cont.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24" y="990600"/>
            <a:ext cx="8531352" cy="522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82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143000"/>
            <a:ext cx="8534400" cy="60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SzPct val="125000"/>
              <a:buNone/>
              <a:defRPr/>
            </a:pPr>
            <a:endParaRPr lang="en-US" sz="3000" b="1" dirty="0">
              <a:solidFill>
                <a:srgbClr val="1C3F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0301" y="354066"/>
            <a:ext cx="8432409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spcBef>
                <a:spcPts val="0"/>
              </a:spcBef>
              <a:spcAft>
                <a:spcPts val="600"/>
              </a:spcAft>
              <a:buSzPct val="100000"/>
              <a:buNone/>
              <a:defRPr/>
            </a:pPr>
            <a:r>
              <a:rPr lang="en-US" sz="3200" b="1" dirty="0" smtClean="0">
                <a:solidFill>
                  <a:srgbClr val="1C3F94"/>
                </a:solidFill>
                <a:latin typeface="+mj-lt"/>
                <a:cs typeface="Arial" pitchFamily="34" charset="0"/>
              </a:rPr>
              <a:t>Overview of Proposition 218</a:t>
            </a:r>
            <a:endParaRPr lang="en-US" sz="3200" b="1" dirty="0">
              <a:solidFill>
                <a:srgbClr val="1C3F94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066800"/>
            <a:ext cx="8382000" cy="49504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rgbClr val="1C3F94"/>
              </a:buClr>
              <a:buFont typeface="+mj-lt"/>
              <a:buAutoNum type="arabicPeriod"/>
            </a:pPr>
            <a:r>
              <a:rPr lang="en-US" b="1" dirty="0">
                <a:solidFill>
                  <a:srgbClr val="1C3F94"/>
                </a:solidFill>
                <a:cs typeface="Arial" panose="020B0604020202020204" pitchFamily="34" charset="0"/>
              </a:rPr>
              <a:t>“</a:t>
            </a:r>
            <a:r>
              <a:rPr lang="en-US" b="1" i="1" dirty="0">
                <a:solidFill>
                  <a:srgbClr val="1C3F94"/>
                </a:solidFill>
                <a:cs typeface="Arial" panose="020B0604020202020204" pitchFamily="34" charset="0"/>
              </a:rPr>
              <a:t>Right to Vote on New Taxes.</a:t>
            </a:r>
            <a:r>
              <a:rPr lang="en-US" b="1" dirty="0">
                <a:solidFill>
                  <a:srgbClr val="1C3F94"/>
                </a:solidFill>
                <a:cs typeface="Arial" panose="020B0604020202020204" pitchFamily="34" charset="0"/>
              </a:rPr>
              <a:t>” 		     </a:t>
            </a:r>
            <a:r>
              <a:rPr lang="en-US" sz="2800" dirty="0">
                <a:solidFill>
                  <a:srgbClr val="1C3F94"/>
                </a:solidFill>
                <a:cs typeface="Arial" panose="020B0604020202020204" pitchFamily="34" charset="0"/>
              </a:rPr>
              <a:t>(Constitutional Amendment passed in 1996)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rgbClr val="1C3F94"/>
              </a:buClr>
              <a:buFont typeface="+mj-lt"/>
              <a:buAutoNum type="arabicPeriod" startAt="2"/>
            </a:pPr>
            <a:r>
              <a:rPr lang="en-US" b="1" dirty="0" smtClean="0">
                <a:solidFill>
                  <a:srgbClr val="1C3F94"/>
                </a:solidFill>
                <a:cs typeface="Arial" panose="020B0604020202020204" pitchFamily="34" charset="0"/>
              </a:rPr>
              <a:t>Rates should reflect “Cost-of-Service”</a:t>
            </a:r>
          </a:p>
          <a:p>
            <a:pPr marL="914400" lvl="1" indent="-514350">
              <a:spcBef>
                <a:spcPts val="0"/>
              </a:spcBef>
              <a:spcAft>
                <a:spcPts val="600"/>
              </a:spcAft>
              <a:buClr>
                <a:srgbClr val="1C3F94"/>
              </a:buClr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1C3F94"/>
                </a:solidFill>
                <a:cs typeface="Arial" panose="020B0604020202020204" pitchFamily="34" charset="0"/>
              </a:rPr>
              <a:t>No subsidies between customer classes</a:t>
            </a:r>
          </a:p>
          <a:p>
            <a:pPr marL="914400" lvl="1" indent="-514350">
              <a:spcBef>
                <a:spcPts val="0"/>
              </a:spcBef>
              <a:spcAft>
                <a:spcPts val="600"/>
              </a:spcAft>
              <a:buClr>
                <a:srgbClr val="1C3F94"/>
              </a:buClr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1C3F94"/>
                </a:solidFill>
                <a:cs typeface="Arial" panose="020B0604020202020204" pitchFamily="34" charset="0"/>
              </a:rPr>
              <a:t>Precision by parcel is not required</a:t>
            </a:r>
            <a:endParaRPr lang="en-US" sz="3200" dirty="0">
              <a:solidFill>
                <a:srgbClr val="1C3F94"/>
              </a:solidFill>
              <a:cs typeface="Arial" panose="020B060402020202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rgbClr val="1C3F94"/>
              </a:buClr>
              <a:buFont typeface="+mj-lt"/>
              <a:buAutoNum type="arabicPeriod" startAt="2"/>
            </a:pPr>
            <a:r>
              <a:rPr lang="en-US" b="1" dirty="0">
                <a:solidFill>
                  <a:srgbClr val="1C3F94"/>
                </a:solidFill>
                <a:cs typeface="Arial" panose="020B0604020202020204" pitchFamily="34" charset="0"/>
              </a:rPr>
              <a:t>Rates are </a:t>
            </a:r>
            <a:r>
              <a:rPr lang="en-US" b="1" dirty="0" smtClean="0">
                <a:solidFill>
                  <a:srgbClr val="1C3F94"/>
                </a:solidFill>
                <a:cs typeface="Arial" panose="020B0604020202020204" pitchFamily="34" charset="0"/>
              </a:rPr>
              <a:t>approved </a:t>
            </a:r>
            <a:r>
              <a:rPr lang="en-US" b="1" dirty="0">
                <a:solidFill>
                  <a:srgbClr val="1C3F94"/>
                </a:solidFill>
                <a:cs typeface="Arial" panose="020B0604020202020204" pitchFamily="34" charset="0"/>
              </a:rPr>
              <a:t>by a </a:t>
            </a:r>
            <a:r>
              <a:rPr lang="en-US" b="1" dirty="0" smtClean="0">
                <a:solidFill>
                  <a:srgbClr val="1C3F94"/>
                </a:solidFill>
                <a:cs typeface="Arial" panose="020B0604020202020204" pitchFamily="34" charset="0"/>
              </a:rPr>
              <a:t>protest </a:t>
            </a:r>
            <a:r>
              <a:rPr lang="en-US" b="1" dirty="0">
                <a:solidFill>
                  <a:srgbClr val="1C3F94"/>
                </a:solidFill>
                <a:cs typeface="Arial" panose="020B0604020202020204" pitchFamily="34" charset="0"/>
              </a:rPr>
              <a:t>b</a:t>
            </a:r>
            <a:r>
              <a:rPr lang="en-US" b="1" dirty="0" smtClean="0">
                <a:solidFill>
                  <a:srgbClr val="1C3F94"/>
                </a:solidFill>
                <a:cs typeface="Arial" panose="020B0604020202020204" pitchFamily="34" charset="0"/>
              </a:rPr>
              <a:t>allot Process 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rgbClr val="1C3F94"/>
              </a:buClr>
              <a:buFont typeface="+mj-lt"/>
              <a:buAutoNum type="arabicPeriod" startAt="2"/>
            </a:pPr>
            <a:r>
              <a:rPr lang="en-US" b="1" dirty="0" smtClean="0">
                <a:solidFill>
                  <a:srgbClr val="1C3F94"/>
                </a:solidFill>
                <a:cs typeface="Arial" panose="020B0604020202020204" pitchFamily="34" charset="0"/>
              </a:rPr>
              <a:t>District can </a:t>
            </a:r>
            <a:r>
              <a:rPr lang="en-US" b="1" dirty="0">
                <a:solidFill>
                  <a:srgbClr val="1C3F94"/>
                </a:solidFill>
                <a:cs typeface="Arial" panose="020B0604020202020204" pitchFamily="34" charset="0"/>
              </a:rPr>
              <a:t>a</a:t>
            </a:r>
            <a:r>
              <a:rPr lang="en-US" b="1" dirty="0" smtClean="0">
                <a:solidFill>
                  <a:srgbClr val="1C3F94"/>
                </a:solidFill>
                <a:cs typeface="Arial" panose="020B0604020202020204" pitchFamily="34" charset="0"/>
              </a:rPr>
              <a:t>dopt </a:t>
            </a:r>
            <a:r>
              <a:rPr lang="en-US" b="1" dirty="0">
                <a:solidFill>
                  <a:srgbClr val="1C3F94"/>
                </a:solidFill>
                <a:cs typeface="Arial" panose="020B0604020202020204" pitchFamily="34" charset="0"/>
              </a:rPr>
              <a:t>r</a:t>
            </a:r>
            <a:r>
              <a:rPr lang="en-US" b="1" dirty="0" smtClean="0">
                <a:solidFill>
                  <a:srgbClr val="1C3F94"/>
                </a:solidFill>
                <a:cs typeface="Arial" panose="020B0604020202020204" pitchFamily="34" charset="0"/>
              </a:rPr>
              <a:t>ate adjustments </a:t>
            </a:r>
            <a:r>
              <a:rPr lang="en-US" b="1" dirty="0">
                <a:solidFill>
                  <a:srgbClr val="1C3F94"/>
                </a:solidFill>
                <a:cs typeface="Arial" panose="020B0604020202020204" pitchFamily="34" charset="0"/>
              </a:rPr>
              <a:t>for n</a:t>
            </a:r>
            <a:r>
              <a:rPr lang="en-US" b="1" dirty="0" smtClean="0">
                <a:solidFill>
                  <a:srgbClr val="1C3F94"/>
                </a:solidFill>
                <a:cs typeface="Arial" panose="020B0604020202020204" pitchFamily="34" charset="0"/>
              </a:rPr>
              <a:t>ext five years</a:t>
            </a:r>
            <a:endParaRPr lang="en-US" b="1" dirty="0">
              <a:solidFill>
                <a:srgbClr val="1C3F94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07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381000"/>
            <a:ext cx="662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3200" b="1" dirty="0" smtClean="0">
                <a:solidFill>
                  <a:srgbClr val="1C3F94"/>
                </a:solidFill>
                <a:cs typeface="Arial" panose="020B0604020202020204" pitchFamily="34" charset="0"/>
              </a:rPr>
              <a:t>Questions and Answers</a:t>
            </a:r>
            <a:endParaRPr lang="en-US" altLang="en-US" sz="3200" b="1" dirty="0">
              <a:solidFill>
                <a:srgbClr val="1C3F94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137" y="1447800"/>
            <a:ext cx="2761727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1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09600" y="1447800"/>
            <a:ext cx="2354984" cy="1217446"/>
          </a:xfrm>
          <a:prstGeom prst="rect">
            <a:avLst/>
          </a:prstGeom>
          <a:solidFill>
            <a:srgbClr val="1C3F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164984" y="1447800"/>
            <a:ext cx="2354984" cy="121744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387292" y="1447800"/>
            <a:ext cx="2354984" cy="1217446"/>
          </a:xfrm>
          <a:prstGeom prst="rect">
            <a:avLst/>
          </a:prstGeom>
          <a:solidFill>
            <a:srgbClr val="8DC73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4" name="Pentagon 23"/>
          <p:cNvSpPr/>
          <p:nvPr/>
        </p:nvSpPr>
        <p:spPr>
          <a:xfrm>
            <a:off x="3030855" y="1447588"/>
            <a:ext cx="182245" cy="1219412"/>
          </a:xfrm>
          <a:prstGeom prst="homePlate">
            <a:avLst/>
          </a:prstGeom>
          <a:solidFill>
            <a:srgbClr val="1C3F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5" name="Pentagon 24"/>
          <p:cNvSpPr/>
          <p:nvPr/>
        </p:nvSpPr>
        <p:spPr>
          <a:xfrm>
            <a:off x="5825345" y="1446711"/>
            <a:ext cx="182245" cy="1219412"/>
          </a:xfrm>
          <a:prstGeom prst="homePlate">
            <a:avLst/>
          </a:prstGeom>
          <a:solidFill>
            <a:srgbClr val="8DC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0" name="Text Box 30"/>
          <p:cNvSpPr txBox="1"/>
          <p:nvPr/>
        </p:nvSpPr>
        <p:spPr>
          <a:xfrm>
            <a:off x="6182995" y="4031151"/>
            <a:ext cx="365760" cy="632460"/>
          </a:xfrm>
          <a:prstGeom prst="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8DC73F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762000" y="1493382"/>
            <a:ext cx="2044002" cy="108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FINANCIAL </a:t>
            </a:r>
            <a:b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PLAN 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3532827" y="1502664"/>
            <a:ext cx="2044002" cy="108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COST-OF-SERVICE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ANALYSIS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303654" y="1445718"/>
            <a:ext cx="2044002" cy="108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RATE DESIGN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295400" y="285894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960" y="3089898"/>
            <a:ext cx="1960496" cy="171070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4314" y="2919053"/>
            <a:ext cx="2194045" cy="202249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2115" y="2895599"/>
            <a:ext cx="1837485" cy="2045675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470301" y="354066"/>
            <a:ext cx="8432409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buSzPct val="125000"/>
              <a:buNone/>
              <a:defRPr/>
            </a:pPr>
            <a:r>
              <a:rPr lang="en-US" b="1" dirty="0" smtClean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Rate Study Methodology</a:t>
            </a:r>
            <a:endParaRPr lang="en-US" sz="2800" i="1" dirty="0" smtClean="0">
              <a:solidFill>
                <a:srgbClr val="1C3F94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80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6" grpId="0"/>
      <p:bldP spid="7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143000"/>
            <a:ext cx="8534400" cy="60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SzPct val="125000"/>
              <a:buNone/>
              <a:defRPr/>
            </a:pPr>
            <a:endParaRPr lang="en-US" sz="3000" b="1" dirty="0">
              <a:solidFill>
                <a:srgbClr val="1C3F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" y="838200"/>
            <a:ext cx="7848600" cy="5688435"/>
          </a:xfrm>
          <a:prstGeom prst="rect">
            <a:avLst/>
          </a:prstGeom>
          <a:blipFill dpi="0" rotWithShape="1"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04900" y="2286000"/>
            <a:ext cx="6934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C3F94"/>
                </a:solidFill>
              </a:rPr>
              <a:t>How are Annual Rate Revenue Requirements Determined?</a:t>
            </a:r>
            <a:endParaRPr lang="en-US" sz="4400" b="1" dirty="0">
              <a:solidFill>
                <a:srgbClr val="1C3F94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0301" y="354066"/>
            <a:ext cx="8432409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buSzPct val="125000"/>
              <a:buNone/>
              <a:defRPr/>
            </a:pPr>
            <a:r>
              <a:rPr lang="en-US" b="1" dirty="0" smtClean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Financial Plan</a:t>
            </a:r>
            <a:endParaRPr lang="en-US" sz="2800" i="1" dirty="0" smtClean="0">
              <a:solidFill>
                <a:srgbClr val="1C3F94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1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143000"/>
            <a:ext cx="8534400" cy="60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SzPct val="125000"/>
              <a:buNone/>
              <a:defRPr/>
            </a:pPr>
            <a:endParaRPr lang="en-US" sz="3000" b="1" dirty="0">
              <a:solidFill>
                <a:srgbClr val="1C3F94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81227418"/>
              </p:ext>
            </p:extLst>
          </p:nvPr>
        </p:nvGraphicFramePr>
        <p:xfrm>
          <a:off x="304800" y="990600"/>
          <a:ext cx="8534400" cy="5247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>
          <a:xfrm>
            <a:off x="470301" y="354066"/>
            <a:ext cx="8432409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buSzPct val="125000"/>
              <a:buNone/>
              <a:defRPr/>
            </a:pPr>
            <a:r>
              <a:rPr lang="en-US" b="1" dirty="0" smtClean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Financial Plan </a:t>
            </a:r>
            <a:r>
              <a:rPr lang="en-US" i="1" dirty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(Cont.)</a:t>
            </a:r>
            <a:r>
              <a:rPr lang="en-US" b="1" dirty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i="1" dirty="0">
              <a:solidFill>
                <a:srgbClr val="1C3F94"/>
              </a:solidFill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SzPct val="125000"/>
              <a:buNone/>
              <a:defRPr/>
            </a:pPr>
            <a:endParaRPr lang="en-US" i="1" dirty="0" smtClean="0">
              <a:solidFill>
                <a:srgbClr val="1C3F9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357" y="5638800"/>
            <a:ext cx="613843" cy="53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FB0C59-5B22-4619-A6D2-27B2360B9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C39D8C-804C-473A-89BE-3B531E7BF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30F7C1-7C6D-422A-9117-DD3B9532C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D4D784-B0A2-4982-ABA2-A3BD64ADB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C4D411-9C7D-4E1D-95D6-7654657C1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143000"/>
            <a:ext cx="8534400" cy="60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SzPct val="125000"/>
              <a:buNone/>
              <a:defRPr/>
            </a:pPr>
            <a:endParaRPr lang="en-US" sz="3000" b="1" dirty="0">
              <a:solidFill>
                <a:srgbClr val="1C3F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51598" y="1211051"/>
            <a:ext cx="8204200" cy="4724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spcBef>
                <a:spcPts val="0"/>
              </a:spcBef>
              <a:spcAft>
                <a:spcPts val="600"/>
              </a:spcAft>
              <a:buSzPct val="100000"/>
              <a:buNone/>
              <a:defRPr/>
            </a:pPr>
            <a:r>
              <a:rPr lang="en-US" sz="3200" b="1" dirty="0" smtClean="0">
                <a:solidFill>
                  <a:srgbClr val="1C3F94"/>
                </a:solidFill>
                <a:cs typeface="Arial" pitchFamily="34" charset="0"/>
              </a:rPr>
              <a:t>Funding Priorities:</a:t>
            </a:r>
            <a:endParaRPr lang="en-US" sz="3200" b="1" dirty="0">
              <a:solidFill>
                <a:srgbClr val="1C3F94"/>
              </a:solidFill>
              <a:cs typeface="Arial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1C3F94"/>
                </a:solidFill>
                <a:cs typeface="Arial" pitchFamily="34" charset="0"/>
              </a:rPr>
              <a:t>Operations and Maintenance Requirement</a:t>
            </a:r>
            <a:endParaRPr lang="en-US" b="1" dirty="0">
              <a:solidFill>
                <a:srgbClr val="1C3F94"/>
              </a:solidFill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3200" dirty="0">
                <a:solidFill>
                  <a:srgbClr val="1C3F94"/>
                </a:solidFill>
                <a:cs typeface="Arial" pitchFamily="34" charset="0"/>
              </a:rPr>
              <a:t>Budgeted Expenses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3200" dirty="0">
                <a:solidFill>
                  <a:srgbClr val="1C3F94"/>
                </a:solidFill>
                <a:cs typeface="Arial" pitchFamily="34" charset="0"/>
              </a:rPr>
              <a:t>Identified by type (labor cost, electricity) and projected forward with a unique inflation </a:t>
            </a:r>
            <a:r>
              <a:rPr lang="en-US" sz="3200" dirty="0" smtClean="0">
                <a:solidFill>
                  <a:srgbClr val="1C3F94"/>
                </a:solidFill>
                <a:cs typeface="Arial" pitchFamily="34" charset="0"/>
              </a:rPr>
              <a:t>factor</a:t>
            </a:r>
            <a:endParaRPr lang="en-US" sz="3200" dirty="0">
              <a:solidFill>
                <a:srgbClr val="1C3F94"/>
              </a:solidFill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0301" y="354066"/>
            <a:ext cx="8432409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buSzPct val="125000"/>
              <a:buNone/>
              <a:defRPr/>
            </a:pPr>
            <a:r>
              <a:rPr lang="en-US" b="1" dirty="0" smtClean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Financial Plan </a:t>
            </a:r>
            <a:r>
              <a:rPr lang="en-US" i="1" dirty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(Cont.)</a:t>
            </a:r>
            <a:r>
              <a:rPr lang="en-US" b="1" dirty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i="1" dirty="0">
              <a:solidFill>
                <a:srgbClr val="1C3F94"/>
              </a:solidFill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SzPct val="125000"/>
              <a:buNone/>
              <a:defRPr/>
            </a:pPr>
            <a:endParaRPr lang="en-US" i="1" dirty="0" smtClean="0">
              <a:solidFill>
                <a:srgbClr val="1C3F9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357" y="5638800"/>
            <a:ext cx="613843" cy="53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6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143000"/>
            <a:ext cx="8534400" cy="60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SzPct val="125000"/>
              <a:buNone/>
              <a:defRPr/>
            </a:pPr>
            <a:endParaRPr lang="en-US" sz="3000" b="1" dirty="0">
              <a:solidFill>
                <a:srgbClr val="1C3F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5797" y="1219200"/>
            <a:ext cx="8178604" cy="4724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600"/>
              </a:spcAft>
              <a:buSzPct val="100000"/>
              <a:buNone/>
              <a:defRPr/>
            </a:pPr>
            <a:r>
              <a:rPr lang="en-US" b="1" dirty="0" smtClean="0">
                <a:solidFill>
                  <a:srgbClr val="1C3F94"/>
                </a:solidFill>
                <a:cs typeface="Arial" pitchFamily="34" charset="0"/>
              </a:rPr>
              <a:t>2. Capital </a:t>
            </a:r>
            <a:r>
              <a:rPr lang="en-US" b="1" dirty="0">
                <a:solidFill>
                  <a:srgbClr val="1C3F94"/>
                </a:solidFill>
                <a:cs typeface="Arial" pitchFamily="34" charset="0"/>
              </a:rPr>
              <a:t>Improvement </a:t>
            </a:r>
            <a:r>
              <a:rPr lang="en-US" b="1" dirty="0" smtClean="0">
                <a:solidFill>
                  <a:srgbClr val="1C3F94"/>
                </a:solidFill>
                <a:cs typeface="Arial" pitchFamily="34" charset="0"/>
              </a:rPr>
              <a:t>Program Requirements</a:t>
            </a:r>
            <a:endParaRPr lang="en-US" b="1" dirty="0">
              <a:solidFill>
                <a:srgbClr val="1C3F94"/>
              </a:solidFill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3200" dirty="0" smtClean="0">
                <a:solidFill>
                  <a:srgbClr val="1C3F94"/>
                </a:solidFill>
                <a:cs typeface="Arial" pitchFamily="34" charset="0"/>
              </a:rPr>
              <a:t>Evaluate District’s capital needs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3200" dirty="0" smtClean="0">
                <a:solidFill>
                  <a:srgbClr val="1C3F94"/>
                </a:solidFill>
                <a:cs typeface="Arial" pitchFamily="34" charset="0"/>
              </a:rPr>
              <a:t>Determine funding sources:</a:t>
            </a:r>
          </a:p>
          <a:p>
            <a:pPr lvl="2" fontAlgn="auto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2800" dirty="0" smtClean="0">
                <a:solidFill>
                  <a:srgbClr val="1C3F94"/>
                </a:solidFill>
                <a:cs typeface="Arial" pitchFamily="34" charset="0"/>
              </a:rPr>
              <a:t>Pay-As-You-Go / </a:t>
            </a:r>
            <a:r>
              <a:rPr lang="en-US" sz="2800" dirty="0">
                <a:solidFill>
                  <a:srgbClr val="1C3F94"/>
                </a:solidFill>
                <a:cs typeface="Arial" pitchFamily="34" charset="0"/>
              </a:rPr>
              <a:t>C</a:t>
            </a:r>
            <a:r>
              <a:rPr lang="en-US" sz="2800" dirty="0" smtClean="0">
                <a:solidFill>
                  <a:srgbClr val="1C3F94"/>
                </a:solidFill>
                <a:cs typeface="Arial" pitchFamily="34" charset="0"/>
              </a:rPr>
              <a:t>ash reserves</a:t>
            </a:r>
          </a:p>
          <a:p>
            <a:pPr lvl="2" fontAlgn="auto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2800" dirty="0">
                <a:solidFill>
                  <a:srgbClr val="1C3F94"/>
                </a:solidFill>
                <a:cs typeface="Arial" pitchFamily="34" charset="0"/>
              </a:rPr>
              <a:t>Outside financing (i.e. loans or bonds</a:t>
            </a:r>
            <a:r>
              <a:rPr lang="en-US" sz="2800" dirty="0" smtClean="0">
                <a:solidFill>
                  <a:srgbClr val="1C3F94"/>
                </a:solidFill>
                <a:cs typeface="Arial" pitchFamily="34" charset="0"/>
              </a:rPr>
              <a:t>)</a:t>
            </a:r>
          </a:p>
          <a:p>
            <a:pPr lvl="2" fontAlgn="auto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2800" dirty="0" smtClean="0">
                <a:solidFill>
                  <a:srgbClr val="1C3F94"/>
                </a:solidFill>
                <a:cs typeface="Arial" pitchFamily="34" charset="0"/>
              </a:rPr>
              <a:t>Rate increases</a:t>
            </a:r>
            <a:endParaRPr lang="en-US" sz="2800" dirty="0">
              <a:solidFill>
                <a:srgbClr val="1C3F94"/>
              </a:solidFill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3200" dirty="0" smtClean="0">
                <a:solidFill>
                  <a:srgbClr val="1C3F94"/>
                </a:solidFill>
                <a:cs typeface="Arial" pitchFamily="34" charset="0"/>
              </a:rPr>
              <a:t>Capital improvement plan can be adjusted at the direction </a:t>
            </a:r>
            <a:r>
              <a:rPr lang="en-US" sz="3200" dirty="0">
                <a:solidFill>
                  <a:srgbClr val="1C3F94"/>
                </a:solidFill>
                <a:cs typeface="Arial" pitchFamily="34" charset="0"/>
              </a:rPr>
              <a:t>of the </a:t>
            </a:r>
            <a:r>
              <a:rPr lang="en-US" sz="3200" dirty="0" smtClean="0">
                <a:solidFill>
                  <a:srgbClr val="1C3F94"/>
                </a:solidFill>
                <a:cs typeface="Arial" pitchFamily="34" charset="0"/>
              </a:rPr>
              <a:t>Board</a:t>
            </a:r>
            <a:endParaRPr lang="en-US" sz="3200" dirty="0">
              <a:solidFill>
                <a:srgbClr val="1C3F94"/>
              </a:solidFill>
              <a:cs typeface="Arial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70301" y="354066"/>
            <a:ext cx="8432409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buSzPct val="125000"/>
              <a:buNone/>
              <a:defRPr/>
            </a:pPr>
            <a:r>
              <a:rPr lang="en-US" b="1" dirty="0" smtClean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Financial Plan </a:t>
            </a:r>
            <a:r>
              <a:rPr lang="en-US" i="1" dirty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(Cont.)</a:t>
            </a:r>
            <a:r>
              <a:rPr lang="en-US" b="1" dirty="0">
                <a:solidFill>
                  <a:srgbClr val="1C3F94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i="1" dirty="0">
              <a:solidFill>
                <a:srgbClr val="1C3F94"/>
              </a:solidFill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SzPct val="125000"/>
              <a:buNone/>
              <a:defRPr/>
            </a:pPr>
            <a:endParaRPr lang="en-US" i="1" dirty="0" smtClean="0">
              <a:solidFill>
                <a:srgbClr val="1C3F9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357" y="5638800"/>
            <a:ext cx="613843" cy="53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1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24839</TotalTime>
  <Words>1168</Words>
  <Application>Microsoft Office PowerPoint</Application>
  <PresentationFormat>On-screen Show (4:3)</PresentationFormat>
  <Paragraphs>265</Paragraphs>
  <Slides>40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Geralin Reyes</dc:creator>
  <cp:lastModifiedBy>Jack</cp:lastModifiedBy>
  <cp:revision>812</cp:revision>
  <cp:lastPrinted>2016-05-07T22:57:56Z</cp:lastPrinted>
  <dcterms:created xsi:type="dcterms:W3CDTF">2010-11-19T18:24:55Z</dcterms:created>
  <dcterms:modified xsi:type="dcterms:W3CDTF">2018-05-30T23:01:54Z</dcterms:modified>
</cp:coreProperties>
</file>